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32" r:id="rId1"/>
  </p:sldMasterIdLst>
  <p:notesMasterIdLst>
    <p:notesMasterId r:id="rId31"/>
  </p:notesMasterIdLst>
  <p:sldIdLst>
    <p:sldId id="256" r:id="rId2"/>
    <p:sldId id="257" r:id="rId3"/>
    <p:sldId id="269" r:id="rId4"/>
    <p:sldId id="258" r:id="rId5"/>
    <p:sldId id="279" r:id="rId6"/>
    <p:sldId id="285" r:id="rId7"/>
    <p:sldId id="280" r:id="rId8"/>
    <p:sldId id="281" r:id="rId9"/>
    <p:sldId id="286" r:id="rId10"/>
    <p:sldId id="282" r:id="rId11"/>
    <p:sldId id="259" r:id="rId12"/>
    <p:sldId id="260" r:id="rId13"/>
    <p:sldId id="261" r:id="rId14"/>
    <p:sldId id="287" r:id="rId15"/>
    <p:sldId id="288" r:id="rId16"/>
    <p:sldId id="263" r:id="rId17"/>
    <p:sldId id="289" r:id="rId18"/>
    <p:sldId id="290" r:id="rId19"/>
    <p:sldId id="264" r:id="rId20"/>
    <p:sldId id="291" r:id="rId21"/>
    <p:sldId id="278" r:id="rId22"/>
    <p:sldId id="277" r:id="rId23"/>
    <p:sldId id="266" r:id="rId24"/>
    <p:sldId id="267" r:id="rId25"/>
    <p:sldId id="270" r:id="rId26"/>
    <p:sldId id="271" r:id="rId27"/>
    <p:sldId id="284" r:id="rId28"/>
    <p:sldId id="262" r:id="rId29"/>
    <p:sldId id="283"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971FE8-6744-B744-BE86-40D98CE9638D}" v="1102" dt="2024-10-02T21:47:43.7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32"/>
  </p:normalViewPr>
  <p:slideViewPr>
    <p:cSldViewPr snapToGrid="0">
      <p:cViewPr varScale="1">
        <p:scale>
          <a:sx n="90" d="100"/>
          <a:sy n="90" d="100"/>
        </p:scale>
        <p:origin x="232" y="5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221703-7CBA-3F4D-A0BC-1C3F99EC29CB}" type="datetimeFigureOut">
              <a:rPr lang="en-US" smtClean="0"/>
              <a:t>10/1/24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DDF970-4F23-A043-86B3-A396504D29F1}" type="slidenum">
              <a:rPr lang="en-US" smtClean="0"/>
              <a:t>‹#›</a:t>
            </a:fld>
            <a:endParaRPr lang="en-US"/>
          </a:p>
        </p:txBody>
      </p:sp>
    </p:spTree>
    <p:extLst>
      <p:ext uri="{BB962C8B-B14F-4D97-AF65-F5344CB8AC3E}">
        <p14:creationId xmlns:p14="http://schemas.microsoft.com/office/powerpoint/2010/main" val="1903471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000000"/>
                </a:solidFill>
                <a:effectLst/>
                <a:latin typeface="Inter"/>
              </a:rPr>
              <a:t>Access is helping some get through the door one way, and others in through a different entry point. Access needs to be a multipronged approach.</a:t>
            </a:r>
            <a:endParaRPr lang="en-US" dirty="0"/>
          </a:p>
        </p:txBody>
      </p:sp>
      <p:sp>
        <p:nvSpPr>
          <p:cNvPr id="4" name="Slide Number Placeholder 3"/>
          <p:cNvSpPr>
            <a:spLocks noGrp="1"/>
          </p:cNvSpPr>
          <p:nvPr>
            <p:ph type="sldNum" sz="quarter" idx="5"/>
          </p:nvPr>
        </p:nvSpPr>
        <p:spPr/>
        <p:txBody>
          <a:bodyPr/>
          <a:lstStyle/>
          <a:p>
            <a:fld id="{4EDDF970-4F23-A043-86B3-A396504D29F1}" type="slidenum">
              <a:rPr lang="en-US" smtClean="0"/>
              <a:t>16</a:t>
            </a:fld>
            <a:endParaRPr lang="en-US"/>
          </a:p>
        </p:txBody>
      </p:sp>
    </p:spTree>
    <p:extLst>
      <p:ext uri="{BB962C8B-B14F-4D97-AF65-F5344CB8AC3E}">
        <p14:creationId xmlns:p14="http://schemas.microsoft.com/office/powerpoint/2010/main" val="2488501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both UG and G students</a:t>
            </a:r>
          </a:p>
        </p:txBody>
      </p:sp>
      <p:sp>
        <p:nvSpPr>
          <p:cNvPr id="4" name="Slide Number Placeholder 3"/>
          <p:cNvSpPr>
            <a:spLocks noGrp="1"/>
          </p:cNvSpPr>
          <p:nvPr>
            <p:ph type="sldNum" sz="quarter" idx="5"/>
          </p:nvPr>
        </p:nvSpPr>
        <p:spPr/>
        <p:txBody>
          <a:bodyPr/>
          <a:lstStyle/>
          <a:p>
            <a:fld id="{4EDDF970-4F23-A043-86B3-A396504D29F1}" type="slidenum">
              <a:rPr lang="en-US" smtClean="0"/>
              <a:t>19</a:t>
            </a:fld>
            <a:endParaRPr lang="en-US"/>
          </a:p>
        </p:txBody>
      </p:sp>
    </p:spTree>
    <p:extLst>
      <p:ext uri="{BB962C8B-B14F-4D97-AF65-F5344CB8AC3E}">
        <p14:creationId xmlns:p14="http://schemas.microsoft.com/office/powerpoint/2010/main" val="307142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D46EC6-EC19-4D44-B33D-65A5615330C8}" type="slidenum">
              <a:rPr lang="en-US" smtClean="0"/>
              <a:t>22</a:t>
            </a:fld>
            <a:endParaRPr lang="en-US"/>
          </a:p>
        </p:txBody>
      </p:sp>
    </p:spTree>
    <p:extLst>
      <p:ext uri="{BB962C8B-B14F-4D97-AF65-F5344CB8AC3E}">
        <p14:creationId xmlns:p14="http://schemas.microsoft.com/office/powerpoint/2010/main" val="960868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D46EC6-EC19-4D44-B33D-65A5615330C8}" type="slidenum">
              <a:rPr lang="en-US" smtClean="0"/>
              <a:t>27</a:t>
            </a:fld>
            <a:endParaRPr lang="en-US"/>
          </a:p>
        </p:txBody>
      </p:sp>
    </p:spTree>
    <p:extLst>
      <p:ext uri="{BB962C8B-B14F-4D97-AF65-F5344CB8AC3E}">
        <p14:creationId xmlns:p14="http://schemas.microsoft.com/office/powerpoint/2010/main" val="3851944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brings me to talk about safety.</a:t>
            </a:r>
          </a:p>
          <a:p>
            <a:r>
              <a:rPr lang="en-US" dirty="0"/>
              <a:t>This is all interconnected and we could take any of these topics (fear, safety, and later equity) and address them in any order as they reinforce each other</a:t>
            </a:r>
          </a:p>
          <a:p>
            <a:endParaRPr lang="en-US" dirty="0"/>
          </a:p>
          <a:p>
            <a:r>
              <a:rPr lang="en-US" dirty="0"/>
              <a:t>Reinforcing in class our philosophy about creating a safe environment where everyone is welcome, every identity and background, including academic background, that we are there to work together.</a:t>
            </a:r>
          </a:p>
          <a:p>
            <a:r>
              <a:rPr lang="en-US" dirty="0"/>
              <a:t>NORMALIZING FAILURE AND STRUGGLE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Recognizing “failure” as a step in the right direction, not a wrong direction to be corrected, most of the times</a:t>
            </a:r>
          </a:p>
          <a:p>
            <a:endParaRPr lang="en-US" dirty="0"/>
          </a:p>
          <a:p>
            <a:r>
              <a:rPr lang="en-US" dirty="0"/>
              <a:t>I compare my class and the semester to a playground: this is our safe place, to practice, learn, grow, at our own pace, with our own style.</a:t>
            </a:r>
          </a:p>
          <a:p>
            <a:endParaRPr lang="en-US" dirty="0"/>
          </a:p>
          <a:p>
            <a:r>
              <a:rPr lang="en-US" dirty="0"/>
              <a:t>Interestingly about when students are willing to play and are engaged, a study by </a:t>
            </a:r>
            <a:r>
              <a:rPr lang="en-US" dirty="0" err="1"/>
              <a:t>Houdé</a:t>
            </a:r>
            <a:r>
              <a:rPr lang="en-US" dirty="0"/>
              <a:t> showed that the brain waves (the cerebral activity) of teacher and students are in synch.</a:t>
            </a:r>
          </a:p>
        </p:txBody>
      </p:sp>
      <p:sp>
        <p:nvSpPr>
          <p:cNvPr id="4" name="Slide Number Placeholder 3"/>
          <p:cNvSpPr>
            <a:spLocks noGrp="1"/>
          </p:cNvSpPr>
          <p:nvPr>
            <p:ph type="sldNum" sz="quarter" idx="5"/>
          </p:nvPr>
        </p:nvSpPr>
        <p:spPr/>
        <p:txBody>
          <a:bodyPr/>
          <a:lstStyle/>
          <a:p>
            <a:fld id="{A3D46EC6-EC19-4D44-B33D-65A5615330C8}" type="slidenum">
              <a:rPr lang="en-US" smtClean="0"/>
              <a:t>29</a:t>
            </a:fld>
            <a:endParaRPr lang="en-US"/>
          </a:p>
        </p:txBody>
      </p:sp>
    </p:spTree>
    <p:extLst>
      <p:ext uri="{BB962C8B-B14F-4D97-AF65-F5344CB8AC3E}">
        <p14:creationId xmlns:p14="http://schemas.microsoft.com/office/powerpoint/2010/main" val="27119843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9/29/24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1164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94292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22135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2958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360370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25965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92553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5216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5320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14369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5792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9/29/24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24733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9/29/24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0041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9/29/24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0995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9/29/24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06094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1670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44126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9/29/24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68315131"/>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 id="2147483846" r:id="rId14"/>
    <p:sldLayoutId id="2147483847" r:id="rId15"/>
    <p:sldLayoutId id="2147483848" r:id="rId16"/>
    <p:sldLayoutId id="214748384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9.sv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hyperlink" Target="mailto:mceberio@utep.edu" TargetMode="Externa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hyperlink" Target="https://www.mynewlab.com/blog/accidental-scientific-discoveries-and-breakthroughs/" TargetMode="External"/><Relationship Id="rId2" Type="http://schemas.openxmlformats.org/officeDocument/2006/relationships/hyperlink" Target="https://doi.org/10.1177/19485506211030398" TargetMode="External"/><Relationship Id="rId1" Type="http://schemas.openxmlformats.org/officeDocument/2006/relationships/slideLayout" Target="../slideLayouts/slideLayout7.xml"/><Relationship Id="rId5" Type="http://schemas.openxmlformats.org/officeDocument/2006/relationships/hyperlink" Target="https://www.frontiersin.org/journals/psychology/articles/10.3389/fpsyg.2020.591203" TargetMode="External"/><Relationship Id="rId4" Type="http://schemas.openxmlformats.org/officeDocument/2006/relationships/hyperlink" Target="https://weingartencenter.universitylife.upenn.edu/bigger-pictures-the-necessity-of-failure/"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manukapur.com/productive-failure/" TargetMode="External"/><Relationship Id="rId2" Type="http://schemas.openxmlformats.org/officeDocument/2006/relationships/hyperlink" Target="https://doi.org/10.1080/00405841.2021.1911483"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amazon.com/gp/product/B07KLT8RKM/ref=ppx_yo_dt_b_search_asin_title?ie=UTF8&amp;psc=1" TargetMode="External"/><Relationship Id="rId4" Type="http://schemas.openxmlformats.org/officeDocument/2006/relationships/hyperlink" Target="https://www.amazon.com/gp/product/1774583097/ref=ppx_yo_dt_b_search_asin_title?ie=UTF8&amp;psc=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D6DABB5-1FC3-4E21-AC84-4685B03C9F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2616" y="1411015"/>
            <a:ext cx="7808159" cy="4103960"/>
          </a:xfrm>
          <a:prstGeom prst="rect">
            <a:avLst/>
          </a:prstGeom>
          <a:blipFill dpi="0" rotWithShape="1">
            <a:blip r:embed="rId3">
              <a:alphaModFix amt="86000"/>
              <a:duotone>
                <a:schemeClr val="bg2">
                  <a:shade val="45000"/>
                  <a:satMod val="135000"/>
                </a:schemeClr>
                <a:prstClr val="white"/>
              </a:duotone>
            </a:blip>
            <a:srcRect/>
            <a:tile tx="0" ty="0" sx="90000" sy="100000" flip="none" algn="ctr"/>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C5790B5-250E-45E6-A05D-C3D1D459B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28" name="Group 27">
            <a:extLst>
              <a:ext uri="{FF2B5EF4-FFF2-40B4-BE49-F238E27FC236}">
                <a16:creationId xmlns:a16="http://schemas.microsoft.com/office/drawing/2014/main" id="{68158C4B-1BFE-4F6D-B2C1-0066FA1193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29" name="Rounded Rectangle 17">
              <a:extLst>
                <a:ext uri="{FF2B5EF4-FFF2-40B4-BE49-F238E27FC236}">
                  <a16:creationId xmlns:a16="http://schemas.microsoft.com/office/drawing/2014/main" id="{4A8E3562-03A2-4AF3-89BB-B227ED3261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BD9DF111-5BF8-4312-BECB-94BBCF29ECC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31" name="Rounded Rectangle 20">
              <a:extLst>
                <a:ext uri="{FF2B5EF4-FFF2-40B4-BE49-F238E27FC236}">
                  <a16:creationId xmlns:a16="http://schemas.microsoft.com/office/drawing/2014/main" id="{9EEB3A31-82B4-41D6-BEAB-3CC49BBCBE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28C66B30-E9F1-40DD-A809-6A1282E237D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2" name="Title 1">
            <a:extLst>
              <a:ext uri="{FF2B5EF4-FFF2-40B4-BE49-F238E27FC236}">
                <a16:creationId xmlns:a16="http://schemas.microsoft.com/office/drawing/2014/main" id="{F65CA542-3944-ABC6-8EDD-5FD66BEB82C5}"/>
              </a:ext>
            </a:extLst>
          </p:cNvPr>
          <p:cNvSpPr>
            <a:spLocks noGrp="1"/>
          </p:cNvSpPr>
          <p:nvPr>
            <p:ph type="ctrTitle"/>
          </p:nvPr>
        </p:nvSpPr>
        <p:spPr>
          <a:xfrm>
            <a:off x="2692398" y="1871131"/>
            <a:ext cx="6815669" cy="1515533"/>
          </a:xfrm>
        </p:spPr>
        <p:txBody>
          <a:bodyPr>
            <a:normAutofit/>
          </a:bodyPr>
          <a:lstStyle/>
          <a:p>
            <a:pPr>
              <a:lnSpc>
                <a:spcPct val="90000"/>
              </a:lnSpc>
            </a:pPr>
            <a:r>
              <a:rPr lang="en-US" sz="3800"/>
              <a:t>Celebrating Failure as an Essential </a:t>
            </a:r>
            <a:br>
              <a:rPr lang="en-US" sz="3800"/>
            </a:br>
            <a:r>
              <a:rPr lang="en-US" sz="3800"/>
              <a:t>Part of Learning</a:t>
            </a:r>
          </a:p>
        </p:txBody>
      </p:sp>
      <p:sp>
        <p:nvSpPr>
          <p:cNvPr id="3" name="Subtitle 2">
            <a:extLst>
              <a:ext uri="{FF2B5EF4-FFF2-40B4-BE49-F238E27FC236}">
                <a16:creationId xmlns:a16="http://schemas.microsoft.com/office/drawing/2014/main" id="{2405715E-63C5-E31B-C5F6-DC2267216267}"/>
              </a:ext>
            </a:extLst>
          </p:cNvPr>
          <p:cNvSpPr>
            <a:spLocks noGrp="1"/>
          </p:cNvSpPr>
          <p:nvPr>
            <p:ph type="subTitle" idx="1"/>
          </p:nvPr>
        </p:nvSpPr>
        <p:spPr>
          <a:xfrm>
            <a:off x="2692398" y="3657597"/>
            <a:ext cx="6815669" cy="1320802"/>
          </a:xfrm>
        </p:spPr>
        <p:txBody>
          <a:bodyPr>
            <a:normAutofit/>
          </a:bodyPr>
          <a:lstStyle/>
          <a:p>
            <a:pPr>
              <a:lnSpc>
                <a:spcPct val="90000"/>
              </a:lnSpc>
            </a:pPr>
            <a:r>
              <a:rPr lang="en-US" dirty="0"/>
              <a:t>Martine Ceberio</a:t>
            </a:r>
          </a:p>
          <a:p>
            <a:pPr>
              <a:lnSpc>
                <a:spcPct val="90000"/>
              </a:lnSpc>
            </a:pPr>
            <a:r>
              <a:rPr lang="en-US" dirty="0"/>
              <a:t>Professor and Associate Dean</a:t>
            </a:r>
          </a:p>
          <a:p>
            <a:pPr>
              <a:lnSpc>
                <a:spcPct val="90000"/>
              </a:lnSpc>
            </a:pPr>
            <a:r>
              <a:rPr lang="en-US" dirty="0"/>
              <a:t>The University of Texas at El Paso</a:t>
            </a:r>
          </a:p>
        </p:txBody>
      </p:sp>
      <p:cxnSp>
        <p:nvCxnSpPr>
          <p:cNvPr id="34" name="Straight Connector 33">
            <a:extLst>
              <a:ext uri="{FF2B5EF4-FFF2-40B4-BE49-F238E27FC236}">
                <a16:creationId xmlns:a16="http://schemas.microsoft.com/office/drawing/2014/main" id="{14319AF2-886A-4C5D-B34C-17FCB0267E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1058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749C117F-F390-437B-ADB0-57E87EFF34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24" name="Picture 23">
              <a:extLst>
                <a:ext uri="{FF2B5EF4-FFF2-40B4-BE49-F238E27FC236}">
                  <a16:creationId xmlns:a16="http://schemas.microsoft.com/office/drawing/2014/main" id="{A7EF42F8-2417-49A6-95CE-DE9503B0AA6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5" name="Rectangle 24">
              <a:extLst>
                <a:ext uri="{FF2B5EF4-FFF2-40B4-BE49-F238E27FC236}">
                  <a16:creationId xmlns:a16="http://schemas.microsoft.com/office/drawing/2014/main" id="{AC6F623B-2003-4AED-B02F-541A150EC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6" name="Picture 25">
              <a:extLst>
                <a:ext uri="{FF2B5EF4-FFF2-40B4-BE49-F238E27FC236}">
                  <a16:creationId xmlns:a16="http://schemas.microsoft.com/office/drawing/2014/main" id="{CD11837A-4F3D-419F-ACE2-E80B1EA2846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7" name="Picture 26">
              <a:extLst>
                <a:ext uri="{FF2B5EF4-FFF2-40B4-BE49-F238E27FC236}">
                  <a16:creationId xmlns:a16="http://schemas.microsoft.com/office/drawing/2014/main" id="{B9411D1A-7E2C-4A36-BE32-BF7A8E13072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29" name="Straight Connector 28">
            <a:extLst>
              <a:ext uri="{FF2B5EF4-FFF2-40B4-BE49-F238E27FC236}">
                <a16:creationId xmlns:a16="http://schemas.microsoft.com/office/drawing/2014/main" id="{20742BC3-654B-4E41-9A6A-73A42E4776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31" name="Rectangle 30">
            <a:extLst>
              <a:ext uri="{FF2B5EF4-FFF2-40B4-BE49-F238E27FC236}">
                <a16:creationId xmlns:a16="http://schemas.microsoft.com/office/drawing/2014/main" id="{7B0B6F20-ACBD-46C3-BF1C-B0DA01E002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9873E22E-6D95-4919-9786-9CE22CFB2F2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5" name="Rectangle 34">
            <a:extLst>
              <a:ext uri="{FF2B5EF4-FFF2-40B4-BE49-F238E27FC236}">
                <a16:creationId xmlns:a16="http://schemas.microsoft.com/office/drawing/2014/main" id="{6136405D-91C1-4AC4-A1DA-AADA5236EA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BA924E42-40BC-F19D-5BDF-357B1BF7AEEF}"/>
              </a:ext>
            </a:extLst>
          </p:cNvPr>
          <p:cNvSpPr>
            <a:spLocks noGrp="1"/>
          </p:cNvSpPr>
          <p:nvPr>
            <p:ph type="title"/>
          </p:nvPr>
        </p:nvSpPr>
        <p:spPr>
          <a:xfrm>
            <a:off x="4636481" y="1041401"/>
            <a:ext cx="6455815" cy="2345264"/>
          </a:xfrm>
        </p:spPr>
        <p:txBody>
          <a:bodyPr vert="horz" lIns="91440" tIns="45720" rIns="91440" bIns="45720" rtlCol="0" anchor="b">
            <a:normAutofit fontScale="90000"/>
          </a:bodyPr>
          <a:lstStyle/>
          <a:p>
            <a:r>
              <a:rPr lang="en-US" sz="5400" dirty="0">
                <a:solidFill>
                  <a:srgbClr val="262626"/>
                </a:solidFill>
              </a:rPr>
              <a:t>Let’s Take a Look at Students’ Experience </a:t>
            </a:r>
            <a:br>
              <a:rPr lang="en-US" sz="5400" dirty="0">
                <a:solidFill>
                  <a:srgbClr val="262626"/>
                </a:solidFill>
              </a:rPr>
            </a:br>
            <a:r>
              <a:rPr lang="en-US" sz="5400" dirty="0">
                <a:solidFill>
                  <a:srgbClr val="262626"/>
                </a:solidFill>
              </a:rPr>
              <a:t>&amp; What They Think</a:t>
            </a:r>
          </a:p>
        </p:txBody>
      </p:sp>
      <p:pic>
        <p:nvPicPr>
          <p:cNvPr id="37" name="Picture 36">
            <a:extLst>
              <a:ext uri="{FF2B5EF4-FFF2-40B4-BE49-F238E27FC236}">
                <a16:creationId xmlns:a16="http://schemas.microsoft.com/office/drawing/2014/main" id="{92197BAB-F32A-48E3-8888-C2431E9F619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sp>
        <p:nvSpPr>
          <p:cNvPr id="39" name="Rectangle 38">
            <a:extLst>
              <a:ext uri="{FF2B5EF4-FFF2-40B4-BE49-F238E27FC236}">
                <a16:creationId xmlns:a16="http://schemas.microsoft.com/office/drawing/2014/main" id="{B5B11595-9562-42F8-B810-2A20A7840F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3059206"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Graduation cap with solid fill">
            <a:extLst>
              <a:ext uri="{FF2B5EF4-FFF2-40B4-BE49-F238E27FC236}">
                <a16:creationId xmlns:a16="http://schemas.microsoft.com/office/drawing/2014/main" id="{2D46BC7B-605B-522D-A4F7-DEE627CD6AE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12683" y="2122701"/>
            <a:ext cx="2433793" cy="2433793"/>
          </a:xfrm>
          <a:prstGeom prst="rect">
            <a:avLst/>
          </a:prstGeom>
        </p:spPr>
      </p:pic>
      <p:cxnSp>
        <p:nvCxnSpPr>
          <p:cNvPr id="41" name="Straight Connector 40">
            <a:extLst>
              <a:ext uri="{FF2B5EF4-FFF2-40B4-BE49-F238E27FC236}">
                <a16:creationId xmlns:a16="http://schemas.microsoft.com/office/drawing/2014/main" id="{3C6B113E-084C-4375-B4FB-70E276EC94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36481" y="3522131"/>
            <a:ext cx="6437927" cy="0"/>
          </a:xfrm>
          <a:prstGeom prst="line">
            <a:avLst/>
          </a:prstGeom>
        </p:spPr>
        <p:style>
          <a:lnRef idx="2">
            <a:schemeClr val="accent1"/>
          </a:lnRef>
          <a:fillRef idx="0">
            <a:schemeClr val="accent1"/>
          </a:fillRef>
          <a:effectRef idx="1">
            <a:schemeClr val="accent1"/>
          </a:effectRef>
          <a:fontRef idx="minor">
            <a:schemeClr val="tx1"/>
          </a:fontRef>
        </p:style>
      </p:cxnSp>
      <p:pic>
        <p:nvPicPr>
          <p:cNvPr id="43" name="Picture 42">
            <a:extLst>
              <a:ext uri="{FF2B5EF4-FFF2-40B4-BE49-F238E27FC236}">
                <a16:creationId xmlns:a16="http://schemas.microsoft.com/office/drawing/2014/main" id="{C4F8C38E-73AE-4CE8-872C-42AFC04095B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spTree>
    <p:extLst>
      <p:ext uri="{BB962C8B-B14F-4D97-AF65-F5344CB8AC3E}">
        <p14:creationId xmlns:p14="http://schemas.microsoft.com/office/powerpoint/2010/main" val="1474104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6E5E839-040E-4D3E-B50A-8D803DFE4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FF3F4B4-A2E6-47B5-92FB-37BEEAFA4C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C9F9C7-3A18-1DBB-61F0-879099F2113D}"/>
              </a:ext>
            </a:extLst>
          </p:cNvPr>
          <p:cNvSpPr>
            <a:spLocks noGrp="1"/>
          </p:cNvSpPr>
          <p:nvPr>
            <p:ph type="title"/>
          </p:nvPr>
        </p:nvSpPr>
        <p:spPr>
          <a:xfrm>
            <a:off x="640080" y="635508"/>
            <a:ext cx="3354470" cy="5586984"/>
          </a:xfrm>
        </p:spPr>
        <p:txBody>
          <a:bodyPr>
            <a:normAutofit/>
          </a:bodyPr>
          <a:lstStyle/>
          <a:p>
            <a:r>
              <a:rPr lang="en-US" sz="4800" dirty="0">
                <a:solidFill>
                  <a:schemeClr val="tx2"/>
                </a:solidFill>
              </a:rPr>
              <a:t>How is Failure Handled in Education and Beyond?</a:t>
            </a:r>
          </a:p>
        </p:txBody>
      </p:sp>
      <p:sp>
        <p:nvSpPr>
          <p:cNvPr id="12" name="Rectangle 11">
            <a:extLst>
              <a:ext uri="{FF2B5EF4-FFF2-40B4-BE49-F238E27FC236}">
                <a16:creationId xmlns:a16="http://schemas.microsoft.com/office/drawing/2014/main" id="{1D124D17-3A82-47D5-80C1-F990ABB1E4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4082" y="469900"/>
            <a:ext cx="658298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6BD7AE5-01B5-7B56-322F-493297EAD25E}"/>
              </a:ext>
            </a:extLst>
          </p:cNvPr>
          <p:cNvSpPr>
            <a:spLocks noGrp="1"/>
          </p:cNvSpPr>
          <p:nvPr>
            <p:ph idx="1"/>
          </p:nvPr>
        </p:nvSpPr>
        <p:spPr>
          <a:xfrm>
            <a:off x="5617804" y="954756"/>
            <a:ext cx="5613283" cy="4853888"/>
          </a:xfrm>
        </p:spPr>
        <p:txBody>
          <a:bodyPr anchor="ctr">
            <a:normAutofit/>
          </a:bodyPr>
          <a:lstStyle/>
          <a:p>
            <a:r>
              <a:rPr lang="en-US" sz="2200" dirty="0">
                <a:solidFill>
                  <a:schemeClr val="bg1"/>
                </a:solidFill>
              </a:rPr>
              <a:t>Mostly not an option: </a:t>
            </a:r>
            <a:r>
              <a:rPr lang="en-US" sz="2200" b="1" dirty="0">
                <a:solidFill>
                  <a:schemeClr val="accent1">
                    <a:lumMod val="60000"/>
                    <a:lumOff val="40000"/>
                  </a:schemeClr>
                </a:solidFill>
              </a:rPr>
              <a:t>grades as currency</a:t>
            </a:r>
          </a:p>
          <a:p>
            <a:pPr lvl="1"/>
            <a:r>
              <a:rPr lang="en-US" sz="1800" dirty="0">
                <a:solidFill>
                  <a:schemeClr val="bg1"/>
                </a:solidFill>
              </a:rPr>
              <a:t>GPA is attuned to personal currency </a:t>
            </a:r>
          </a:p>
          <a:p>
            <a:pPr lvl="1"/>
            <a:r>
              <a:rPr lang="en-US" sz="1800" dirty="0">
                <a:solidFill>
                  <a:schemeClr val="bg1"/>
                </a:solidFill>
              </a:rPr>
              <a:t>Grades are assigned and for the most part, students have to “live with them”</a:t>
            </a:r>
          </a:p>
          <a:p>
            <a:pPr lvl="1"/>
            <a:r>
              <a:rPr lang="en-US" sz="1800" dirty="0">
                <a:solidFill>
                  <a:schemeClr val="bg1"/>
                </a:solidFill>
              </a:rPr>
              <a:t>GPA race, ramping up as students prepare to enter college</a:t>
            </a:r>
          </a:p>
          <a:p>
            <a:r>
              <a:rPr lang="en-US" sz="2200" b="1" dirty="0">
                <a:solidFill>
                  <a:schemeClr val="accent1">
                    <a:lumMod val="60000"/>
                    <a:lumOff val="40000"/>
                  </a:schemeClr>
                </a:solidFill>
              </a:rPr>
              <a:t>Stigma of failure</a:t>
            </a:r>
            <a:r>
              <a:rPr lang="en-US" sz="2200" dirty="0">
                <a:solidFill>
                  <a:schemeClr val="bg1"/>
                </a:solidFill>
              </a:rPr>
              <a:t>: Societal &amp; family pressures</a:t>
            </a:r>
          </a:p>
          <a:p>
            <a:r>
              <a:rPr lang="en-US" sz="2200" dirty="0">
                <a:solidFill>
                  <a:schemeClr val="bg1"/>
                </a:solidFill>
              </a:rPr>
              <a:t>How about </a:t>
            </a:r>
            <a:r>
              <a:rPr lang="en-US" sz="2200" b="1" dirty="0">
                <a:solidFill>
                  <a:schemeClr val="accent1">
                    <a:lumMod val="60000"/>
                    <a:lumOff val="40000"/>
                  </a:schemeClr>
                </a:solidFill>
              </a:rPr>
              <a:t>as faculty</a:t>
            </a:r>
            <a:r>
              <a:rPr lang="en-US" sz="2200" dirty="0">
                <a:solidFill>
                  <a:schemeClr val="bg1"/>
                </a:solidFill>
              </a:rPr>
              <a:t>? Admitting weaknesses? Trying a new pedagogy in class and failing or simply receiving lower student evaluations?</a:t>
            </a:r>
          </a:p>
        </p:txBody>
      </p:sp>
      <p:sp>
        <p:nvSpPr>
          <p:cNvPr id="14" name="Rectangle 13">
            <a:extLst>
              <a:ext uri="{FF2B5EF4-FFF2-40B4-BE49-F238E27FC236}">
                <a16:creationId xmlns:a16="http://schemas.microsoft.com/office/drawing/2014/main" id="{AB4A78C8-C0E0-45DA-BC2C-2C8D4153B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8325" y="635508"/>
            <a:ext cx="6254496"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175686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3170C4-058D-5422-FE83-540DF0107FBE}"/>
              </a:ext>
            </a:extLst>
          </p:cNvPr>
          <p:cNvSpPr>
            <a:spLocks noGrp="1"/>
          </p:cNvSpPr>
          <p:nvPr>
            <p:ph type="title"/>
          </p:nvPr>
        </p:nvSpPr>
        <p:spPr>
          <a:xfrm>
            <a:off x="804421" y="796374"/>
            <a:ext cx="10583158" cy="880027"/>
          </a:xfrm>
        </p:spPr>
        <p:txBody>
          <a:bodyPr>
            <a:normAutofit/>
          </a:bodyPr>
          <a:lstStyle/>
          <a:p>
            <a:r>
              <a:rPr lang="en-US" dirty="0">
                <a:solidFill>
                  <a:srgbClr val="FFFFFF"/>
                </a:solidFill>
              </a:rPr>
              <a:t>What Do Students Say about Failure?</a:t>
            </a:r>
          </a:p>
        </p:txBody>
      </p:sp>
      <p:sp>
        <p:nvSpPr>
          <p:cNvPr id="12" name="Rectangle 11">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8E8C462-F2A7-0C38-3E0E-4FA589A5747A}"/>
              </a:ext>
            </a:extLst>
          </p:cNvPr>
          <p:cNvSpPr>
            <a:spLocks noGrp="1"/>
          </p:cNvSpPr>
          <p:nvPr>
            <p:ph idx="1"/>
          </p:nvPr>
        </p:nvSpPr>
        <p:spPr>
          <a:xfrm>
            <a:off x="1295401" y="2612256"/>
            <a:ext cx="9601196" cy="3263612"/>
          </a:xfrm>
        </p:spPr>
        <p:txBody>
          <a:bodyPr>
            <a:normAutofit lnSpcReduction="10000"/>
          </a:bodyPr>
          <a:lstStyle/>
          <a:p>
            <a:r>
              <a:rPr lang="en-US" dirty="0"/>
              <a:t>“People often tend to judge others for not meeting certain standards […]. The fear here is having people talk and laugh about my failures and </a:t>
            </a:r>
            <a:r>
              <a:rPr lang="en-US" b="1" dirty="0">
                <a:solidFill>
                  <a:schemeClr val="accent1"/>
                </a:solidFill>
              </a:rPr>
              <a:t>using the failures to create their own opinion of who I am as a person</a:t>
            </a:r>
            <a:r>
              <a:rPr lang="en-US" dirty="0"/>
              <a:t>”</a:t>
            </a:r>
          </a:p>
          <a:p>
            <a:r>
              <a:rPr lang="en-US" dirty="0"/>
              <a:t>“I fear that </a:t>
            </a:r>
            <a:r>
              <a:rPr lang="en-US" b="1" dirty="0">
                <a:solidFill>
                  <a:schemeClr val="accent1"/>
                </a:solidFill>
              </a:rPr>
              <a:t>failure is irreversible</a:t>
            </a:r>
            <a:r>
              <a:rPr lang="en-US" dirty="0"/>
              <a:t>”</a:t>
            </a:r>
          </a:p>
          <a:p>
            <a:r>
              <a:rPr lang="en-US" dirty="0"/>
              <a:t>“It is easy to preach about the importance of failure […], but it </a:t>
            </a:r>
            <a:r>
              <a:rPr lang="en-US" b="1" dirty="0">
                <a:solidFill>
                  <a:schemeClr val="accent1"/>
                </a:solidFill>
              </a:rPr>
              <a:t>doesn’t change the fact that every little thing you do in school is graded </a:t>
            </a:r>
            <a:r>
              <a:rPr lang="en-US" dirty="0"/>
              <a:t>and people are passed or failed, which can ruin someone chance at getting into a program or school.”</a:t>
            </a:r>
          </a:p>
        </p:txBody>
      </p:sp>
      <p:sp>
        <p:nvSpPr>
          <p:cNvPr id="4" name="TextBox 3">
            <a:extLst>
              <a:ext uri="{FF2B5EF4-FFF2-40B4-BE49-F238E27FC236}">
                <a16:creationId xmlns:a16="http://schemas.microsoft.com/office/drawing/2014/main" id="{65261797-4AA6-2664-E5E7-5C5D0FE63574}"/>
              </a:ext>
            </a:extLst>
          </p:cNvPr>
          <p:cNvSpPr txBox="1"/>
          <p:nvPr/>
        </p:nvSpPr>
        <p:spPr>
          <a:xfrm>
            <a:off x="6376741" y="6512732"/>
            <a:ext cx="5900398" cy="338554"/>
          </a:xfrm>
          <a:prstGeom prst="rect">
            <a:avLst/>
          </a:prstGeom>
          <a:noFill/>
        </p:spPr>
        <p:txBody>
          <a:bodyPr wrap="none" rtlCol="0">
            <a:spAutoFit/>
          </a:bodyPr>
          <a:lstStyle/>
          <a:p>
            <a:r>
              <a:rPr lang="en-US" sz="1600" dirty="0"/>
              <a:t>[Nunes et al. Decreasing the Stigma of Failure in STEM Students, 2021]</a:t>
            </a:r>
          </a:p>
        </p:txBody>
      </p:sp>
    </p:spTree>
    <p:extLst>
      <p:ext uri="{BB962C8B-B14F-4D97-AF65-F5344CB8AC3E}">
        <p14:creationId xmlns:p14="http://schemas.microsoft.com/office/powerpoint/2010/main" val="4088131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899C0EB-BCAB-4DF8-BF81-7C92F4473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EE11D74-0DA4-45A8-969E-6009799F4F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2" y="469900"/>
            <a:ext cx="11239500" cy="59182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CA70377-15EE-479F-B2E6-B37FA2CBE4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solidFill>
              <a:schemeClr val="bg2"/>
            </a:solidFill>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398F4F4E-83A3-B97A-C41C-E6BB8957544A}"/>
              </a:ext>
            </a:extLst>
          </p:cNvPr>
          <p:cNvSpPr>
            <a:spLocks noGrp="1"/>
          </p:cNvSpPr>
          <p:nvPr>
            <p:ph type="title"/>
          </p:nvPr>
        </p:nvSpPr>
        <p:spPr>
          <a:xfrm>
            <a:off x="1295402" y="982132"/>
            <a:ext cx="9601196" cy="1303867"/>
          </a:xfrm>
        </p:spPr>
        <p:txBody>
          <a:bodyPr>
            <a:normAutofit/>
          </a:bodyPr>
          <a:lstStyle/>
          <a:p>
            <a:r>
              <a:rPr lang="en-US" dirty="0">
                <a:solidFill>
                  <a:schemeClr val="bg1"/>
                </a:solidFill>
              </a:rPr>
              <a:t>A Little Logic Puzzle</a:t>
            </a:r>
          </a:p>
        </p:txBody>
      </p:sp>
      <p:cxnSp>
        <p:nvCxnSpPr>
          <p:cNvPr id="14" name="Straight Connector 13">
            <a:extLst>
              <a:ext uri="{FF2B5EF4-FFF2-40B4-BE49-F238E27FC236}">
                <a16:creationId xmlns:a16="http://schemas.microsoft.com/office/drawing/2014/main" id="{DB809577-21E8-4D1D-B691-F31559E4F75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CF5F0207-E111-08F4-907F-6AEFE62D904A}"/>
              </a:ext>
            </a:extLst>
          </p:cNvPr>
          <p:cNvSpPr>
            <a:spLocks noGrp="1"/>
          </p:cNvSpPr>
          <p:nvPr>
            <p:ph idx="1"/>
          </p:nvPr>
        </p:nvSpPr>
        <p:spPr>
          <a:xfrm>
            <a:off x="1295402" y="2425698"/>
            <a:ext cx="10020298" cy="3689345"/>
          </a:xfrm>
        </p:spPr>
        <p:txBody>
          <a:bodyPr>
            <a:normAutofit fontScale="92500"/>
          </a:bodyPr>
          <a:lstStyle/>
          <a:p>
            <a:r>
              <a:rPr lang="en-US" sz="2800" b="1" dirty="0">
                <a:solidFill>
                  <a:schemeClr val="accent1">
                    <a:lumMod val="60000"/>
                    <a:lumOff val="40000"/>
                  </a:schemeClr>
                </a:solidFill>
              </a:rPr>
              <a:t>Failure (&amp;/or struggle) </a:t>
            </a:r>
            <a:r>
              <a:rPr lang="en-US" sz="2800" b="1" dirty="0">
                <a:solidFill>
                  <a:schemeClr val="accent1">
                    <a:lumMod val="60000"/>
                    <a:lumOff val="40000"/>
                  </a:schemeClr>
                </a:solidFill>
                <a:sym typeface="Wingdings" pitchFamily="2" charset="2"/>
              </a:rPr>
              <a:t> Learning</a:t>
            </a:r>
          </a:p>
          <a:p>
            <a:r>
              <a:rPr lang="en-US" dirty="0">
                <a:solidFill>
                  <a:schemeClr val="bg1"/>
                </a:solidFill>
                <a:sym typeface="Wingdings" pitchFamily="2" charset="2"/>
              </a:rPr>
              <a:t>Students = failure-averse ? Not learning? = this is a </a:t>
            </a:r>
            <a:r>
              <a:rPr lang="en-US" dirty="0">
                <a:solidFill>
                  <a:schemeClr val="accent6"/>
                </a:solidFill>
                <a:sym typeface="Wingdings" pitchFamily="2" charset="2"/>
              </a:rPr>
              <a:t>logic fallacy</a:t>
            </a:r>
            <a:endParaRPr lang="en-US" dirty="0">
              <a:solidFill>
                <a:schemeClr val="bg1"/>
              </a:solidFill>
              <a:sym typeface="Wingdings" pitchFamily="2" charset="2"/>
            </a:endParaRPr>
          </a:p>
          <a:p>
            <a:r>
              <a:rPr lang="en-US" dirty="0">
                <a:solidFill>
                  <a:schemeClr val="bg1"/>
                </a:solidFill>
                <a:sym typeface="Wingdings" pitchFamily="2" charset="2"/>
              </a:rPr>
              <a:t>Also: </a:t>
            </a:r>
            <a:r>
              <a:rPr lang="en-US" sz="2800" b="1" dirty="0">
                <a:solidFill>
                  <a:schemeClr val="accent1">
                    <a:lumMod val="60000"/>
                    <a:lumOff val="40000"/>
                  </a:schemeClr>
                </a:solidFill>
                <a:sym typeface="Wingdings" pitchFamily="2" charset="2"/>
              </a:rPr>
              <a:t>fear  not learning </a:t>
            </a:r>
          </a:p>
          <a:p>
            <a:r>
              <a:rPr lang="en-US" dirty="0">
                <a:solidFill>
                  <a:schemeClr val="bg1"/>
                </a:solidFill>
                <a:sym typeface="Wingdings" pitchFamily="2" charset="2"/>
              </a:rPr>
              <a:t>No fear  learning?  = </a:t>
            </a:r>
            <a:r>
              <a:rPr lang="en-US" dirty="0">
                <a:solidFill>
                  <a:schemeClr val="accent6"/>
                </a:solidFill>
                <a:sym typeface="Wingdings" pitchFamily="2" charset="2"/>
              </a:rPr>
              <a:t>another fallacy</a:t>
            </a:r>
          </a:p>
          <a:p>
            <a:endParaRPr lang="en-US" dirty="0">
              <a:solidFill>
                <a:schemeClr val="bg1"/>
              </a:solidFill>
              <a:sym typeface="Wingdings" pitchFamily="2" charset="2"/>
            </a:endParaRPr>
          </a:p>
          <a:p>
            <a:r>
              <a:rPr lang="en-US" sz="2800" b="1" dirty="0">
                <a:solidFill>
                  <a:schemeClr val="accent5"/>
                </a:solidFill>
                <a:sym typeface="Wingdings" pitchFamily="2" charset="2"/>
              </a:rPr>
              <a:t>Problem at hand: </a:t>
            </a:r>
            <a:r>
              <a:rPr lang="en-US" sz="2800" b="1" dirty="0">
                <a:solidFill>
                  <a:schemeClr val="accent1">
                    <a:lumMod val="60000"/>
                    <a:lumOff val="40000"/>
                  </a:schemeClr>
                </a:solidFill>
                <a:sym typeface="Wingdings" pitchFamily="2" charset="2"/>
              </a:rPr>
              <a:t>Students: fear of failure  not Learning</a:t>
            </a:r>
          </a:p>
          <a:p>
            <a:r>
              <a:rPr lang="en-US" sz="3200" b="1" dirty="0">
                <a:solidFill>
                  <a:schemeClr val="accent5"/>
                </a:solidFill>
              </a:rPr>
              <a:t>Solution at hand? </a:t>
            </a:r>
            <a:r>
              <a:rPr lang="en-US" sz="3000" b="1" dirty="0">
                <a:solidFill>
                  <a:schemeClr val="accent1">
                    <a:lumMod val="60000"/>
                    <a:lumOff val="40000"/>
                  </a:schemeClr>
                </a:solidFill>
              </a:rPr>
              <a:t>Drop the fear of failure, use it </a:t>
            </a:r>
            <a:r>
              <a:rPr lang="en-US" sz="3000" b="1" dirty="0">
                <a:solidFill>
                  <a:schemeClr val="accent1">
                    <a:lumMod val="60000"/>
                    <a:lumOff val="40000"/>
                  </a:schemeClr>
                </a:solidFill>
                <a:sym typeface="Wingdings" pitchFamily="2" charset="2"/>
              </a:rPr>
              <a:t> Learning</a:t>
            </a:r>
            <a:endParaRPr lang="en-US" b="1" dirty="0">
              <a:solidFill>
                <a:schemeClr val="accent1">
                  <a:lumMod val="60000"/>
                  <a:lumOff val="40000"/>
                </a:schemeClr>
              </a:solidFill>
            </a:endParaRPr>
          </a:p>
        </p:txBody>
      </p:sp>
      <p:sp>
        <p:nvSpPr>
          <p:cNvPr id="4" name="Folded Corner 3">
            <a:extLst>
              <a:ext uri="{FF2B5EF4-FFF2-40B4-BE49-F238E27FC236}">
                <a16:creationId xmlns:a16="http://schemas.microsoft.com/office/drawing/2014/main" id="{783F831F-4CDA-0E7C-2EAC-92026D7B7F06}"/>
              </a:ext>
            </a:extLst>
          </p:cNvPr>
          <p:cNvSpPr/>
          <p:nvPr/>
        </p:nvSpPr>
        <p:spPr>
          <a:xfrm>
            <a:off x="8935244" y="2005810"/>
            <a:ext cx="1746250" cy="1500177"/>
          </a:xfrm>
          <a:prstGeom prst="foldedCorne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 evidence: </a:t>
            </a:r>
          </a:p>
          <a:p>
            <a:pPr algn="ctr"/>
            <a:r>
              <a:rPr lang="en-US" sz="2000" dirty="0"/>
              <a:t>no struggle </a:t>
            </a:r>
          </a:p>
          <a:p>
            <a:pPr algn="ctr"/>
            <a:r>
              <a:rPr lang="en-US" sz="2000" dirty="0">
                <a:sym typeface="Wingdings" pitchFamily="2" charset="2"/>
              </a:rPr>
              <a:t> less learning</a:t>
            </a:r>
            <a:endParaRPr lang="en-US" sz="2000" dirty="0"/>
          </a:p>
        </p:txBody>
      </p:sp>
    </p:spTree>
    <p:extLst>
      <p:ext uri="{BB962C8B-B14F-4D97-AF65-F5344CB8AC3E}">
        <p14:creationId xmlns:p14="http://schemas.microsoft.com/office/powerpoint/2010/main" val="3575782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D31F0-A97E-430F-7373-C8298AF4167F}"/>
              </a:ext>
            </a:extLst>
          </p:cNvPr>
          <p:cNvSpPr>
            <a:spLocks noGrp="1"/>
          </p:cNvSpPr>
          <p:nvPr>
            <p:ph type="title"/>
          </p:nvPr>
        </p:nvSpPr>
        <p:spPr/>
        <p:txBody>
          <a:bodyPr/>
          <a:lstStyle/>
          <a:p>
            <a:r>
              <a:rPr lang="en-US" dirty="0"/>
              <a:t>Dropping the Fear of Failure?</a:t>
            </a:r>
          </a:p>
        </p:txBody>
      </p:sp>
      <p:sp>
        <p:nvSpPr>
          <p:cNvPr id="3" name="Content Placeholder 2">
            <a:extLst>
              <a:ext uri="{FF2B5EF4-FFF2-40B4-BE49-F238E27FC236}">
                <a16:creationId xmlns:a16="http://schemas.microsoft.com/office/drawing/2014/main" id="{24256402-8573-8CD6-E0E9-8BEBA7A238B7}"/>
              </a:ext>
            </a:extLst>
          </p:cNvPr>
          <p:cNvSpPr>
            <a:spLocks noGrp="1"/>
          </p:cNvSpPr>
          <p:nvPr>
            <p:ph idx="1"/>
          </p:nvPr>
        </p:nvSpPr>
        <p:spPr/>
        <p:txBody>
          <a:bodyPr/>
          <a:lstStyle/>
          <a:p>
            <a:r>
              <a:rPr lang="en-US" dirty="0"/>
              <a:t>How?</a:t>
            </a:r>
          </a:p>
          <a:p>
            <a:r>
              <a:rPr lang="en-US" dirty="0"/>
              <a:t>Acknowledging our </a:t>
            </a:r>
            <a:r>
              <a:rPr lang="en-US" b="1" dirty="0">
                <a:solidFill>
                  <a:schemeClr val="accent1"/>
                </a:solidFill>
              </a:rPr>
              <a:t>students’ foci</a:t>
            </a:r>
            <a:r>
              <a:rPr lang="en-US" dirty="0"/>
              <a:t>: </a:t>
            </a:r>
          </a:p>
          <a:p>
            <a:pPr lvl="1"/>
            <a:r>
              <a:rPr lang="en-US" dirty="0"/>
              <a:t>It is not what we think matters (</a:t>
            </a:r>
            <a:r>
              <a:rPr lang="en-US" b="1" dirty="0">
                <a:solidFill>
                  <a:schemeClr val="accent1"/>
                </a:solidFill>
              </a:rPr>
              <a:t>learning</a:t>
            </a:r>
            <a:r>
              <a:rPr lang="en-US" dirty="0"/>
              <a:t>), it is what they think matters (</a:t>
            </a:r>
            <a:r>
              <a:rPr lang="en-US" b="1" dirty="0">
                <a:solidFill>
                  <a:schemeClr val="accent5"/>
                </a:solidFill>
              </a:rPr>
              <a:t>grades and outcomes, for an internship, a good job, etc. …</a:t>
            </a:r>
            <a:r>
              <a:rPr lang="en-US" dirty="0">
                <a:solidFill>
                  <a:schemeClr val="accent1"/>
                </a:solidFill>
              </a:rPr>
              <a:t> </a:t>
            </a:r>
            <a:r>
              <a:rPr lang="en-US" b="1" dirty="0">
                <a:solidFill>
                  <a:schemeClr val="accent1"/>
                </a:solidFill>
              </a:rPr>
              <a:t>and learning</a:t>
            </a:r>
            <a:r>
              <a:rPr lang="en-US" dirty="0"/>
              <a:t>)</a:t>
            </a:r>
          </a:p>
          <a:p>
            <a:pPr lvl="1"/>
            <a:r>
              <a:rPr lang="en-US" dirty="0"/>
              <a:t>They care about </a:t>
            </a:r>
            <a:r>
              <a:rPr lang="en-US" b="1" dirty="0">
                <a:solidFill>
                  <a:schemeClr val="accent5"/>
                </a:solidFill>
              </a:rPr>
              <a:t>what people will think </a:t>
            </a:r>
            <a:r>
              <a:rPr lang="en-US" dirty="0"/>
              <a:t>about their failures (we are no different)</a:t>
            </a:r>
          </a:p>
          <a:p>
            <a:endParaRPr lang="en-US" dirty="0"/>
          </a:p>
        </p:txBody>
      </p:sp>
    </p:spTree>
    <p:extLst>
      <p:ext uri="{BB962C8B-B14F-4D97-AF65-F5344CB8AC3E}">
        <p14:creationId xmlns:p14="http://schemas.microsoft.com/office/powerpoint/2010/main" val="258889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8F7D5-481A-05F6-DF08-7775FFDA177D}"/>
              </a:ext>
            </a:extLst>
          </p:cNvPr>
          <p:cNvSpPr>
            <a:spLocks noGrp="1"/>
          </p:cNvSpPr>
          <p:nvPr>
            <p:ph type="title"/>
          </p:nvPr>
        </p:nvSpPr>
        <p:spPr/>
        <p:txBody>
          <a:bodyPr/>
          <a:lstStyle/>
          <a:p>
            <a:r>
              <a:rPr lang="en-US" dirty="0"/>
              <a:t>So, What Can We Do?</a:t>
            </a:r>
          </a:p>
        </p:txBody>
      </p:sp>
      <p:sp>
        <p:nvSpPr>
          <p:cNvPr id="3" name="Content Placeholder 2">
            <a:extLst>
              <a:ext uri="{FF2B5EF4-FFF2-40B4-BE49-F238E27FC236}">
                <a16:creationId xmlns:a16="http://schemas.microsoft.com/office/drawing/2014/main" id="{EBB8F523-CDFC-D809-899F-ACB8AE3E166F}"/>
              </a:ext>
            </a:extLst>
          </p:cNvPr>
          <p:cNvSpPr>
            <a:spLocks noGrp="1"/>
          </p:cNvSpPr>
          <p:nvPr>
            <p:ph idx="1"/>
          </p:nvPr>
        </p:nvSpPr>
        <p:spPr/>
        <p:txBody>
          <a:bodyPr/>
          <a:lstStyle/>
          <a:p>
            <a:r>
              <a:rPr lang="en-US" dirty="0"/>
              <a:t>Attending to our students’ sense of safety:</a:t>
            </a:r>
          </a:p>
          <a:p>
            <a:pPr lvl="1"/>
            <a:r>
              <a:rPr lang="en-US" dirty="0"/>
              <a:t>Just like we create identity and psychologically safe environments </a:t>
            </a:r>
            <a:r>
              <a:rPr lang="en-US" dirty="0">
                <a:sym typeface="Wingdings" pitchFamily="2" charset="2"/>
              </a:rPr>
              <a:t> </a:t>
            </a:r>
            <a:r>
              <a:rPr lang="en-US" sz="2800" b="1" dirty="0">
                <a:solidFill>
                  <a:schemeClr val="accent1"/>
                </a:solidFill>
              </a:rPr>
              <a:t>failure-safe</a:t>
            </a:r>
          </a:p>
          <a:p>
            <a:pPr lvl="1"/>
            <a:r>
              <a:rPr lang="en-US" sz="2400" b="1" dirty="0">
                <a:solidFill>
                  <a:schemeClr val="accent1"/>
                </a:solidFill>
              </a:rPr>
              <a:t>Normalize struggle and failure</a:t>
            </a:r>
          </a:p>
        </p:txBody>
      </p:sp>
      <p:sp>
        <p:nvSpPr>
          <p:cNvPr id="4" name="Folded Corner 3">
            <a:extLst>
              <a:ext uri="{FF2B5EF4-FFF2-40B4-BE49-F238E27FC236}">
                <a16:creationId xmlns:a16="http://schemas.microsoft.com/office/drawing/2014/main" id="{AE65C37D-ACAE-65ED-7D53-1A7A2C7F184F}"/>
              </a:ext>
            </a:extLst>
          </p:cNvPr>
          <p:cNvSpPr/>
          <p:nvPr/>
        </p:nvSpPr>
        <p:spPr>
          <a:xfrm>
            <a:off x="6472237" y="3657599"/>
            <a:ext cx="1914525" cy="1789643"/>
          </a:xfrm>
          <a:prstGeom prst="foldedCorne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Remember the brain waves experiment?</a:t>
            </a:r>
          </a:p>
        </p:txBody>
      </p:sp>
      <p:sp>
        <p:nvSpPr>
          <p:cNvPr id="5" name="Wave 4">
            <a:extLst>
              <a:ext uri="{FF2B5EF4-FFF2-40B4-BE49-F238E27FC236}">
                <a16:creationId xmlns:a16="http://schemas.microsoft.com/office/drawing/2014/main" id="{ECBAC53B-E969-90EE-F81A-2853852FA02F}"/>
              </a:ext>
            </a:extLst>
          </p:cNvPr>
          <p:cNvSpPr/>
          <p:nvPr/>
        </p:nvSpPr>
        <p:spPr>
          <a:xfrm>
            <a:off x="7972424" y="5607582"/>
            <a:ext cx="4029075" cy="1085850"/>
          </a:xfrm>
          <a:prstGeom prst="wav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4"/>
                </a:solidFill>
              </a:rPr>
              <a:t>Then we can hope to reignite the joy and fun in learning</a:t>
            </a:r>
          </a:p>
        </p:txBody>
      </p:sp>
    </p:spTree>
    <p:extLst>
      <p:ext uri="{BB962C8B-B14F-4D97-AF65-F5344CB8AC3E}">
        <p14:creationId xmlns:p14="http://schemas.microsoft.com/office/powerpoint/2010/main" val="906404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B93A8B86-9D90-DEC6-211B-F22ADEB77659}"/>
              </a:ext>
            </a:extLst>
          </p:cNvPr>
          <p:cNvSpPr>
            <a:spLocks noGrp="1"/>
          </p:cNvSpPr>
          <p:nvPr>
            <p:ph type="title"/>
          </p:nvPr>
        </p:nvSpPr>
        <p:spPr>
          <a:xfrm>
            <a:off x="952108" y="954756"/>
            <a:ext cx="2730414" cy="4946003"/>
          </a:xfrm>
        </p:spPr>
        <p:txBody>
          <a:bodyPr>
            <a:normAutofit/>
          </a:bodyPr>
          <a:lstStyle/>
          <a:p>
            <a:r>
              <a:rPr lang="en-US" dirty="0">
                <a:solidFill>
                  <a:srgbClr val="FFFFFF"/>
                </a:solidFill>
              </a:rPr>
              <a:t>My First Steps</a:t>
            </a:r>
          </a:p>
        </p:txBody>
      </p:sp>
      <p:sp>
        <p:nvSpPr>
          <p:cNvPr id="25" name="Rectangle 24">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84DE317-A877-DFD3-1F6A-F0872C485255}"/>
              </a:ext>
            </a:extLst>
          </p:cNvPr>
          <p:cNvSpPr>
            <a:spLocks noGrp="1"/>
          </p:cNvSpPr>
          <p:nvPr>
            <p:ph idx="1"/>
          </p:nvPr>
        </p:nvSpPr>
        <p:spPr>
          <a:xfrm>
            <a:off x="5140934" y="855666"/>
            <a:ext cx="5953630" cy="5405968"/>
          </a:xfrm>
        </p:spPr>
        <p:txBody>
          <a:bodyPr anchor="ctr">
            <a:normAutofit fontScale="92500"/>
          </a:bodyPr>
          <a:lstStyle/>
          <a:p>
            <a:r>
              <a:rPr lang="en-US" dirty="0"/>
              <a:t>UTEP is an open-access institution </a:t>
            </a:r>
          </a:p>
          <a:p>
            <a:r>
              <a:rPr lang="en-US" b="1" dirty="0">
                <a:solidFill>
                  <a:schemeClr val="accent1"/>
                </a:solidFill>
              </a:rPr>
              <a:t>Access</a:t>
            </a:r>
            <a:r>
              <a:rPr lang="en-US" dirty="0"/>
              <a:t> is not enough </a:t>
            </a:r>
          </a:p>
          <a:p>
            <a:r>
              <a:rPr lang="en-US" dirty="0"/>
              <a:t>My challenge: allowing </a:t>
            </a:r>
            <a:r>
              <a:rPr lang="en-US" sz="3000" b="1" dirty="0">
                <a:solidFill>
                  <a:schemeClr val="accent2"/>
                </a:solidFill>
              </a:rPr>
              <a:t>different paces of learning</a:t>
            </a:r>
            <a:endParaRPr lang="en-US" b="1" dirty="0">
              <a:solidFill>
                <a:schemeClr val="accent2"/>
              </a:solidFill>
            </a:endParaRPr>
          </a:p>
          <a:p>
            <a:pPr lvl="1"/>
            <a:r>
              <a:rPr lang="en-US" dirty="0"/>
              <a:t>While still celebrating learning when it takes place</a:t>
            </a:r>
          </a:p>
          <a:p>
            <a:pPr marL="457200" lvl="1" indent="0">
              <a:buNone/>
            </a:pPr>
            <a:endParaRPr lang="en-US" dirty="0"/>
          </a:p>
          <a:p>
            <a:pPr marL="457200" lvl="1" indent="0">
              <a:buNone/>
            </a:pPr>
            <a:endParaRPr lang="en-US" dirty="0"/>
          </a:p>
          <a:p>
            <a:r>
              <a:rPr lang="en-US" dirty="0"/>
              <a:t>Grading should not penalize the pace of learning</a:t>
            </a:r>
          </a:p>
          <a:p>
            <a:pPr lvl="1"/>
            <a:r>
              <a:rPr lang="en-US" dirty="0"/>
              <a:t>Allowing to </a:t>
            </a:r>
            <a:r>
              <a:rPr lang="en-US" sz="2800" b="1" dirty="0">
                <a:solidFill>
                  <a:schemeClr val="accent2"/>
                </a:solidFill>
              </a:rPr>
              <a:t>celebrate the journey = the process </a:t>
            </a:r>
            <a:r>
              <a:rPr lang="en-US" dirty="0"/>
              <a:t>(instead of lamenting it takes too long)</a:t>
            </a:r>
          </a:p>
          <a:p>
            <a:r>
              <a:rPr lang="en-US" dirty="0"/>
              <a:t>Grading for mastery</a:t>
            </a:r>
          </a:p>
          <a:p>
            <a:endParaRPr lang="en-US" dirty="0"/>
          </a:p>
        </p:txBody>
      </p:sp>
    </p:spTree>
    <p:extLst>
      <p:ext uri="{BB962C8B-B14F-4D97-AF65-F5344CB8AC3E}">
        <p14:creationId xmlns:p14="http://schemas.microsoft.com/office/powerpoint/2010/main" val="3649073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B525C-2BF8-5567-1ABF-C73217A834B2}"/>
              </a:ext>
            </a:extLst>
          </p:cNvPr>
          <p:cNvSpPr>
            <a:spLocks noGrp="1"/>
          </p:cNvSpPr>
          <p:nvPr>
            <p:ph type="title"/>
          </p:nvPr>
        </p:nvSpPr>
        <p:spPr>
          <a:xfrm>
            <a:off x="1295402" y="982132"/>
            <a:ext cx="9601196" cy="1303867"/>
          </a:xfrm>
        </p:spPr>
        <p:txBody>
          <a:bodyPr>
            <a:normAutofit/>
          </a:bodyPr>
          <a:lstStyle/>
          <a:p>
            <a:r>
              <a:rPr lang="en-US">
                <a:solidFill>
                  <a:srgbClr val="262626"/>
                </a:solidFill>
              </a:rPr>
              <a:t>How did that go?</a:t>
            </a:r>
          </a:p>
        </p:txBody>
      </p:sp>
      <p:pic>
        <p:nvPicPr>
          <p:cNvPr id="5" name="Graphic 4" descr="Dizzy face with solid fill with solid fill">
            <a:extLst>
              <a:ext uri="{FF2B5EF4-FFF2-40B4-BE49-F238E27FC236}">
                <a16:creationId xmlns:a16="http://schemas.microsoft.com/office/drawing/2014/main" id="{F2526FDA-51BD-F20F-2DE2-760A4EB3F4D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34269" y="2757636"/>
            <a:ext cx="2739728" cy="2739728"/>
          </a:xfrm>
          <a:prstGeom prst="rect">
            <a:avLst/>
          </a:prstGeom>
          <a:ln w="57150" cmpd="thickThin">
            <a:solidFill>
              <a:srgbClr val="7F7F7F"/>
            </a:solidFill>
            <a:miter lim="800000"/>
          </a:ln>
        </p:spPr>
      </p:pic>
      <p:sp>
        <p:nvSpPr>
          <p:cNvPr id="3" name="Content Placeholder 2">
            <a:extLst>
              <a:ext uri="{FF2B5EF4-FFF2-40B4-BE49-F238E27FC236}">
                <a16:creationId xmlns:a16="http://schemas.microsoft.com/office/drawing/2014/main" id="{A794978A-1A2E-5249-8AAB-8FB0A4C3B64A}"/>
              </a:ext>
            </a:extLst>
          </p:cNvPr>
          <p:cNvSpPr>
            <a:spLocks noGrp="1"/>
          </p:cNvSpPr>
          <p:nvPr>
            <p:ph idx="1"/>
          </p:nvPr>
        </p:nvSpPr>
        <p:spPr>
          <a:xfrm>
            <a:off x="4639732" y="2885548"/>
            <a:ext cx="6525573" cy="2611816"/>
          </a:xfrm>
        </p:spPr>
        <p:txBody>
          <a:bodyPr>
            <a:normAutofit fontScale="85000" lnSpcReduction="20000"/>
          </a:bodyPr>
          <a:lstStyle/>
          <a:p>
            <a:r>
              <a:rPr lang="en-US" dirty="0">
                <a:solidFill>
                  <a:srgbClr val="262626"/>
                </a:solidFill>
              </a:rPr>
              <a:t>Pretty bad (only a slight exaggeration…) </a:t>
            </a:r>
          </a:p>
          <a:p>
            <a:r>
              <a:rPr lang="en-US" dirty="0">
                <a:solidFill>
                  <a:srgbClr val="262626"/>
                </a:solidFill>
              </a:rPr>
              <a:t>Confused students </a:t>
            </a:r>
            <a:r>
              <a:rPr lang="en-US" dirty="0">
                <a:solidFill>
                  <a:srgbClr val="262626"/>
                </a:solidFill>
                <a:sym typeface="Wingdings" pitchFamily="2" charset="2"/>
              </a:rPr>
              <a:t> </a:t>
            </a:r>
            <a:r>
              <a:rPr lang="en-US" b="1" dirty="0">
                <a:solidFill>
                  <a:schemeClr val="accent5"/>
                </a:solidFill>
                <a:sym typeface="Wingdings" pitchFamily="2" charset="2"/>
              </a:rPr>
              <a:t>not great to decrease fear and increase safety…</a:t>
            </a:r>
            <a:endParaRPr lang="en-US" b="1" dirty="0">
              <a:solidFill>
                <a:schemeClr val="accent5"/>
              </a:solidFill>
            </a:endParaRPr>
          </a:p>
          <a:p>
            <a:pPr marL="0" indent="0">
              <a:buNone/>
            </a:pPr>
            <a:r>
              <a:rPr lang="en-US" dirty="0">
                <a:solidFill>
                  <a:srgbClr val="262626"/>
                </a:solidFill>
              </a:rPr>
              <a:t> </a:t>
            </a:r>
          </a:p>
          <a:p>
            <a:r>
              <a:rPr lang="en-US" dirty="0">
                <a:solidFill>
                  <a:schemeClr val="tx1"/>
                </a:solidFill>
              </a:rPr>
              <a:t>What I brought: </a:t>
            </a:r>
            <a:r>
              <a:rPr lang="en-US" sz="2600" b="1" dirty="0">
                <a:solidFill>
                  <a:schemeClr val="accent1"/>
                </a:solidFill>
              </a:rPr>
              <a:t>enthusiasm </a:t>
            </a:r>
            <a:endParaRPr lang="en-US" b="1" dirty="0">
              <a:solidFill>
                <a:schemeClr val="accent1"/>
              </a:solidFill>
            </a:endParaRPr>
          </a:p>
          <a:p>
            <a:r>
              <a:rPr lang="en-US" dirty="0">
                <a:solidFill>
                  <a:schemeClr val="tx1"/>
                </a:solidFill>
              </a:rPr>
              <a:t>What I missed: </a:t>
            </a:r>
            <a:r>
              <a:rPr lang="en-US" sz="2800" b="1" dirty="0">
                <a:solidFill>
                  <a:schemeClr val="accent5"/>
                </a:solidFill>
              </a:rPr>
              <a:t>student’s need for a grade, for safety</a:t>
            </a:r>
            <a:endParaRPr lang="en-US" b="1" dirty="0">
              <a:solidFill>
                <a:schemeClr val="accent5"/>
              </a:solidFill>
            </a:endParaRPr>
          </a:p>
          <a:p>
            <a:endParaRPr lang="en-US" dirty="0">
              <a:solidFill>
                <a:srgbClr val="262626"/>
              </a:solidFill>
            </a:endParaRPr>
          </a:p>
        </p:txBody>
      </p:sp>
    </p:spTree>
    <p:extLst>
      <p:ext uri="{BB962C8B-B14F-4D97-AF65-F5344CB8AC3E}">
        <p14:creationId xmlns:p14="http://schemas.microsoft.com/office/powerpoint/2010/main" val="303017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a:extLst>
            <a:ext uri="{FF2B5EF4-FFF2-40B4-BE49-F238E27FC236}">
              <a16:creationId xmlns:a16="http://schemas.microsoft.com/office/drawing/2014/main" id="{19FFD751-64D3-6792-BFEF-DDD09C4C2F52}"/>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F0D86737-4628-8DA6-84E5-D19ACABF9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37658F4-8708-27B9-C2D1-DA2480A40E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92AF948-8985-0D5F-D34F-C1743EEE1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1701E41-8CC4-D6AF-CA63-04BB9A2A845C}"/>
              </a:ext>
            </a:extLst>
          </p:cNvPr>
          <p:cNvSpPr>
            <a:spLocks noGrp="1"/>
          </p:cNvSpPr>
          <p:nvPr>
            <p:ph type="title"/>
          </p:nvPr>
        </p:nvSpPr>
        <p:spPr>
          <a:xfrm>
            <a:off x="952108" y="954756"/>
            <a:ext cx="2730414" cy="4946003"/>
          </a:xfrm>
        </p:spPr>
        <p:txBody>
          <a:bodyPr>
            <a:normAutofit/>
          </a:bodyPr>
          <a:lstStyle/>
          <a:p>
            <a:r>
              <a:rPr lang="en-US" dirty="0">
                <a:solidFill>
                  <a:srgbClr val="FFFFFF"/>
                </a:solidFill>
              </a:rPr>
              <a:t>How about you all?</a:t>
            </a:r>
          </a:p>
        </p:txBody>
      </p:sp>
      <p:sp>
        <p:nvSpPr>
          <p:cNvPr id="25" name="Rectangle 24">
            <a:extLst>
              <a:ext uri="{FF2B5EF4-FFF2-40B4-BE49-F238E27FC236}">
                <a16:creationId xmlns:a16="http://schemas.microsoft.com/office/drawing/2014/main" id="{964C8ED9-7761-BFC7-A995-8D0E33BCB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C7B8CFF-C164-D35F-5D4C-53EDAB420B1B}"/>
              </a:ext>
            </a:extLst>
          </p:cNvPr>
          <p:cNvSpPr>
            <a:spLocks noGrp="1"/>
          </p:cNvSpPr>
          <p:nvPr>
            <p:ph idx="1"/>
          </p:nvPr>
        </p:nvSpPr>
        <p:spPr>
          <a:xfrm>
            <a:off x="5150360" y="722568"/>
            <a:ext cx="5953630" cy="5405968"/>
          </a:xfrm>
        </p:spPr>
        <p:txBody>
          <a:bodyPr anchor="ctr">
            <a:normAutofit/>
          </a:bodyPr>
          <a:lstStyle/>
          <a:p>
            <a:r>
              <a:rPr lang="en-US" dirty="0">
                <a:solidFill>
                  <a:schemeClr val="bg1"/>
                </a:solidFill>
              </a:rPr>
              <a:t>My experience was not successful at first</a:t>
            </a:r>
          </a:p>
          <a:p>
            <a:pPr lvl="1"/>
            <a:r>
              <a:rPr lang="en-US" dirty="0">
                <a:solidFill>
                  <a:schemeClr val="bg1"/>
                </a:solidFill>
              </a:rPr>
              <a:t>More on this soon…</a:t>
            </a:r>
          </a:p>
          <a:p>
            <a:endParaRPr lang="en-US" dirty="0">
              <a:solidFill>
                <a:schemeClr val="bg1"/>
              </a:solidFill>
            </a:endParaRPr>
          </a:p>
          <a:p>
            <a:r>
              <a:rPr lang="en-US" sz="2800" b="1" dirty="0">
                <a:solidFill>
                  <a:schemeClr val="accent1">
                    <a:lumMod val="60000"/>
                    <a:lumOff val="40000"/>
                  </a:schemeClr>
                </a:solidFill>
              </a:rPr>
              <a:t>What would including failure bring to your classes?</a:t>
            </a:r>
            <a:r>
              <a:rPr lang="en-US" sz="2400" b="1" dirty="0">
                <a:solidFill>
                  <a:schemeClr val="accent1">
                    <a:lumMod val="60000"/>
                    <a:lumOff val="40000"/>
                  </a:schemeClr>
                </a:solidFill>
              </a:rPr>
              <a:t> </a:t>
            </a:r>
          </a:p>
          <a:p>
            <a:r>
              <a:rPr lang="en-US" sz="2800" b="1" dirty="0">
                <a:solidFill>
                  <a:schemeClr val="accent5"/>
                </a:solidFill>
              </a:rPr>
              <a:t>What do you foresee as the risk(s) of integrating failure?</a:t>
            </a:r>
            <a:endParaRPr lang="en-US" sz="2400" b="1" dirty="0">
              <a:solidFill>
                <a:schemeClr val="accent5"/>
              </a:solidFill>
            </a:endParaRPr>
          </a:p>
          <a:p>
            <a:endParaRPr lang="en-US" dirty="0">
              <a:solidFill>
                <a:schemeClr val="bg1"/>
              </a:solidFill>
            </a:endParaRPr>
          </a:p>
          <a:p>
            <a:r>
              <a:rPr lang="en-US" dirty="0">
                <a:solidFill>
                  <a:schemeClr val="bg1"/>
                </a:solidFill>
              </a:rPr>
              <a:t>Take a few minutes to think about it, share it at your tables, then report</a:t>
            </a:r>
          </a:p>
        </p:txBody>
      </p:sp>
    </p:spTree>
    <p:extLst>
      <p:ext uri="{BB962C8B-B14F-4D97-AF65-F5344CB8AC3E}">
        <p14:creationId xmlns:p14="http://schemas.microsoft.com/office/powerpoint/2010/main" val="1288350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DA5B6E58-9C69-30C9-A802-0E9B3B4FA063}"/>
              </a:ext>
            </a:extLst>
          </p:cNvPr>
          <p:cNvSpPr>
            <a:spLocks noGrp="1"/>
          </p:cNvSpPr>
          <p:nvPr>
            <p:ph type="title"/>
          </p:nvPr>
        </p:nvSpPr>
        <p:spPr>
          <a:xfrm>
            <a:off x="952108" y="954756"/>
            <a:ext cx="2730414" cy="4946003"/>
          </a:xfrm>
        </p:spPr>
        <p:txBody>
          <a:bodyPr>
            <a:normAutofit/>
          </a:bodyPr>
          <a:lstStyle/>
          <a:p>
            <a:r>
              <a:rPr lang="en-US" dirty="0">
                <a:solidFill>
                  <a:srgbClr val="FFFFFF"/>
                </a:solidFill>
              </a:rPr>
              <a:t>Idea Reboot</a:t>
            </a: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1323AB0-9E7E-8C3E-1AEB-EC1A6712F17C}"/>
              </a:ext>
            </a:extLst>
          </p:cNvPr>
          <p:cNvSpPr>
            <a:spLocks noGrp="1"/>
          </p:cNvSpPr>
          <p:nvPr>
            <p:ph idx="1"/>
          </p:nvPr>
        </p:nvSpPr>
        <p:spPr>
          <a:xfrm>
            <a:off x="5140934" y="469900"/>
            <a:ext cx="5953630" cy="5405968"/>
          </a:xfrm>
        </p:spPr>
        <p:txBody>
          <a:bodyPr anchor="ctr">
            <a:normAutofit/>
          </a:bodyPr>
          <a:lstStyle/>
          <a:p>
            <a:r>
              <a:rPr lang="en-US" dirty="0"/>
              <a:t>My goals:</a:t>
            </a:r>
          </a:p>
          <a:p>
            <a:r>
              <a:rPr lang="en-US" dirty="0"/>
              <a:t>Making students </a:t>
            </a:r>
            <a:r>
              <a:rPr lang="en-US" sz="2800" b="1" dirty="0">
                <a:solidFill>
                  <a:schemeClr val="accent1"/>
                </a:solidFill>
              </a:rPr>
              <a:t>comfortable</a:t>
            </a:r>
            <a:r>
              <a:rPr lang="en-US" dirty="0"/>
              <a:t>:</a:t>
            </a:r>
          </a:p>
          <a:p>
            <a:pPr lvl="1"/>
            <a:r>
              <a:rPr lang="en-US" dirty="0"/>
              <a:t>1. About their grade </a:t>
            </a:r>
            <a:r>
              <a:rPr lang="en-US" dirty="0">
                <a:sym typeface="Wingdings" pitchFamily="2" charset="2"/>
              </a:rPr>
              <a:t> </a:t>
            </a:r>
            <a:r>
              <a:rPr lang="en-US" dirty="0">
                <a:highlight>
                  <a:srgbClr val="FFFF00"/>
                </a:highlight>
                <a:sym typeface="Wingdings" pitchFamily="2" charset="2"/>
              </a:rPr>
              <a:t>they are in the know</a:t>
            </a:r>
            <a:endParaRPr lang="en-US" dirty="0">
              <a:highlight>
                <a:srgbClr val="FFFF00"/>
              </a:highlight>
            </a:endParaRPr>
          </a:p>
          <a:p>
            <a:pPr lvl="1"/>
            <a:r>
              <a:rPr lang="en-US" dirty="0"/>
              <a:t>2. About being uncomfortable </a:t>
            </a:r>
            <a:r>
              <a:rPr lang="en-US" dirty="0">
                <a:sym typeface="Wingdings" pitchFamily="2" charset="2"/>
              </a:rPr>
              <a:t> normalizing failure &amp; struggle</a:t>
            </a:r>
          </a:p>
          <a:p>
            <a:r>
              <a:rPr lang="en-US" dirty="0">
                <a:sym typeface="Wingdings" pitchFamily="2" charset="2"/>
              </a:rPr>
              <a:t>Making </a:t>
            </a:r>
            <a:r>
              <a:rPr lang="en-US" sz="2800" b="1" dirty="0">
                <a:solidFill>
                  <a:schemeClr val="accent1"/>
                </a:solidFill>
                <a:sym typeface="Wingdings" pitchFamily="2" charset="2"/>
              </a:rPr>
              <a:t>failure harmless </a:t>
            </a:r>
            <a:r>
              <a:rPr lang="en-US" dirty="0">
                <a:sym typeface="Wingdings" pitchFamily="2" charset="2"/>
              </a:rPr>
              <a:t> no grade to live with (as much as possible)</a:t>
            </a:r>
          </a:p>
          <a:p>
            <a:endParaRPr lang="en-US" dirty="0">
              <a:sym typeface="Wingdings" pitchFamily="2" charset="2"/>
            </a:endParaRPr>
          </a:p>
          <a:p>
            <a:r>
              <a:rPr lang="en-US" dirty="0">
                <a:sym typeface="Wingdings" pitchFamily="2" charset="2"/>
              </a:rPr>
              <a:t>How did I do it?</a:t>
            </a:r>
            <a:endParaRPr lang="en-US" dirty="0"/>
          </a:p>
        </p:txBody>
      </p:sp>
    </p:spTree>
    <p:extLst>
      <p:ext uri="{BB962C8B-B14F-4D97-AF65-F5344CB8AC3E}">
        <p14:creationId xmlns:p14="http://schemas.microsoft.com/office/powerpoint/2010/main" val="3737823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0B7C4858-FAA3-4226-A856-193A01910E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68C1B503-0291-4E82-A65E-72D604D9F6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B3F836C5-9601-4982-A121-CCA49BF7B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03D8DDED-BE24-D2D2-FC93-A9EE6F1FBA61}"/>
              </a:ext>
            </a:extLst>
          </p:cNvPr>
          <p:cNvSpPr>
            <a:spLocks noGrp="1"/>
          </p:cNvSpPr>
          <p:nvPr>
            <p:ph type="title"/>
          </p:nvPr>
        </p:nvSpPr>
        <p:spPr>
          <a:xfrm>
            <a:off x="952108" y="954756"/>
            <a:ext cx="2730414" cy="4946003"/>
          </a:xfrm>
        </p:spPr>
        <p:txBody>
          <a:bodyPr>
            <a:normAutofit/>
          </a:bodyPr>
          <a:lstStyle/>
          <a:p>
            <a:r>
              <a:rPr lang="en-US">
                <a:solidFill>
                  <a:srgbClr val="FFFFFF"/>
                </a:solidFill>
              </a:rPr>
              <a:t>Some Context</a:t>
            </a:r>
          </a:p>
        </p:txBody>
      </p:sp>
      <p:sp>
        <p:nvSpPr>
          <p:cNvPr id="57" name="Rectangle 56">
            <a:extLst>
              <a:ext uri="{FF2B5EF4-FFF2-40B4-BE49-F238E27FC236}">
                <a16:creationId xmlns:a16="http://schemas.microsoft.com/office/drawing/2014/main" id="{46CD0D05-FF47-4ABB-841C-0600CADC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ontent Placeholder 2">
            <a:extLst>
              <a:ext uri="{FF2B5EF4-FFF2-40B4-BE49-F238E27FC236}">
                <a16:creationId xmlns:a16="http://schemas.microsoft.com/office/drawing/2014/main" id="{6D648D1B-4726-69B2-0771-2DF635441D5B}"/>
              </a:ext>
            </a:extLst>
          </p:cNvPr>
          <p:cNvSpPr>
            <a:spLocks noGrp="1"/>
          </p:cNvSpPr>
          <p:nvPr>
            <p:ph idx="1"/>
          </p:nvPr>
        </p:nvSpPr>
        <p:spPr>
          <a:xfrm>
            <a:off x="5150360" y="469900"/>
            <a:ext cx="6089532" cy="5405968"/>
          </a:xfrm>
        </p:spPr>
        <p:txBody>
          <a:bodyPr anchor="ctr">
            <a:normAutofit/>
          </a:bodyPr>
          <a:lstStyle/>
          <a:p>
            <a:r>
              <a:rPr lang="en-US" dirty="0">
                <a:solidFill>
                  <a:schemeClr val="bg1"/>
                </a:solidFill>
              </a:rPr>
              <a:t>UT El Paso is an open access institution</a:t>
            </a:r>
          </a:p>
          <a:p>
            <a:r>
              <a:rPr lang="en-US" dirty="0">
                <a:solidFill>
                  <a:schemeClr val="bg1"/>
                </a:solidFill>
              </a:rPr>
              <a:t>85% of UG students are Hispanic</a:t>
            </a:r>
          </a:p>
          <a:p>
            <a:r>
              <a:rPr lang="en-US" dirty="0">
                <a:solidFill>
                  <a:schemeClr val="bg1"/>
                </a:solidFill>
              </a:rPr>
              <a:t>College of Engineering: &gt; 5,000 students</a:t>
            </a:r>
          </a:p>
          <a:p>
            <a:r>
              <a:rPr lang="en-US" dirty="0">
                <a:solidFill>
                  <a:schemeClr val="bg1"/>
                </a:solidFill>
              </a:rPr>
              <a:t>Computer Science: ~1,400 students</a:t>
            </a:r>
          </a:p>
          <a:p>
            <a:r>
              <a:rPr lang="en-US" dirty="0">
                <a:solidFill>
                  <a:schemeClr val="bg1"/>
                </a:solidFill>
              </a:rPr>
              <a:t>My average class size: 60-100 UG, 30 MS/PhD</a:t>
            </a:r>
          </a:p>
        </p:txBody>
      </p:sp>
      <p:pic>
        <p:nvPicPr>
          <p:cNvPr id="4" name="Content Placeholder 7" descr="A large building with a flag in the middle of it&#10;&#10;Description automatically generated">
            <a:extLst>
              <a:ext uri="{FF2B5EF4-FFF2-40B4-BE49-F238E27FC236}">
                <a16:creationId xmlns:a16="http://schemas.microsoft.com/office/drawing/2014/main" id="{06DC787C-5A7A-9A65-7E2A-669C60160589}"/>
              </a:ext>
            </a:extLst>
          </p:cNvPr>
          <p:cNvPicPr>
            <a:picLocks noChangeAspect="1"/>
          </p:cNvPicPr>
          <p:nvPr/>
        </p:nvPicPr>
        <p:blipFill rotWithShape="1">
          <a:blip r:embed="rId3">
            <a:alphaModFix amt="20000"/>
          </a:blip>
          <a:srcRect l="18435" r="35005" b="-2"/>
          <a:stretch/>
        </p:blipFill>
        <p:spPr>
          <a:xfrm>
            <a:off x="639669" y="994106"/>
            <a:ext cx="3364992" cy="4571311"/>
          </a:xfrm>
          <a:prstGeom prst="rect">
            <a:avLst/>
          </a:prstGeom>
        </p:spPr>
      </p:pic>
    </p:spTree>
    <p:extLst>
      <p:ext uri="{BB962C8B-B14F-4D97-AF65-F5344CB8AC3E}">
        <p14:creationId xmlns:p14="http://schemas.microsoft.com/office/powerpoint/2010/main" val="1344261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988C-1A3C-77D5-F1BA-3204A641FDAE}"/>
              </a:ext>
            </a:extLst>
          </p:cNvPr>
          <p:cNvSpPr>
            <a:spLocks noGrp="1"/>
          </p:cNvSpPr>
          <p:nvPr>
            <p:ph type="title"/>
          </p:nvPr>
        </p:nvSpPr>
        <p:spPr/>
        <p:txBody>
          <a:bodyPr/>
          <a:lstStyle/>
          <a:p>
            <a:r>
              <a:rPr lang="en-US" dirty="0"/>
              <a:t>My Approach</a:t>
            </a:r>
          </a:p>
        </p:txBody>
      </p:sp>
      <p:sp>
        <p:nvSpPr>
          <p:cNvPr id="3" name="Content Placeholder 2">
            <a:extLst>
              <a:ext uri="{FF2B5EF4-FFF2-40B4-BE49-F238E27FC236}">
                <a16:creationId xmlns:a16="http://schemas.microsoft.com/office/drawing/2014/main" id="{937EA5E1-35B9-D9BE-0298-213A361CCC4B}"/>
              </a:ext>
            </a:extLst>
          </p:cNvPr>
          <p:cNvSpPr>
            <a:spLocks noGrp="1"/>
          </p:cNvSpPr>
          <p:nvPr>
            <p:ph idx="1"/>
          </p:nvPr>
        </p:nvSpPr>
        <p:spPr/>
        <p:txBody>
          <a:bodyPr>
            <a:normAutofit fontScale="92500" lnSpcReduction="20000"/>
          </a:bodyPr>
          <a:lstStyle/>
          <a:p>
            <a:r>
              <a:rPr lang="en-US" b="1" dirty="0">
                <a:solidFill>
                  <a:schemeClr val="accent1"/>
                </a:solidFill>
              </a:rPr>
              <a:t>Lots of </a:t>
            </a:r>
            <a:r>
              <a:rPr lang="en-US" sz="2600" b="1" dirty="0">
                <a:solidFill>
                  <a:schemeClr val="accent1"/>
                </a:solidFill>
              </a:rPr>
              <a:t>assessments</a:t>
            </a:r>
            <a:r>
              <a:rPr lang="en-US" sz="2600" dirty="0"/>
              <a:t>	</a:t>
            </a:r>
            <a:endParaRPr lang="en-US" dirty="0"/>
          </a:p>
          <a:p>
            <a:pPr lvl="1"/>
            <a:r>
              <a:rPr lang="en-US" dirty="0"/>
              <a:t>Not particularly about low-stakes vs. high-stakes</a:t>
            </a:r>
          </a:p>
          <a:p>
            <a:pPr lvl="1"/>
            <a:r>
              <a:rPr lang="en-US" dirty="0"/>
              <a:t>Work is expected</a:t>
            </a:r>
          </a:p>
          <a:p>
            <a:pPr lvl="1"/>
            <a:r>
              <a:rPr lang="en-US" dirty="0"/>
              <a:t>Grade is registered when skill is mastered</a:t>
            </a:r>
          </a:p>
          <a:p>
            <a:r>
              <a:rPr lang="en-US" b="1" dirty="0">
                <a:solidFill>
                  <a:schemeClr val="accent1"/>
                </a:solidFill>
              </a:rPr>
              <a:t>Lots of </a:t>
            </a:r>
            <a:r>
              <a:rPr lang="en-US" sz="2600" b="1" dirty="0">
                <a:solidFill>
                  <a:schemeClr val="accent1"/>
                </a:solidFill>
              </a:rPr>
              <a:t>communication</a:t>
            </a:r>
          </a:p>
          <a:p>
            <a:pPr lvl="1"/>
            <a:r>
              <a:rPr lang="en-US" dirty="0"/>
              <a:t>Sharing my philosophy – a lot of work at first, slightly less so now (they know </a:t>
            </a:r>
            <a:r>
              <a:rPr lang="en-US" dirty="0">
                <a:sym typeface="Wingdings" pitchFamily="2" charset="2"/>
              </a:rPr>
              <a:t> )</a:t>
            </a:r>
            <a:endParaRPr lang="en-US" dirty="0"/>
          </a:p>
          <a:p>
            <a:pPr lvl="1"/>
            <a:r>
              <a:rPr lang="en-US" dirty="0"/>
              <a:t>Guiding students to proper study habits (absences, misguided study habit, procrastination, etc.)</a:t>
            </a:r>
          </a:p>
          <a:p>
            <a:pPr lvl="1"/>
            <a:r>
              <a:rPr lang="en-US" dirty="0"/>
              <a:t>Training of my team (when I have TAs)</a:t>
            </a:r>
          </a:p>
        </p:txBody>
      </p:sp>
    </p:spTree>
    <p:extLst>
      <p:ext uri="{BB962C8B-B14F-4D97-AF65-F5344CB8AC3E}">
        <p14:creationId xmlns:p14="http://schemas.microsoft.com/office/powerpoint/2010/main" val="2968901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D6E5E839-040E-4D3E-B50A-8D803DFE4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FF3F4B4-A2E6-47B5-92FB-37BEEAFA4C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AE2098-F4A8-5E75-B8FA-E1EFB1A3D7D8}"/>
              </a:ext>
            </a:extLst>
          </p:cNvPr>
          <p:cNvSpPr>
            <a:spLocks noGrp="1"/>
          </p:cNvSpPr>
          <p:nvPr>
            <p:ph type="title"/>
          </p:nvPr>
        </p:nvSpPr>
        <p:spPr>
          <a:xfrm>
            <a:off x="640080" y="635508"/>
            <a:ext cx="3354470" cy="5586984"/>
          </a:xfrm>
        </p:spPr>
        <p:txBody>
          <a:bodyPr>
            <a:normAutofit/>
          </a:bodyPr>
          <a:lstStyle/>
          <a:p>
            <a:r>
              <a:rPr lang="en-US" sz="4800" dirty="0">
                <a:solidFill>
                  <a:schemeClr val="tx2"/>
                </a:solidFill>
              </a:rPr>
              <a:t>The Cost </a:t>
            </a:r>
            <a:br>
              <a:rPr lang="en-US" sz="4800" dirty="0">
                <a:solidFill>
                  <a:schemeClr val="tx2"/>
                </a:solidFill>
              </a:rPr>
            </a:br>
            <a:r>
              <a:rPr lang="en-US" sz="4800" dirty="0">
                <a:solidFill>
                  <a:schemeClr val="tx2"/>
                </a:solidFill>
              </a:rPr>
              <a:t>of It</a:t>
            </a:r>
          </a:p>
        </p:txBody>
      </p:sp>
      <p:sp>
        <p:nvSpPr>
          <p:cNvPr id="23" name="Rectangle 22">
            <a:extLst>
              <a:ext uri="{FF2B5EF4-FFF2-40B4-BE49-F238E27FC236}">
                <a16:creationId xmlns:a16="http://schemas.microsoft.com/office/drawing/2014/main" id="{1D124D17-3A82-47D5-80C1-F990ABB1E4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4082" y="469900"/>
            <a:ext cx="658298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B2AC9AB-6FB8-D5AF-32AE-A0869A7C97A6}"/>
              </a:ext>
            </a:extLst>
          </p:cNvPr>
          <p:cNvSpPr>
            <a:spLocks noGrp="1"/>
          </p:cNvSpPr>
          <p:nvPr>
            <p:ph idx="1"/>
          </p:nvPr>
        </p:nvSpPr>
        <p:spPr>
          <a:xfrm>
            <a:off x="5617804" y="954756"/>
            <a:ext cx="5613283" cy="4853888"/>
          </a:xfrm>
        </p:spPr>
        <p:txBody>
          <a:bodyPr anchor="ctr">
            <a:normAutofit/>
          </a:bodyPr>
          <a:lstStyle/>
          <a:p>
            <a:r>
              <a:rPr lang="en-US" sz="2200" b="1" dirty="0">
                <a:solidFill>
                  <a:schemeClr val="accent1">
                    <a:lumMod val="60000"/>
                    <a:lumOff val="40000"/>
                  </a:schemeClr>
                </a:solidFill>
              </a:rPr>
              <a:t>Time:</a:t>
            </a:r>
            <a:r>
              <a:rPr lang="en-US" sz="2200" dirty="0">
                <a:solidFill>
                  <a:schemeClr val="bg1"/>
                </a:solidFill>
              </a:rPr>
              <a:t> grading, providing feedback, assessing standing, meeting with students</a:t>
            </a:r>
          </a:p>
          <a:p>
            <a:r>
              <a:rPr lang="en-US" sz="2200" b="1" dirty="0">
                <a:solidFill>
                  <a:schemeClr val="accent1">
                    <a:lumMod val="60000"/>
                    <a:lumOff val="40000"/>
                  </a:schemeClr>
                </a:solidFill>
              </a:rPr>
              <a:t>Efforts: </a:t>
            </a:r>
            <a:r>
              <a:rPr lang="en-US" sz="2200" dirty="0">
                <a:solidFill>
                  <a:schemeClr val="bg1"/>
                </a:solidFill>
              </a:rPr>
              <a:t>incl. communication, team training</a:t>
            </a:r>
          </a:p>
          <a:p>
            <a:r>
              <a:rPr lang="en-US" sz="2200" dirty="0">
                <a:solidFill>
                  <a:schemeClr val="bg1"/>
                </a:solidFill>
              </a:rPr>
              <a:t>Risk of poor feedback</a:t>
            </a:r>
          </a:p>
        </p:txBody>
      </p:sp>
      <p:sp>
        <p:nvSpPr>
          <p:cNvPr id="24" name="Rectangle 23">
            <a:extLst>
              <a:ext uri="{FF2B5EF4-FFF2-40B4-BE49-F238E27FC236}">
                <a16:creationId xmlns:a16="http://schemas.microsoft.com/office/drawing/2014/main" id="{AB4A78C8-C0E0-45DA-BC2C-2C8D4153B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8325" y="635508"/>
            <a:ext cx="6254496"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Folded Corner 3">
            <a:extLst>
              <a:ext uri="{FF2B5EF4-FFF2-40B4-BE49-F238E27FC236}">
                <a16:creationId xmlns:a16="http://schemas.microsoft.com/office/drawing/2014/main" id="{85A9007E-8ACD-F846-ADBD-CD7F77E42973}"/>
              </a:ext>
            </a:extLst>
          </p:cNvPr>
          <p:cNvSpPr/>
          <p:nvPr/>
        </p:nvSpPr>
        <p:spPr>
          <a:xfrm>
            <a:off x="8900205" y="4070492"/>
            <a:ext cx="2568350" cy="2057400"/>
          </a:xfrm>
          <a:prstGeom prst="foldedCorner">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4"/>
                </a:solidFill>
              </a:rPr>
              <a:t>Find tools that work for you</a:t>
            </a:r>
          </a:p>
          <a:p>
            <a:pPr algn="ctr"/>
            <a:r>
              <a:rPr lang="en-US" sz="2000" dirty="0">
                <a:solidFill>
                  <a:schemeClr val="accent4"/>
                </a:solidFill>
              </a:rPr>
              <a:t>+ Assess what you want to achieve vs what you can do</a:t>
            </a:r>
          </a:p>
        </p:txBody>
      </p:sp>
    </p:spTree>
    <p:extLst>
      <p:ext uri="{BB962C8B-B14F-4D97-AF65-F5344CB8AC3E}">
        <p14:creationId xmlns:p14="http://schemas.microsoft.com/office/powerpoint/2010/main" val="3720635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Graphic 18" descr="Chat bubble with solid fill">
            <a:extLst>
              <a:ext uri="{FF2B5EF4-FFF2-40B4-BE49-F238E27FC236}">
                <a16:creationId xmlns:a16="http://schemas.microsoft.com/office/drawing/2014/main" id="{4CFB1E84-45CA-7E37-D938-914FFDCA40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89500" y="790210"/>
            <a:ext cx="4691060" cy="4691060"/>
          </a:xfrm>
          <a:prstGeom prst="rect">
            <a:avLst/>
          </a:prstGeom>
        </p:spPr>
      </p:pic>
      <p:sp>
        <p:nvSpPr>
          <p:cNvPr id="2" name="Title 1">
            <a:extLst>
              <a:ext uri="{FF2B5EF4-FFF2-40B4-BE49-F238E27FC236}">
                <a16:creationId xmlns:a16="http://schemas.microsoft.com/office/drawing/2014/main" id="{C67D0E43-C3E3-5A42-7C72-6D3662B22661}"/>
              </a:ext>
            </a:extLst>
          </p:cNvPr>
          <p:cNvSpPr>
            <a:spLocks noGrp="1"/>
          </p:cNvSpPr>
          <p:nvPr>
            <p:ph type="title"/>
          </p:nvPr>
        </p:nvSpPr>
        <p:spPr/>
        <p:txBody>
          <a:bodyPr/>
          <a:lstStyle/>
          <a:p>
            <a:r>
              <a:rPr lang="en-US" dirty="0"/>
              <a:t>What do students say about it?</a:t>
            </a:r>
          </a:p>
        </p:txBody>
      </p:sp>
      <p:pic>
        <p:nvPicPr>
          <p:cNvPr id="5" name="Graphic 4" descr="Thought bubble outline">
            <a:extLst>
              <a:ext uri="{FF2B5EF4-FFF2-40B4-BE49-F238E27FC236}">
                <a16:creationId xmlns:a16="http://schemas.microsoft.com/office/drawing/2014/main" id="{FEBFE5E2-43C7-CCDD-CF4C-CEA1EEF3886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024813" y="2757488"/>
            <a:ext cx="4691061" cy="4691061"/>
          </a:xfrm>
          <a:prstGeom prst="rect">
            <a:avLst/>
          </a:prstGeom>
        </p:spPr>
      </p:pic>
      <p:sp>
        <p:nvSpPr>
          <p:cNvPr id="6" name="TextBox 5">
            <a:extLst>
              <a:ext uri="{FF2B5EF4-FFF2-40B4-BE49-F238E27FC236}">
                <a16:creationId xmlns:a16="http://schemas.microsoft.com/office/drawing/2014/main" id="{BEEEE792-CCEC-9003-A54A-36CF6FA4ABE0}"/>
              </a:ext>
            </a:extLst>
          </p:cNvPr>
          <p:cNvSpPr txBox="1"/>
          <p:nvPr/>
        </p:nvSpPr>
        <p:spPr>
          <a:xfrm>
            <a:off x="8743950" y="4100510"/>
            <a:ext cx="3605346" cy="1077218"/>
          </a:xfrm>
          <a:prstGeom prst="rect">
            <a:avLst/>
          </a:prstGeom>
          <a:noFill/>
        </p:spPr>
        <p:txBody>
          <a:bodyPr wrap="none" rtlCol="0">
            <a:spAutoFit/>
          </a:bodyPr>
          <a:lstStyle/>
          <a:p>
            <a:r>
              <a:rPr lang="en-US" sz="1600" dirty="0">
                <a:solidFill>
                  <a:schemeClr val="accent1"/>
                </a:solidFill>
                <a:latin typeface="Arial" panose="020B0604020202020204" pitchFamily="34" charset="0"/>
                <a:ea typeface="Arial" panose="020B0604020202020204" pitchFamily="34" charset="0"/>
              </a:rPr>
              <a:t>S</a:t>
            </a:r>
            <a:r>
              <a:rPr lang="en-US" sz="1600" dirty="0">
                <a:solidFill>
                  <a:schemeClr val="accent1"/>
                </a:solidFill>
                <a:effectLst/>
                <a:latin typeface="Arial" panose="020B0604020202020204" pitchFamily="34" charset="0"/>
                <a:ea typeface="Arial" panose="020B0604020202020204" pitchFamily="34" charset="0"/>
              </a:rPr>
              <a:t>he’s the main reason </a:t>
            </a:r>
            <a:r>
              <a:rPr lang="en-US" sz="1600" dirty="0">
                <a:solidFill>
                  <a:schemeClr val="accent1"/>
                </a:solidFill>
                <a:effectLst/>
                <a:highlight>
                  <a:srgbClr val="FFFF00"/>
                </a:highlight>
                <a:latin typeface="Arial" panose="020B0604020202020204" pitchFamily="34" charset="0"/>
                <a:ea typeface="Arial" panose="020B0604020202020204" pitchFamily="34" charset="0"/>
              </a:rPr>
              <a:t>I wasn’t </a:t>
            </a:r>
          </a:p>
          <a:p>
            <a:r>
              <a:rPr lang="en-US" sz="1600" dirty="0">
                <a:solidFill>
                  <a:schemeClr val="accent1"/>
                </a:solidFill>
                <a:effectLst/>
                <a:highlight>
                  <a:srgbClr val="FFFF00"/>
                </a:highlight>
                <a:latin typeface="Arial" panose="020B0604020202020204" pitchFamily="34" charset="0"/>
                <a:ea typeface="Arial" panose="020B0604020202020204" pitchFamily="34" charset="0"/>
              </a:rPr>
              <a:t>afraid of struggling</a:t>
            </a:r>
            <a:r>
              <a:rPr lang="en-US" sz="1600" dirty="0">
                <a:solidFill>
                  <a:schemeClr val="accent1"/>
                </a:solidFill>
                <a:effectLst/>
                <a:latin typeface="Arial" panose="020B0604020202020204" pitchFamily="34" charset="0"/>
                <a:ea typeface="Arial" panose="020B0604020202020204" pitchFamily="34" charset="0"/>
              </a:rPr>
              <a:t> because she </a:t>
            </a:r>
          </a:p>
          <a:p>
            <a:r>
              <a:rPr lang="en-US" sz="1600" dirty="0">
                <a:solidFill>
                  <a:schemeClr val="accent1"/>
                </a:solidFill>
                <a:effectLst/>
                <a:latin typeface="Arial" panose="020B0604020202020204" pitchFamily="34" charset="0"/>
                <a:ea typeface="Arial" panose="020B0604020202020204" pitchFamily="34" charset="0"/>
              </a:rPr>
              <a:t>was always there when </a:t>
            </a:r>
            <a:r>
              <a:rPr lang="en-US" sz="1600" dirty="0" err="1">
                <a:solidFill>
                  <a:schemeClr val="accent1"/>
                </a:solidFill>
                <a:effectLst/>
                <a:latin typeface="Arial" panose="020B0604020202020204" pitchFamily="34" charset="0"/>
                <a:ea typeface="Arial" panose="020B0604020202020204" pitchFamily="34" charset="0"/>
              </a:rPr>
              <a:t>i</a:t>
            </a:r>
            <a:r>
              <a:rPr lang="en-US" sz="1600" dirty="0">
                <a:solidFill>
                  <a:schemeClr val="accent1"/>
                </a:solidFill>
                <a:effectLst/>
                <a:latin typeface="Arial" panose="020B0604020202020204" pitchFamily="34" charset="0"/>
                <a:ea typeface="Arial" panose="020B0604020202020204" pitchFamily="34" charset="0"/>
              </a:rPr>
              <a:t> needed her.</a:t>
            </a:r>
            <a:r>
              <a:rPr lang="en-US" sz="1600" dirty="0">
                <a:solidFill>
                  <a:schemeClr val="accent1"/>
                </a:solidFill>
                <a:effectLst/>
              </a:rPr>
              <a:t> </a:t>
            </a:r>
          </a:p>
          <a:p>
            <a:endParaRPr lang="en-US" sz="1600" dirty="0">
              <a:solidFill>
                <a:schemeClr val="accent1"/>
              </a:solidFill>
            </a:endParaRPr>
          </a:p>
        </p:txBody>
      </p:sp>
      <p:grpSp>
        <p:nvGrpSpPr>
          <p:cNvPr id="9" name="Graphic 7" descr="Thought bubble with solid fill">
            <a:extLst>
              <a:ext uri="{FF2B5EF4-FFF2-40B4-BE49-F238E27FC236}">
                <a16:creationId xmlns:a16="http://schemas.microsoft.com/office/drawing/2014/main" id="{CE2939DB-792F-A8DA-566A-834AAFF90A2D}"/>
              </a:ext>
            </a:extLst>
          </p:cNvPr>
          <p:cNvGrpSpPr/>
          <p:nvPr/>
        </p:nvGrpSpPr>
        <p:grpSpPr>
          <a:xfrm rot="20446507">
            <a:off x="316435" y="2252067"/>
            <a:ext cx="2550020" cy="2353865"/>
            <a:chOff x="3708946" y="3364109"/>
            <a:chExt cx="2550020" cy="2353865"/>
          </a:xfrm>
          <a:solidFill>
            <a:srgbClr val="000000"/>
          </a:solidFill>
        </p:grpSpPr>
        <p:sp>
          <p:nvSpPr>
            <p:cNvPr id="10" name="Freeform 9">
              <a:extLst>
                <a:ext uri="{FF2B5EF4-FFF2-40B4-BE49-F238E27FC236}">
                  <a16:creationId xmlns:a16="http://schemas.microsoft.com/office/drawing/2014/main" id="{D1040BA5-A9D8-9385-F7FB-6E75D352F2CB}"/>
                </a:ext>
              </a:extLst>
            </p:cNvPr>
            <p:cNvSpPr/>
            <p:nvPr/>
          </p:nvSpPr>
          <p:spPr>
            <a:xfrm>
              <a:off x="3708946" y="3364109"/>
              <a:ext cx="2550020" cy="1732706"/>
            </a:xfrm>
            <a:custGeom>
              <a:avLst/>
              <a:gdLst>
                <a:gd name="connsiteX0" fmla="*/ 2223095 w 2550020"/>
                <a:gd name="connsiteY0" fmla="*/ 588466 h 1732706"/>
                <a:gd name="connsiteX1" fmla="*/ 2147902 w 2550020"/>
                <a:gd name="connsiteY1" fmla="*/ 598274 h 1732706"/>
                <a:gd name="connsiteX2" fmla="*/ 2157710 w 2550020"/>
                <a:gd name="connsiteY2" fmla="*/ 523081 h 1732706"/>
                <a:gd name="connsiteX3" fmla="*/ 1830784 w 2550020"/>
                <a:gd name="connsiteY3" fmla="*/ 196155 h 1732706"/>
                <a:gd name="connsiteX4" fmla="*/ 1628090 w 2550020"/>
                <a:gd name="connsiteY4" fmla="*/ 264810 h 1732706"/>
                <a:gd name="connsiteX5" fmla="*/ 1307703 w 2550020"/>
                <a:gd name="connsiteY5" fmla="*/ 0 h 1732706"/>
                <a:gd name="connsiteX6" fmla="*/ 990585 w 2550020"/>
                <a:gd name="connsiteY6" fmla="*/ 245194 h 1732706"/>
                <a:gd name="connsiteX7" fmla="*/ 719237 w 2550020"/>
                <a:gd name="connsiteY7" fmla="*/ 98078 h 1732706"/>
                <a:gd name="connsiteX8" fmla="*/ 392311 w 2550020"/>
                <a:gd name="connsiteY8" fmla="*/ 425003 h 1732706"/>
                <a:gd name="connsiteX9" fmla="*/ 402119 w 2550020"/>
                <a:gd name="connsiteY9" fmla="*/ 500196 h 1732706"/>
                <a:gd name="connsiteX10" fmla="*/ 326926 w 2550020"/>
                <a:gd name="connsiteY10" fmla="*/ 490389 h 1732706"/>
                <a:gd name="connsiteX11" fmla="*/ 0 w 2550020"/>
                <a:gd name="connsiteY11" fmla="*/ 817314 h 1732706"/>
                <a:gd name="connsiteX12" fmla="*/ 326926 w 2550020"/>
                <a:gd name="connsiteY12" fmla="*/ 1144240 h 1732706"/>
                <a:gd name="connsiteX13" fmla="*/ 330195 w 2550020"/>
                <a:gd name="connsiteY13" fmla="*/ 1144240 h 1732706"/>
                <a:gd name="connsiteX14" fmla="*/ 653851 w 2550020"/>
                <a:gd name="connsiteY14" fmla="*/ 1438473 h 1732706"/>
                <a:gd name="connsiteX15" fmla="*/ 853276 w 2550020"/>
                <a:gd name="connsiteY15" fmla="*/ 1369819 h 1732706"/>
                <a:gd name="connsiteX16" fmla="*/ 850007 w 2550020"/>
                <a:gd name="connsiteY16" fmla="*/ 1405781 h 1732706"/>
                <a:gd name="connsiteX17" fmla="*/ 1176933 w 2550020"/>
                <a:gd name="connsiteY17" fmla="*/ 1732706 h 1732706"/>
                <a:gd name="connsiteX18" fmla="*/ 1503858 w 2550020"/>
                <a:gd name="connsiteY18" fmla="*/ 1435204 h 1732706"/>
                <a:gd name="connsiteX19" fmla="*/ 1765399 w 2550020"/>
                <a:gd name="connsiteY19" fmla="*/ 1569244 h 1732706"/>
                <a:gd name="connsiteX20" fmla="*/ 2092325 w 2550020"/>
                <a:gd name="connsiteY20" fmla="*/ 1242318 h 1732706"/>
                <a:gd name="connsiteX21" fmla="*/ 2092325 w 2550020"/>
                <a:gd name="connsiteY21" fmla="*/ 1212894 h 1732706"/>
                <a:gd name="connsiteX22" fmla="*/ 2223095 w 2550020"/>
                <a:gd name="connsiteY22" fmla="*/ 1242318 h 1732706"/>
                <a:gd name="connsiteX23" fmla="*/ 2550021 w 2550020"/>
                <a:gd name="connsiteY23" fmla="*/ 915392 h 1732706"/>
                <a:gd name="connsiteX24" fmla="*/ 2223095 w 2550020"/>
                <a:gd name="connsiteY24" fmla="*/ 588466 h 1732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50020" h="1732706">
                  <a:moveTo>
                    <a:pt x="2223095" y="588466"/>
                  </a:moveTo>
                  <a:cubicBezTo>
                    <a:pt x="2196941" y="588466"/>
                    <a:pt x="2174056" y="591736"/>
                    <a:pt x="2147902" y="598274"/>
                  </a:cubicBezTo>
                  <a:cubicBezTo>
                    <a:pt x="2154441" y="575389"/>
                    <a:pt x="2157710" y="549235"/>
                    <a:pt x="2157710" y="523081"/>
                  </a:cubicBezTo>
                  <a:cubicBezTo>
                    <a:pt x="2157710" y="343272"/>
                    <a:pt x="2010593" y="196155"/>
                    <a:pt x="1830784" y="196155"/>
                  </a:cubicBezTo>
                  <a:cubicBezTo>
                    <a:pt x="1755591" y="196155"/>
                    <a:pt x="1683668" y="222309"/>
                    <a:pt x="1628090" y="264810"/>
                  </a:cubicBezTo>
                  <a:cubicBezTo>
                    <a:pt x="1601936" y="114424"/>
                    <a:pt x="1467897" y="0"/>
                    <a:pt x="1307703" y="0"/>
                  </a:cubicBezTo>
                  <a:cubicBezTo>
                    <a:pt x="1157317" y="0"/>
                    <a:pt x="1029816" y="104616"/>
                    <a:pt x="990585" y="245194"/>
                  </a:cubicBezTo>
                  <a:cubicBezTo>
                    <a:pt x="931738" y="156924"/>
                    <a:pt x="833661" y="98078"/>
                    <a:pt x="719237" y="98078"/>
                  </a:cubicBezTo>
                  <a:cubicBezTo>
                    <a:pt x="539427" y="98078"/>
                    <a:pt x="392311" y="245194"/>
                    <a:pt x="392311" y="425003"/>
                  </a:cubicBezTo>
                  <a:cubicBezTo>
                    <a:pt x="392311" y="451157"/>
                    <a:pt x="395580" y="474042"/>
                    <a:pt x="402119" y="500196"/>
                  </a:cubicBezTo>
                  <a:cubicBezTo>
                    <a:pt x="375965" y="493658"/>
                    <a:pt x="353080" y="490389"/>
                    <a:pt x="326926" y="490389"/>
                  </a:cubicBezTo>
                  <a:cubicBezTo>
                    <a:pt x="147117" y="490389"/>
                    <a:pt x="0" y="637505"/>
                    <a:pt x="0" y="817314"/>
                  </a:cubicBezTo>
                  <a:cubicBezTo>
                    <a:pt x="0" y="997124"/>
                    <a:pt x="147117" y="1144240"/>
                    <a:pt x="326926" y="1144240"/>
                  </a:cubicBezTo>
                  <a:cubicBezTo>
                    <a:pt x="326926" y="1144240"/>
                    <a:pt x="326926" y="1144240"/>
                    <a:pt x="330195" y="1144240"/>
                  </a:cubicBezTo>
                  <a:cubicBezTo>
                    <a:pt x="346541" y="1310972"/>
                    <a:pt x="487119" y="1438473"/>
                    <a:pt x="653851" y="1438473"/>
                  </a:cubicBezTo>
                  <a:cubicBezTo>
                    <a:pt x="729044" y="1438473"/>
                    <a:pt x="797699" y="1412319"/>
                    <a:pt x="853276" y="1369819"/>
                  </a:cubicBezTo>
                  <a:cubicBezTo>
                    <a:pt x="853276" y="1379627"/>
                    <a:pt x="850007" y="1392704"/>
                    <a:pt x="850007" y="1405781"/>
                  </a:cubicBezTo>
                  <a:cubicBezTo>
                    <a:pt x="850007" y="1585590"/>
                    <a:pt x="997124" y="1732706"/>
                    <a:pt x="1176933" y="1732706"/>
                  </a:cubicBezTo>
                  <a:cubicBezTo>
                    <a:pt x="1346934" y="1732706"/>
                    <a:pt x="1487512" y="1601936"/>
                    <a:pt x="1503858" y="1435204"/>
                  </a:cubicBezTo>
                  <a:cubicBezTo>
                    <a:pt x="1562705" y="1516935"/>
                    <a:pt x="1657514" y="1569244"/>
                    <a:pt x="1765399" y="1569244"/>
                  </a:cubicBezTo>
                  <a:cubicBezTo>
                    <a:pt x="1945208" y="1569244"/>
                    <a:pt x="2092325" y="1422127"/>
                    <a:pt x="2092325" y="1242318"/>
                  </a:cubicBezTo>
                  <a:cubicBezTo>
                    <a:pt x="2092325" y="1232510"/>
                    <a:pt x="2092325" y="1222702"/>
                    <a:pt x="2092325" y="1212894"/>
                  </a:cubicBezTo>
                  <a:cubicBezTo>
                    <a:pt x="2131556" y="1229241"/>
                    <a:pt x="2177325" y="1242318"/>
                    <a:pt x="2223095" y="1242318"/>
                  </a:cubicBezTo>
                  <a:cubicBezTo>
                    <a:pt x="2402904" y="1242318"/>
                    <a:pt x="2550021" y="1095201"/>
                    <a:pt x="2550021" y="915392"/>
                  </a:cubicBezTo>
                  <a:cubicBezTo>
                    <a:pt x="2550021" y="735583"/>
                    <a:pt x="2402904" y="588466"/>
                    <a:pt x="2223095" y="588466"/>
                  </a:cubicBezTo>
                  <a:close/>
                </a:path>
              </a:pathLst>
            </a:custGeom>
            <a:solidFill>
              <a:srgbClr val="000000"/>
            </a:solidFill>
            <a:ln w="32643" cap="flat">
              <a:noFill/>
              <a:prstDash val="solid"/>
              <a:miter/>
            </a:ln>
          </p:spPr>
          <p:txBody>
            <a:bodyPr rtlCol="0" anchor="ctr"/>
            <a:lstStyle/>
            <a:p>
              <a:endParaRPr lang="en-US" dirty="0"/>
            </a:p>
          </p:txBody>
        </p:sp>
        <p:sp>
          <p:nvSpPr>
            <p:cNvPr id="11" name="Freeform 10">
              <a:extLst>
                <a:ext uri="{FF2B5EF4-FFF2-40B4-BE49-F238E27FC236}">
                  <a16:creationId xmlns:a16="http://schemas.microsoft.com/office/drawing/2014/main" id="{509B6526-489C-4CE9-D1EE-BAFE8FA23CF8}"/>
                </a:ext>
              </a:extLst>
            </p:cNvPr>
            <p:cNvSpPr/>
            <p:nvPr/>
          </p:nvSpPr>
          <p:spPr>
            <a:xfrm>
              <a:off x="4166642" y="5031431"/>
              <a:ext cx="392310" cy="392310"/>
            </a:xfrm>
            <a:custGeom>
              <a:avLst/>
              <a:gdLst>
                <a:gd name="connsiteX0" fmla="*/ 392311 w 392310"/>
                <a:gd name="connsiteY0" fmla="*/ 196155 h 392310"/>
                <a:gd name="connsiteX1" fmla="*/ 196155 w 392310"/>
                <a:gd name="connsiteY1" fmla="*/ 392311 h 392310"/>
                <a:gd name="connsiteX2" fmla="*/ 0 w 392310"/>
                <a:gd name="connsiteY2" fmla="*/ 196155 h 392310"/>
                <a:gd name="connsiteX3" fmla="*/ 196155 w 392310"/>
                <a:gd name="connsiteY3" fmla="*/ 0 h 392310"/>
                <a:gd name="connsiteX4" fmla="*/ 392311 w 392310"/>
                <a:gd name="connsiteY4" fmla="*/ 196155 h 392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310" h="392310">
                  <a:moveTo>
                    <a:pt x="392311" y="196155"/>
                  </a:moveTo>
                  <a:cubicBezTo>
                    <a:pt x="392311" y="304489"/>
                    <a:pt x="304489" y="392311"/>
                    <a:pt x="196155" y="392311"/>
                  </a:cubicBezTo>
                  <a:cubicBezTo>
                    <a:pt x="87822" y="392311"/>
                    <a:pt x="0" y="304489"/>
                    <a:pt x="0" y="196155"/>
                  </a:cubicBezTo>
                  <a:cubicBezTo>
                    <a:pt x="0" y="87822"/>
                    <a:pt x="87822" y="0"/>
                    <a:pt x="196155" y="0"/>
                  </a:cubicBezTo>
                  <a:cubicBezTo>
                    <a:pt x="304489" y="0"/>
                    <a:pt x="392311" y="87822"/>
                    <a:pt x="392311" y="196155"/>
                  </a:cubicBezTo>
                  <a:close/>
                </a:path>
              </a:pathLst>
            </a:custGeom>
            <a:solidFill>
              <a:srgbClr val="000000"/>
            </a:solidFill>
            <a:ln w="32643"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603DBA8E-30A9-2502-F9D8-D20E2C3D369C}"/>
                </a:ext>
              </a:extLst>
            </p:cNvPr>
            <p:cNvSpPr/>
            <p:nvPr/>
          </p:nvSpPr>
          <p:spPr>
            <a:xfrm>
              <a:off x="3823370" y="5423741"/>
              <a:ext cx="294233" cy="294233"/>
            </a:xfrm>
            <a:custGeom>
              <a:avLst/>
              <a:gdLst>
                <a:gd name="connsiteX0" fmla="*/ 294233 w 294233"/>
                <a:gd name="connsiteY0" fmla="*/ 147117 h 294233"/>
                <a:gd name="connsiteX1" fmla="*/ 147117 w 294233"/>
                <a:gd name="connsiteY1" fmla="*/ 294233 h 294233"/>
                <a:gd name="connsiteX2" fmla="*/ 0 w 294233"/>
                <a:gd name="connsiteY2" fmla="*/ 147117 h 294233"/>
                <a:gd name="connsiteX3" fmla="*/ 147117 w 294233"/>
                <a:gd name="connsiteY3" fmla="*/ 0 h 294233"/>
                <a:gd name="connsiteX4" fmla="*/ 294233 w 294233"/>
                <a:gd name="connsiteY4" fmla="*/ 147117 h 294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233" h="294233">
                  <a:moveTo>
                    <a:pt x="294233" y="147117"/>
                  </a:moveTo>
                  <a:cubicBezTo>
                    <a:pt x="294233" y="228367"/>
                    <a:pt x="228367" y="294233"/>
                    <a:pt x="147117" y="294233"/>
                  </a:cubicBezTo>
                  <a:cubicBezTo>
                    <a:pt x="65866" y="294233"/>
                    <a:pt x="0" y="228367"/>
                    <a:pt x="0" y="147117"/>
                  </a:cubicBezTo>
                  <a:cubicBezTo>
                    <a:pt x="0" y="65866"/>
                    <a:pt x="65866" y="0"/>
                    <a:pt x="147117" y="0"/>
                  </a:cubicBezTo>
                  <a:cubicBezTo>
                    <a:pt x="228367" y="0"/>
                    <a:pt x="294233" y="65866"/>
                    <a:pt x="294233" y="147117"/>
                  </a:cubicBezTo>
                  <a:close/>
                </a:path>
              </a:pathLst>
            </a:custGeom>
            <a:solidFill>
              <a:srgbClr val="000000"/>
            </a:solidFill>
            <a:ln w="32643" cap="flat">
              <a:noFill/>
              <a:prstDash val="solid"/>
              <a:miter/>
            </a:ln>
          </p:spPr>
          <p:txBody>
            <a:bodyPr rtlCol="0" anchor="ctr"/>
            <a:lstStyle/>
            <a:p>
              <a:endParaRPr lang="en-US"/>
            </a:p>
          </p:txBody>
        </p:sp>
      </p:grpSp>
      <p:sp>
        <p:nvSpPr>
          <p:cNvPr id="13" name="TextBox 12">
            <a:extLst>
              <a:ext uri="{FF2B5EF4-FFF2-40B4-BE49-F238E27FC236}">
                <a16:creationId xmlns:a16="http://schemas.microsoft.com/office/drawing/2014/main" id="{F228AF54-E0CC-A359-5910-A39AE6062FB7}"/>
              </a:ext>
            </a:extLst>
          </p:cNvPr>
          <p:cNvSpPr txBox="1"/>
          <p:nvPr/>
        </p:nvSpPr>
        <p:spPr>
          <a:xfrm>
            <a:off x="542926" y="2674075"/>
            <a:ext cx="2243138" cy="923330"/>
          </a:xfrm>
          <a:prstGeom prst="rect">
            <a:avLst/>
          </a:prstGeom>
          <a:noFill/>
        </p:spPr>
        <p:txBody>
          <a:bodyPr wrap="square" rtlCol="0">
            <a:spAutoFit/>
          </a:bodyPr>
          <a:lstStyle/>
          <a:p>
            <a:r>
              <a:rPr lang="en-US" sz="1800" dirty="0">
                <a:solidFill>
                  <a:schemeClr val="bg1"/>
                </a:solidFill>
                <a:effectLst/>
                <a:latin typeface="Arial" panose="020B0604020202020204" pitchFamily="34" charset="0"/>
                <a:ea typeface="Arial" panose="020B0604020202020204" pitchFamily="34" charset="0"/>
              </a:rPr>
              <a:t>Failure was </a:t>
            </a:r>
            <a:r>
              <a:rPr lang="en-US" sz="1800" dirty="0">
                <a:effectLst/>
                <a:highlight>
                  <a:srgbClr val="FFFF00"/>
                </a:highlight>
                <a:latin typeface="Arial" panose="020B0604020202020204" pitchFamily="34" charset="0"/>
                <a:ea typeface="Arial" panose="020B0604020202020204" pitchFamily="34" charset="0"/>
              </a:rPr>
              <a:t>not a big deal</a:t>
            </a:r>
            <a:r>
              <a:rPr lang="en-US" sz="1800" dirty="0">
                <a:solidFill>
                  <a:schemeClr val="bg1"/>
                </a:solidFill>
                <a:effectLst/>
                <a:latin typeface="Arial" panose="020B0604020202020204" pitchFamily="34" charset="0"/>
                <a:ea typeface="Arial" panose="020B0604020202020204" pitchFamily="34" charset="0"/>
              </a:rPr>
              <a:t> for sure.</a:t>
            </a:r>
            <a:r>
              <a:rPr lang="en-US" dirty="0">
                <a:solidFill>
                  <a:schemeClr val="bg1"/>
                </a:solidFill>
                <a:effectLst/>
              </a:rPr>
              <a:t> </a:t>
            </a:r>
            <a:endParaRPr lang="en-US" dirty="0">
              <a:solidFill>
                <a:schemeClr val="bg1"/>
              </a:solidFill>
            </a:endParaRPr>
          </a:p>
          <a:p>
            <a:endParaRPr lang="en-US" dirty="0">
              <a:solidFill>
                <a:schemeClr val="bg1"/>
              </a:solidFill>
            </a:endParaRPr>
          </a:p>
        </p:txBody>
      </p:sp>
      <p:pic>
        <p:nvPicPr>
          <p:cNvPr id="15" name="Graphic 14" descr="Chat bubble outline">
            <a:extLst>
              <a:ext uri="{FF2B5EF4-FFF2-40B4-BE49-F238E27FC236}">
                <a16:creationId xmlns:a16="http://schemas.microsoft.com/office/drawing/2014/main" id="{BE4AB6DE-CAD6-9A54-E6F7-15D59CB6D0B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786064" y="2577685"/>
            <a:ext cx="4314825" cy="4314825"/>
          </a:xfrm>
          <a:prstGeom prst="rect">
            <a:avLst/>
          </a:prstGeom>
        </p:spPr>
      </p:pic>
      <p:sp>
        <p:nvSpPr>
          <p:cNvPr id="16" name="TextBox 15">
            <a:extLst>
              <a:ext uri="{FF2B5EF4-FFF2-40B4-BE49-F238E27FC236}">
                <a16:creationId xmlns:a16="http://schemas.microsoft.com/office/drawing/2014/main" id="{B1E6B3DE-7E8A-8462-6241-7B9216CCAC70}"/>
              </a:ext>
            </a:extLst>
          </p:cNvPr>
          <p:cNvSpPr txBox="1"/>
          <p:nvPr/>
        </p:nvSpPr>
        <p:spPr>
          <a:xfrm>
            <a:off x="3697493" y="3580071"/>
            <a:ext cx="2492007" cy="1754326"/>
          </a:xfrm>
          <a:prstGeom prst="rect">
            <a:avLst/>
          </a:prstGeom>
          <a:solidFill>
            <a:schemeClr val="bg1"/>
          </a:solidFill>
        </p:spPr>
        <p:txBody>
          <a:bodyPr wrap="square" rtlCol="0">
            <a:spAutoFit/>
          </a:bodyPr>
          <a:lstStyle/>
          <a:p>
            <a:r>
              <a:rPr lang="en-US" sz="1800" dirty="0">
                <a:latin typeface="Arial" panose="020B0604020202020204" pitchFamily="34" charset="0"/>
                <a:ea typeface="Arial" panose="020B0604020202020204" pitchFamily="34" charset="0"/>
              </a:rPr>
              <a:t>I can</a:t>
            </a:r>
            <a:r>
              <a:rPr lang="en-US" sz="1800" dirty="0">
                <a:effectLst/>
                <a:latin typeface="Arial" panose="020B0604020202020204" pitchFamily="34" charset="0"/>
                <a:ea typeface="Arial" panose="020B0604020202020204" pitchFamily="34" charset="0"/>
              </a:rPr>
              <a:t> </a:t>
            </a:r>
            <a:r>
              <a:rPr lang="en-US" sz="1800" dirty="0">
                <a:effectLst/>
                <a:highlight>
                  <a:srgbClr val="FFFF00"/>
                </a:highlight>
                <a:latin typeface="Arial" panose="020B0604020202020204" pitchFamily="34" charset="0"/>
                <a:ea typeface="Arial" panose="020B0604020202020204" pitchFamily="34" charset="0"/>
              </a:rPr>
              <a:t>stress less </a:t>
            </a:r>
            <a:r>
              <a:rPr lang="en-US" sz="1800" dirty="0">
                <a:effectLst/>
                <a:latin typeface="Arial" panose="020B0604020202020204" pitchFamily="34" charset="0"/>
                <a:ea typeface="Arial" panose="020B0604020202020204" pitchFamily="34" charset="0"/>
              </a:rPr>
              <a:t>about it and focus on next topics instead of just feeling bad and wanting to give up.</a:t>
            </a:r>
            <a:r>
              <a:rPr lang="en-US" dirty="0">
                <a:effectLst/>
              </a:rPr>
              <a:t> </a:t>
            </a:r>
            <a:endParaRPr lang="en-US" dirty="0"/>
          </a:p>
          <a:p>
            <a:endParaRPr lang="en-US" dirty="0"/>
          </a:p>
        </p:txBody>
      </p:sp>
      <p:sp>
        <p:nvSpPr>
          <p:cNvPr id="17" name="TextBox 16">
            <a:extLst>
              <a:ext uri="{FF2B5EF4-FFF2-40B4-BE49-F238E27FC236}">
                <a16:creationId xmlns:a16="http://schemas.microsoft.com/office/drawing/2014/main" id="{43818336-F720-BE22-02E8-3D3D20B54CEC}"/>
              </a:ext>
            </a:extLst>
          </p:cNvPr>
          <p:cNvSpPr txBox="1"/>
          <p:nvPr/>
        </p:nvSpPr>
        <p:spPr>
          <a:xfrm>
            <a:off x="6920542" y="2061283"/>
            <a:ext cx="3228975" cy="1477328"/>
          </a:xfrm>
          <a:prstGeom prst="rect">
            <a:avLst/>
          </a:prstGeom>
          <a:solidFill>
            <a:srgbClr val="000000"/>
          </a:solidFill>
        </p:spPr>
        <p:txBody>
          <a:bodyPr wrap="square" rtlCol="0">
            <a:spAutoFit/>
          </a:bodyPr>
          <a:lstStyle/>
          <a:p>
            <a:r>
              <a:rPr lang="en-US" dirty="0">
                <a:solidFill>
                  <a:schemeClr val="bg1"/>
                </a:solidFill>
                <a:latin typeface="Arial" panose="020B0604020202020204" pitchFamily="34" charset="0"/>
                <a:ea typeface="Arial" panose="020B0604020202020204" pitchFamily="34" charset="0"/>
              </a:rPr>
              <a:t>I</a:t>
            </a:r>
            <a:r>
              <a:rPr lang="en-US" sz="1800" dirty="0">
                <a:solidFill>
                  <a:schemeClr val="bg1"/>
                </a:solidFill>
                <a:effectLst/>
                <a:latin typeface="Arial" panose="020B0604020202020204" pitchFamily="34" charset="0"/>
                <a:ea typeface="Arial" panose="020B0604020202020204" pitchFamily="34" charset="0"/>
              </a:rPr>
              <a:t>t</a:t>
            </a:r>
            <a:r>
              <a:rPr lang="en-US" sz="1800" dirty="0">
                <a:effectLst/>
                <a:latin typeface="Arial" panose="020B0604020202020204" pitchFamily="34" charset="0"/>
                <a:ea typeface="Arial" panose="020B0604020202020204" pitchFamily="34" charset="0"/>
              </a:rPr>
              <a:t> </a:t>
            </a:r>
            <a:r>
              <a:rPr lang="en-US" sz="1800" dirty="0">
                <a:solidFill>
                  <a:schemeClr val="bg1"/>
                </a:solidFill>
                <a:effectLst/>
                <a:latin typeface="Arial" panose="020B0604020202020204" pitchFamily="34" charset="0"/>
                <a:ea typeface="Arial" panose="020B0604020202020204" pitchFamily="34" charset="0"/>
              </a:rPr>
              <a:t>made it feel like </a:t>
            </a:r>
            <a:r>
              <a:rPr lang="en-US" sz="1800" dirty="0">
                <a:effectLst/>
                <a:highlight>
                  <a:srgbClr val="FFFF00"/>
                </a:highlight>
                <a:latin typeface="Arial" panose="020B0604020202020204" pitchFamily="34" charset="0"/>
                <a:ea typeface="Arial" panose="020B0604020202020204" pitchFamily="34" charset="0"/>
              </a:rPr>
              <a:t>failure is a natural part of learning</a:t>
            </a:r>
            <a:r>
              <a:rPr lang="en-US" sz="1800" dirty="0">
                <a:solidFill>
                  <a:schemeClr val="bg1"/>
                </a:solidFill>
                <a:effectLst/>
                <a:latin typeface="Arial" panose="020B0604020202020204" pitchFamily="34" charset="0"/>
                <a:ea typeface="Arial" panose="020B0604020202020204" pitchFamily="34" charset="0"/>
              </a:rPr>
              <a:t> and failure helped me to improve and ultimately got an A in the class</a:t>
            </a:r>
            <a:endParaRPr lang="en-US" dirty="0">
              <a:solidFill>
                <a:schemeClr val="bg1"/>
              </a:solidFill>
            </a:endParaRPr>
          </a:p>
        </p:txBody>
      </p:sp>
      <p:pic>
        <p:nvPicPr>
          <p:cNvPr id="21" name="Graphic 20" descr="Chat outline">
            <a:extLst>
              <a:ext uri="{FF2B5EF4-FFF2-40B4-BE49-F238E27FC236}">
                <a16:creationId xmlns:a16="http://schemas.microsoft.com/office/drawing/2014/main" id="{3509EB55-CAB7-47EF-C1AA-112E7DFDDDF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709715" y="-931987"/>
            <a:ext cx="10210846" cy="6678863"/>
          </a:xfrm>
          <a:prstGeom prst="rect">
            <a:avLst/>
          </a:prstGeom>
        </p:spPr>
      </p:pic>
      <p:sp>
        <p:nvSpPr>
          <p:cNvPr id="22" name="TextBox 21">
            <a:extLst>
              <a:ext uri="{FF2B5EF4-FFF2-40B4-BE49-F238E27FC236}">
                <a16:creationId xmlns:a16="http://schemas.microsoft.com/office/drawing/2014/main" id="{04CC9550-ED07-0D49-F6DE-99AEA7513696}"/>
              </a:ext>
            </a:extLst>
          </p:cNvPr>
          <p:cNvSpPr txBox="1"/>
          <p:nvPr/>
        </p:nvSpPr>
        <p:spPr>
          <a:xfrm>
            <a:off x="2842992" y="685800"/>
            <a:ext cx="3972146" cy="2062103"/>
          </a:xfrm>
          <a:prstGeom prst="rect">
            <a:avLst/>
          </a:prstGeom>
          <a:solidFill>
            <a:schemeClr val="bg1"/>
          </a:solidFill>
        </p:spPr>
        <p:txBody>
          <a:bodyPr wrap="square" rtlCol="0">
            <a:spAutoFit/>
          </a:bodyPr>
          <a:lstStyle/>
          <a:p>
            <a:r>
              <a:rPr lang="en-US" sz="1600" dirty="0">
                <a:effectLst/>
                <a:latin typeface="Arial" panose="020B0604020202020204" pitchFamily="34" charset="0"/>
                <a:ea typeface="Arial" panose="020B0604020202020204" pitchFamily="34" charset="0"/>
              </a:rPr>
              <a:t>rather than feeling discouraged from a failing grade, her grading technique gave me a sense of “Okay, I did good in these questions, and </a:t>
            </a:r>
            <a:r>
              <a:rPr lang="en-US" sz="1600" dirty="0">
                <a:effectLst/>
                <a:highlight>
                  <a:srgbClr val="FFFF00"/>
                </a:highlight>
                <a:latin typeface="Arial" panose="020B0604020202020204" pitchFamily="34" charset="0"/>
                <a:ea typeface="Arial" panose="020B0604020202020204" pitchFamily="34" charset="0"/>
              </a:rPr>
              <a:t>I need to keep practicing in these other areas </a:t>
            </a:r>
            <a:r>
              <a:rPr lang="en-US" sz="1600" dirty="0">
                <a:effectLst/>
                <a:latin typeface="Arial" panose="020B0604020202020204" pitchFamily="34" charset="0"/>
                <a:ea typeface="Arial" panose="020B0604020202020204" pitchFamily="34" charset="0"/>
              </a:rPr>
              <a:t>I didn’t do so well in, so now I know what areas to target” all without making me feel like I’m not smart enough</a:t>
            </a:r>
            <a:endParaRPr lang="en-US" sz="1600" dirty="0"/>
          </a:p>
        </p:txBody>
      </p:sp>
      <p:pic>
        <p:nvPicPr>
          <p:cNvPr id="24" name="Graphic 23" descr="Speech with solid fill">
            <a:extLst>
              <a:ext uri="{FF2B5EF4-FFF2-40B4-BE49-F238E27FC236}">
                <a16:creationId xmlns:a16="http://schemas.microsoft.com/office/drawing/2014/main" id="{B75B4886-C995-0CDD-20BC-CE976B4C508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44475" y="2886822"/>
            <a:ext cx="4781894" cy="4781894"/>
          </a:xfrm>
          <a:prstGeom prst="rect">
            <a:avLst/>
          </a:prstGeom>
        </p:spPr>
      </p:pic>
      <p:pic>
        <p:nvPicPr>
          <p:cNvPr id="27" name="Graphic 26" descr="Meeting with solid fill">
            <a:extLst>
              <a:ext uri="{FF2B5EF4-FFF2-40B4-BE49-F238E27FC236}">
                <a16:creationId xmlns:a16="http://schemas.microsoft.com/office/drawing/2014/main" id="{A1F8944B-60E7-FFAF-20C8-D0B60EDE0FE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742262" y="2984208"/>
            <a:ext cx="4897255" cy="4897255"/>
          </a:xfrm>
          <a:prstGeom prst="rect">
            <a:avLst/>
          </a:prstGeom>
        </p:spPr>
      </p:pic>
      <p:sp>
        <p:nvSpPr>
          <p:cNvPr id="28" name="TextBox 27">
            <a:extLst>
              <a:ext uri="{FF2B5EF4-FFF2-40B4-BE49-F238E27FC236}">
                <a16:creationId xmlns:a16="http://schemas.microsoft.com/office/drawing/2014/main" id="{DFD93CC9-EE8F-6578-CEBF-5F5DC243265C}"/>
              </a:ext>
            </a:extLst>
          </p:cNvPr>
          <p:cNvSpPr txBox="1"/>
          <p:nvPr/>
        </p:nvSpPr>
        <p:spPr>
          <a:xfrm>
            <a:off x="1957344" y="3932841"/>
            <a:ext cx="2590798" cy="2031325"/>
          </a:xfrm>
          <a:prstGeom prst="rect">
            <a:avLst/>
          </a:prstGeom>
          <a:noFill/>
        </p:spPr>
        <p:txBody>
          <a:bodyPr wrap="square" rtlCol="0">
            <a:spAutoFit/>
          </a:bodyPr>
          <a:lstStyle/>
          <a:p>
            <a:r>
              <a:rPr lang="en-US" sz="1800" dirty="0">
                <a:solidFill>
                  <a:schemeClr val="bg1"/>
                </a:solidFill>
                <a:effectLst/>
                <a:latin typeface="Arial" panose="020B0604020202020204" pitchFamily="34" charset="0"/>
                <a:ea typeface="Arial" panose="020B0604020202020204" pitchFamily="34" charset="0"/>
              </a:rPr>
              <a:t>If I got a bad grade I said to myself "Ok I need to do better" so I looked back at what I messed up on and </a:t>
            </a:r>
            <a:r>
              <a:rPr lang="en-US" sz="1800" dirty="0">
                <a:effectLst/>
                <a:highlight>
                  <a:srgbClr val="FFFF00"/>
                </a:highlight>
                <a:latin typeface="Arial" panose="020B0604020202020204" pitchFamily="34" charset="0"/>
                <a:ea typeface="Arial" panose="020B0604020202020204" pitchFamily="34" charset="0"/>
              </a:rPr>
              <a:t>practiced it until I improved</a:t>
            </a:r>
            <a:r>
              <a:rPr lang="en-US" sz="1800" dirty="0">
                <a:solidFill>
                  <a:schemeClr val="bg1"/>
                </a:solidFill>
                <a:effectLst/>
                <a:latin typeface="Arial" panose="020B0604020202020204" pitchFamily="34" charset="0"/>
                <a:ea typeface="Arial" panose="020B0604020202020204" pitchFamily="34" charset="0"/>
              </a:rPr>
              <a:t>.</a:t>
            </a:r>
            <a:r>
              <a:rPr lang="en-US" dirty="0">
                <a:solidFill>
                  <a:schemeClr val="bg1"/>
                </a:solidFill>
                <a:effectLst/>
              </a:rPr>
              <a:t> </a:t>
            </a:r>
            <a:endParaRPr lang="en-US" dirty="0">
              <a:solidFill>
                <a:schemeClr val="bg1"/>
              </a:solidFill>
            </a:endParaRPr>
          </a:p>
        </p:txBody>
      </p:sp>
      <p:sp>
        <p:nvSpPr>
          <p:cNvPr id="29" name="TextBox 28">
            <a:extLst>
              <a:ext uri="{FF2B5EF4-FFF2-40B4-BE49-F238E27FC236}">
                <a16:creationId xmlns:a16="http://schemas.microsoft.com/office/drawing/2014/main" id="{6E17C297-7646-E109-D596-FE91FB87B770}"/>
              </a:ext>
            </a:extLst>
          </p:cNvPr>
          <p:cNvSpPr txBox="1"/>
          <p:nvPr/>
        </p:nvSpPr>
        <p:spPr>
          <a:xfrm>
            <a:off x="5626369" y="6008142"/>
            <a:ext cx="3176611" cy="923330"/>
          </a:xfrm>
          <a:prstGeom prst="rect">
            <a:avLst/>
          </a:prstGeom>
          <a:noFill/>
        </p:spPr>
        <p:txBody>
          <a:bodyPr wrap="square" rtlCol="0">
            <a:spAutoFit/>
          </a:bodyPr>
          <a:lstStyle/>
          <a:p>
            <a:r>
              <a:rPr lang="en-US" sz="1800" dirty="0">
                <a:effectLst/>
                <a:highlight>
                  <a:srgbClr val="FFFF00"/>
                </a:highlight>
                <a:latin typeface="Arial" panose="020B0604020202020204" pitchFamily="34" charset="0"/>
                <a:ea typeface="Arial" panose="020B0604020202020204" pitchFamily="34" charset="0"/>
              </a:rPr>
              <a:t>I felt less stress and less test anxiety</a:t>
            </a:r>
            <a:r>
              <a:rPr lang="en-US" sz="1800" dirty="0">
                <a:effectLst/>
                <a:latin typeface="Arial" panose="020B0604020202020204" pitchFamily="34" charset="0"/>
                <a:ea typeface="Arial" panose="020B0604020202020204" pitchFamily="34" charset="0"/>
              </a:rPr>
              <a:t> </a:t>
            </a:r>
          </a:p>
          <a:p>
            <a:endParaRPr lang="en-US" dirty="0"/>
          </a:p>
        </p:txBody>
      </p:sp>
    </p:spTree>
    <p:extLst>
      <p:ext uri="{BB962C8B-B14F-4D97-AF65-F5344CB8AC3E}">
        <p14:creationId xmlns:p14="http://schemas.microsoft.com/office/powerpoint/2010/main" val="414494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6" grpId="0" animBg="1"/>
      <p:bldP spid="17" grpId="0" animBg="1"/>
      <p:bldP spid="22" grpId="0" animBg="1"/>
      <p:bldP spid="28" grpId="0"/>
      <p:bldP spid="2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EB8E3BF-F464-4900-8994-851061A9A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orm's eye view of the feet of a person running on the road">
            <a:extLst>
              <a:ext uri="{FF2B5EF4-FFF2-40B4-BE49-F238E27FC236}">
                <a16:creationId xmlns:a16="http://schemas.microsoft.com/office/drawing/2014/main" id="{4957A063-8335-C0D8-FD41-3AD03EE8EC90}"/>
              </a:ext>
            </a:extLst>
          </p:cNvPr>
          <p:cNvPicPr>
            <a:picLocks noChangeAspect="1"/>
          </p:cNvPicPr>
          <p:nvPr/>
        </p:nvPicPr>
        <p:blipFill>
          <a:blip r:embed="rId2">
            <a:alphaModFix amt="35000"/>
          </a:blip>
          <a:srcRect b="11765"/>
          <a:stretch/>
        </p:blipFill>
        <p:spPr>
          <a:xfrm>
            <a:off x="20" y="10"/>
            <a:ext cx="12191980" cy="6857990"/>
          </a:xfrm>
          <a:prstGeom prst="rect">
            <a:avLst/>
          </a:prstGeom>
        </p:spPr>
      </p:pic>
      <p:sp>
        <p:nvSpPr>
          <p:cNvPr id="2" name="Title 1">
            <a:extLst>
              <a:ext uri="{FF2B5EF4-FFF2-40B4-BE49-F238E27FC236}">
                <a16:creationId xmlns:a16="http://schemas.microsoft.com/office/drawing/2014/main" id="{9CC6CAC3-8588-B44D-870E-2EC7D3BD0F79}"/>
              </a:ext>
            </a:extLst>
          </p:cNvPr>
          <p:cNvSpPr>
            <a:spLocks noGrp="1"/>
          </p:cNvSpPr>
          <p:nvPr>
            <p:ph type="title"/>
          </p:nvPr>
        </p:nvSpPr>
        <p:spPr>
          <a:xfrm>
            <a:off x="1295402" y="982132"/>
            <a:ext cx="9601196" cy="1303867"/>
          </a:xfrm>
        </p:spPr>
        <p:txBody>
          <a:bodyPr>
            <a:normAutofit fontScale="90000"/>
          </a:bodyPr>
          <a:lstStyle/>
          <a:p>
            <a:r>
              <a:rPr lang="en-US" sz="4100" dirty="0">
                <a:solidFill>
                  <a:srgbClr val="FFFFFF"/>
                </a:solidFill>
              </a:rPr>
              <a:t>Does That Really Work?… &amp; on the Long Run?</a:t>
            </a:r>
          </a:p>
        </p:txBody>
      </p:sp>
      <p:cxnSp>
        <p:nvCxnSpPr>
          <p:cNvPr id="11" name="Straight Connector 10">
            <a:extLst>
              <a:ext uri="{FF2B5EF4-FFF2-40B4-BE49-F238E27FC236}">
                <a16:creationId xmlns:a16="http://schemas.microsoft.com/office/drawing/2014/main" id="{8E0602D6-3A81-42F8-AE67-1BAAFC967C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2421466"/>
            <a:ext cx="9144000" cy="0"/>
          </a:xfrm>
          <a:prstGeom prst="line">
            <a:avLst/>
          </a:prstGeom>
          <a:ln w="15875">
            <a:solidFill>
              <a:srgbClr val="FFFFFF"/>
            </a:solidFill>
          </a:ln>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88B913BA-83C3-F849-B1AD-273758428E0E}"/>
              </a:ext>
            </a:extLst>
          </p:cNvPr>
          <p:cNvSpPr>
            <a:spLocks noGrp="1"/>
          </p:cNvSpPr>
          <p:nvPr>
            <p:ph idx="1"/>
          </p:nvPr>
        </p:nvSpPr>
        <p:spPr>
          <a:xfrm>
            <a:off x="1295401" y="2556932"/>
            <a:ext cx="9601196" cy="3318936"/>
          </a:xfrm>
        </p:spPr>
        <p:txBody>
          <a:bodyPr>
            <a:normAutofit/>
          </a:bodyPr>
          <a:lstStyle/>
          <a:p>
            <a:r>
              <a:rPr lang="en-US" dirty="0"/>
              <a:t>Prior preparedness does not matter in succeeding anymore</a:t>
            </a:r>
          </a:p>
          <a:p>
            <a:r>
              <a:rPr lang="en-US" dirty="0"/>
              <a:t>Students push through </a:t>
            </a:r>
            <a:r>
              <a:rPr lang="en-US" dirty="0">
                <a:sym typeface="Wingdings" pitchFamily="2" charset="2"/>
              </a:rPr>
              <a:t> </a:t>
            </a:r>
            <a:r>
              <a:rPr lang="en-US" b="1" dirty="0">
                <a:solidFill>
                  <a:schemeClr val="accent1">
                    <a:lumMod val="60000"/>
                    <a:lumOff val="40000"/>
                  </a:schemeClr>
                </a:solidFill>
                <a:sym typeface="Wingdings" pitchFamily="2" charset="2"/>
              </a:rPr>
              <a:t>fewer drops</a:t>
            </a:r>
          </a:p>
          <a:p>
            <a:pPr lvl="1"/>
            <a:r>
              <a:rPr lang="en-US" dirty="0">
                <a:sym typeface="Wingdings" pitchFamily="2" charset="2"/>
              </a:rPr>
              <a:t>They understand that what’s behind them is behind them: what matters is what you do with it (like Roger Federer says of his tennis points )</a:t>
            </a:r>
          </a:p>
          <a:p>
            <a:r>
              <a:rPr lang="en-US" dirty="0">
                <a:sym typeface="Wingdings" pitchFamily="2" charset="2"/>
              </a:rPr>
              <a:t>Students who would have </a:t>
            </a:r>
            <a:r>
              <a:rPr lang="en-US" b="1" dirty="0">
                <a:solidFill>
                  <a:schemeClr val="accent1">
                    <a:lumMod val="60000"/>
                    <a:lumOff val="40000"/>
                  </a:schemeClr>
                </a:solidFill>
                <a:sym typeface="Wingdings" pitchFamily="2" charset="2"/>
              </a:rPr>
              <a:t>failed under a traditional grading </a:t>
            </a:r>
            <a:r>
              <a:rPr lang="en-US" dirty="0">
                <a:sym typeface="Wingdings" pitchFamily="2" charset="2"/>
              </a:rPr>
              <a:t>system now </a:t>
            </a:r>
            <a:r>
              <a:rPr lang="en-US" b="1" dirty="0">
                <a:solidFill>
                  <a:schemeClr val="accent1">
                    <a:lumMod val="60000"/>
                    <a:lumOff val="40000"/>
                  </a:schemeClr>
                </a:solidFill>
                <a:sym typeface="Wingdings" pitchFamily="2" charset="2"/>
              </a:rPr>
              <a:t>pass</a:t>
            </a:r>
            <a:r>
              <a:rPr lang="en-US" b="1" dirty="0">
                <a:sym typeface="Wingdings" pitchFamily="2" charset="2"/>
              </a:rPr>
              <a:t> </a:t>
            </a:r>
            <a:r>
              <a:rPr lang="en-US" dirty="0">
                <a:sym typeface="Wingdings" pitchFamily="2" charset="2"/>
              </a:rPr>
              <a:t>the class (about </a:t>
            </a:r>
            <a:r>
              <a:rPr lang="en-US" b="1" dirty="0">
                <a:solidFill>
                  <a:schemeClr val="accent1">
                    <a:lumMod val="60000"/>
                    <a:lumOff val="40000"/>
                  </a:schemeClr>
                </a:solidFill>
                <a:sym typeface="Wingdings" pitchFamily="2" charset="2"/>
              </a:rPr>
              <a:t>80%</a:t>
            </a:r>
            <a:r>
              <a:rPr lang="en-US" b="1" dirty="0">
                <a:solidFill>
                  <a:schemeClr val="accent6"/>
                </a:solidFill>
                <a:sym typeface="Wingdings" pitchFamily="2" charset="2"/>
              </a:rPr>
              <a:t> </a:t>
            </a:r>
            <a:r>
              <a:rPr lang="en-US" dirty="0">
                <a:sym typeface="Wingdings" pitchFamily="2" charset="2"/>
              </a:rPr>
              <a:t>of those who would have failed pass)</a:t>
            </a:r>
          </a:p>
          <a:p>
            <a:pPr lvl="1"/>
            <a:r>
              <a:rPr lang="en-US" dirty="0">
                <a:sym typeface="Wingdings" pitchFamily="2" charset="2"/>
              </a:rPr>
              <a:t>And go on to be </a:t>
            </a:r>
            <a:r>
              <a:rPr lang="en-US" sz="2800" b="1" dirty="0">
                <a:solidFill>
                  <a:schemeClr val="accent1">
                    <a:lumMod val="60000"/>
                    <a:lumOff val="40000"/>
                  </a:schemeClr>
                </a:solidFill>
                <a:sym typeface="Wingdings" pitchFamily="2" charset="2"/>
              </a:rPr>
              <a:t>successful</a:t>
            </a:r>
            <a:r>
              <a:rPr lang="en-US" dirty="0">
                <a:sym typeface="Wingdings" pitchFamily="2" charset="2"/>
              </a:rPr>
              <a:t> in the subsequent courses</a:t>
            </a:r>
          </a:p>
          <a:p>
            <a:pPr marL="0" indent="0">
              <a:buNone/>
            </a:pPr>
            <a:endParaRPr lang="en-US" dirty="0">
              <a:solidFill>
                <a:srgbClr val="FFFFFF"/>
              </a:solidFill>
            </a:endParaRPr>
          </a:p>
        </p:txBody>
      </p:sp>
    </p:spTree>
    <p:extLst>
      <p:ext uri="{BB962C8B-B14F-4D97-AF65-F5344CB8AC3E}">
        <p14:creationId xmlns:p14="http://schemas.microsoft.com/office/powerpoint/2010/main" val="3769668219"/>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575D7A7-3C36-4508-9BC6-70A93BD3C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9" name="Picture 8">
              <a:extLst>
                <a:ext uri="{FF2B5EF4-FFF2-40B4-BE49-F238E27FC236}">
                  <a16:creationId xmlns:a16="http://schemas.microsoft.com/office/drawing/2014/main" id="{BC964A0D-06B7-4C16-AC9F-20ADDA8059E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id="{F5703F5C-55DF-45CD-BC3F-3BE8F1033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1" name="Picture 10">
              <a:extLst>
                <a:ext uri="{FF2B5EF4-FFF2-40B4-BE49-F238E27FC236}">
                  <a16:creationId xmlns:a16="http://schemas.microsoft.com/office/drawing/2014/main" id="{A8C7134F-70F9-4826-A97E-9B39AEA08F5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2" name="Picture 11">
              <a:extLst>
                <a:ext uri="{FF2B5EF4-FFF2-40B4-BE49-F238E27FC236}">
                  <a16:creationId xmlns:a16="http://schemas.microsoft.com/office/drawing/2014/main" id="{39351E73-B6DD-4B56-8EE9-C16B5711C46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4" name="Straight Connector 13">
            <a:extLst>
              <a:ext uri="{FF2B5EF4-FFF2-40B4-BE49-F238E27FC236}">
                <a16:creationId xmlns:a16="http://schemas.microsoft.com/office/drawing/2014/main" id="{AE446D0E-6531-40B7-A182-FB860243977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id="{53EDA46E-AECC-43B8-B54F-FA6E4C0C6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A789037-2F02-4B13-8573-CB800A968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795" y="576916"/>
            <a:ext cx="3992501" cy="5734983"/>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extrusionH="76200" contourW="12700">
            <a:bevelT w="19050" h="0" prst="coolSlant"/>
            <a:extrusionClr>
              <a:schemeClr val="accent3">
                <a:lumMod val="50000"/>
              </a:schemeClr>
            </a:extrusionClr>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67B4C5E-A726-4AC9-9254-E81F0698B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673" y="742355"/>
            <a:ext cx="3666744" cy="5404104"/>
          </a:xfrm>
          <a:prstGeom prst="rect">
            <a:avLst/>
          </a:prstGeom>
          <a:noFill/>
          <a:ln w="15875">
            <a:solidFill>
              <a:schemeClr val="accent1"/>
            </a:solidFill>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DC973473-D697-CBF6-61EC-D7BFA256A95A}"/>
              </a:ext>
            </a:extLst>
          </p:cNvPr>
          <p:cNvSpPr>
            <a:spLocks noGrp="1"/>
          </p:cNvSpPr>
          <p:nvPr>
            <p:ph type="title"/>
          </p:nvPr>
        </p:nvSpPr>
        <p:spPr>
          <a:xfrm>
            <a:off x="1130207" y="1385822"/>
            <a:ext cx="3055676" cy="2876305"/>
          </a:xfrm>
        </p:spPr>
        <p:txBody>
          <a:bodyPr vert="horz" lIns="91440" tIns="45720" rIns="91440" bIns="45720" rtlCol="0" anchor="b">
            <a:normAutofit/>
          </a:bodyPr>
          <a:lstStyle/>
          <a:p>
            <a:r>
              <a:rPr lang="en-US" sz="5400">
                <a:solidFill>
                  <a:schemeClr val="bg1"/>
                </a:solidFill>
              </a:rPr>
              <a:t>Thank you!</a:t>
            </a:r>
          </a:p>
        </p:txBody>
      </p:sp>
      <p:sp>
        <p:nvSpPr>
          <p:cNvPr id="3" name="Content Placeholder 2">
            <a:extLst>
              <a:ext uri="{FF2B5EF4-FFF2-40B4-BE49-F238E27FC236}">
                <a16:creationId xmlns:a16="http://schemas.microsoft.com/office/drawing/2014/main" id="{0508D6D1-95A7-6544-2C2B-DA8033904132}"/>
              </a:ext>
            </a:extLst>
          </p:cNvPr>
          <p:cNvSpPr>
            <a:spLocks noGrp="1"/>
          </p:cNvSpPr>
          <p:nvPr>
            <p:ph idx="1"/>
          </p:nvPr>
        </p:nvSpPr>
        <p:spPr>
          <a:xfrm>
            <a:off x="1130207" y="4533059"/>
            <a:ext cx="3055676" cy="1420187"/>
          </a:xfrm>
        </p:spPr>
        <p:txBody>
          <a:bodyPr vert="horz" lIns="91440" tIns="45720" rIns="91440" bIns="45720" rtlCol="0" anchor="t">
            <a:normAutofit/>
          </a:bodyPr>
          <a:lstStyle/>
          <a:p>
            <a:pPr marL="0" indent="0" algn="ctr">
              <a:buNone/>
            </a:pPr>
            <a:r>
              <a:rPr lang="en-US" sz="2000" dirty="0">
                <a:solidFill>
                  <a:schemeClr val="bg1"/>
                </a:solidFill>
              </a:rPr>
              <a:t>Are there any questions?</a:t>
            </a:r>
          </a:p>
          <a:p>
            <a:pPr marL="0" indent="0" algn="ctr">
              <a:buNone/>
            </a:pPr>
            <a:r>
              <a:rPr lang="en-US" sz="2000" dirty="0">
                <a:solidFill>
                  <a:schemeClr val="accent4"/>
                </a:solidFill>
                <a:highlight>
                  <a:srgbClr val="FFFF00"/>
                </a:highlight>
              </a:rPr>
              <a:t>Let’s continue the conversation if time allows</a:t>
            </a:r>
          </a:p>
        </p:txBody>
      </p:sp>
      <p:cxnSp>
        <p:nvCxnSpPr>
          <p:cNvPr id="22" name="Straight Connector 21">
            <a:extLst>
              <a:ext uri="{FF2B5EF4-FFF2-40B4-BE49-F238E27FC236}">
                <a16:creationId xmlns:a16="http://schemas.microsoft.com/office/drawing/2014/main" id="{47F9D90F-7118-49FD-9E75-223103DD9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6971" y="4397593"/>
            <a:ext cx="2762149"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3ED137F6-BF7A-3256-A8D7-393C7DAF5F7D}"/>
              </a:ext>
            </a:extLst>
          </p:cNvPr>
          <p:cNvSpPr txBox="1"/>
          <p:nvPr/>
        </p:nvSpPr>
        <p:spPr>
          <a:xfrm>
            <a:off x="7222707" y="6311899"/>
            <a:ext cx="4842479" cy="369332"/>
          </a:xfrm>
          <a:prstGeom prst="rect">
            <a:avLst/>
          </a:prstGeom>
          <a:noFill/>
        </p:spPr>
        <p:txBody>
          <a:bodyPr wrap="none" rtlCol="0">
            <a:spAutoFit/>
          </a:bodyPr>
          <a:lstStyle/>
          <a:p>
            <a:r>
              <a:rPr lang="en-US" dirty="0"/>
              <a:t>Please feel free to reach out at:</a:t>
            </a:r>
            <a:r>
              <a:rPr lang="en-US" dirty="0">
                <a:solidFill>
                  <a:schemeClr val="accent1">
                    <a:lumMod val="75000"/>
                  </a:schemeClr>
                </a:solidFill>
              </a:rPr>
              <a:t> </a:t>
            </a:r>
            <a:r>
              <a:rPr lang="en-US" dirty="0">
                <a:solidFill>
                  <a:schemeClr val="accent1">
                    <a:lumMod val="75000"/>
                  </a:schemeClr>
                </a:solidFill>
                <a:hlinkClick r:id="rId5">
                  <a:extLst>
                    <a:ext uri="{A12FA001-AC4F-418D-AE19-62706E023703}">
                      <ahyp:hlinkClr xmlns:ahyp="http://schemas.microsoft.com/office/drawing/2018/hyperlinkcolor" val="tx"/>
                    </a:ext>
                  </a:extLst>
                </a:hlinkClick>
              </a:rPr>
              <a:t>mceberio@utep.edu</a:t>
            </a:r>
            <a:r>
              <a:rPr lang="en-US" dirty="0">
                <a:solidFill>
                  <a:schemeClr val="accent1">
                    <a:lumMod val="75000"/>
                  </a:schemeClr>
                </a:solidFill>
              </a:rPr>
              <a:t> </a:t>
            </a:r>
          </a:p>
        </p:txBody>
      </p:sp>
      <p:pic>
        <p:nvPicPr>
          <p:cNvPr id="6" name="Graphic 5" descr="Customer review with solid fill">
            <a:extLst>
              <a:ext uri="{FF2B5EF4-FFF2-40B4-BE49-F238E27FC236}">
                <a16:creationId xmlns:a16="http://schemas.microsoft.com/office/drawing/2014/main" id="{2E2C2C60-DB06-9568-954C-CE35AC416D9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807640" y="2725644"/>
            <a:ext cx="3628989" cy="3628989"/>
          </a:xfrm>
          <a:prstGeom prst="rect">
            <a:avLst/>
          </a:prstGeom>
        </p:spPr>
      </p:pic>
    </p:spTree>
    <p:extLst>
      <p:ext uri="{BB962C8B-B14F-4D97-AF65-F5344CB8AC3E}">
        <p14:creationId xmlns:p14="http://schemas.microsoft.com/office/powerpoint/2010/main" val="23139793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E709C0C7-A43B-723F-D5DD-F53B2E8403A8}"/>
              </a:ext>
            </a:extLst>
          </p:cNvPr>
          <p:cNvSpPr txBox="1">
            <a:spLocks/>
          </p:cNvSpPr>
          <p:nvPr/>
        </p:nvSpPr>
        <p:spPr>
          <a:xfrm>
            <a:off x="848229" y="1107230"/>
            <a:ext cx="10461455" cy="5533823"/>
          </a:xfrm>
          <a:prstGeom prst="rect">
            <a:avLst/>
          </a:prstGeom>
          <a:noFill/>
        </p:spPr>
        <p:txBody>
          <a:bodyPr vert="horz" wrap="square" lIns="91440" tIns="45720" rIns="91440" bIns="45720" rtlCol="0" anchor="ctr">
            <a:spAutoFit/>
          </a:bodyPr>
          <a:lstStyle>
            <a:lvl1pPr marL="0" indent="0" algn="ctr" defTabSz="457200" rtl="0" eaLnBrk="1" latinLnBrk="0" hangingPunct="1">
              <a:spcBef>
                <a:spcPct val="20000"/>
              </a:spcBef>
              <a:spcAft>
                <a:spcPts val="600"/>
              </a:spcAft>
              <a:buClr>
                <a:schemeClr val="accent1"/>
              </a:buClr>
              <a:buSzPct val="115000"/>
              <a:buFont typeface="Arial"/>
              <a:buNone/>
              <a:defRPr sz="2000" kern="1200" cap="none">
                <a:solidFill>
                  <a:schemeClr val="tx1"/>
                </a:solidFill>
                <a:effectLst/>
                <a:latin typeface="+mn-lt"/>
                <a:ea typeface="+mn-ea"/>
                <a:cs typeface="+mn-cs"/>
              </a:defRPr>
            </a:lvl1pPr>
            <a:lvl2pPr marL="457200" indent="0" algn="l" defTabSz="457200" rtl="0" eaLnBrk="1" latinLnBrk="0" hangingPunct="1">
              <a:spcBef>
                <a:spcPct val="20000"/>
              </a:spcBef>
              <a:spcAft>
                <a:spcPts val="600"/>
              </a:spcAft>
              <a:buClr>
                <a:schemeClr val="accent1"/>
              </a:buClr>
              <a:buSzPct val="115000"/>
              <a:buFont typeface="Arial"/>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accent1"/>
              </a:buClr>
              <a:buSzPct val="115000"/>
              <a:buFont typeface="Arial"/>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9pPr>
          </a:lstStyle>
          <a:p>
            <a:pPr algn="l"/>
            <a:r>
              <a:rPr lang="en-US" sz="1600" dirty="0"/>
              <a:t>Allen, K., </a:t>
            </a:r>
            <a:r>
              <a:rPr lang="en-US" sz="1600" dirty="0" err="1"/>
              <a:t>Monyer</a:t>
            </a:r>
            <a:r>
              <a:rPr lang="en-US" sz="1600" dirty="0"/>
              <a:t>, H. The highs and lows of memory. Nature 504, 228–229 (2013). https://</a:t>
            </a:r>
            <a:r>
              <a:rPr lang="en-US" sz="1600" dirty="0" err="1"/>
              <a:t>doi.org</a:t>
            </a:r>
            <a:r>
              <a:rPr lang="en-US" sz="1600" dirty="0"/>
              <a:t>/10.1038/504228a</a:t>
            </a:r>
          </a:p>
          <a:p>
            <a:pPr algn="l"/>
            <a:r>
              <a:rPr lang="en-US" sz="1600" dirty="0"/>
              <a:t>D. </a:t>
            </a:r>
            <a:r>
              <a:rPr lang="en-US" sz="1600" dirty="0" err="1"/>
              <a:t>Bessis</a:t>
            </a:r>
            <a:r>
              <a:rPr lang="en-US" sz="1600" dirty="0"/>
              <a:t>, “Mathematica, </a:t>
            </a:r>
            <a:r>
              <a:rPr lang="en-US" sz="1600" dirty="0" err="1"/>
              <a:t>une</a:t>
            </a:r>
            <a:r>
              <a:rPr lang="en-US" sz="1600" dirty="0"/>
              <a:t> </a:t>
            </a:r>
            <a:r>
              <a:rPr lang="en-US" sz="1600" dirty="0" err="1"/>
              <a:t>aventure</a:t>
            </a:r>
            <a:r>
              <a:rPr lang="en-US" sz="1600" dirty="0"/>
              <a:t> au </a:t>
            </a:r>
            <a:r>
              <a:rPr lang="en-US" sz="1600" dirty="0" err="1"/>
              <a:t>coeur</a:t>
            </a:r>
            <a:r>
              <a:rPr lang="en-US" sz="1600" dirty="0"/>
              <a:t> de nous-</a:t>
            </a:r>
            <a:r>
              <a:rPr lang="en-US" sz="1600" dirty="0" err="1"/>
              <a:t>mêmes</a:t>
            </a:r>
            <a:r>
              <a:rPr lang="en-US" sz="1600" dirty="0"/>
              <a:t>,” Editions du </a:t>
            </a:r>
            <a:r>
              <a:rPr lang="en-US" sz="1600" dirty="0" err="1"/>
              <a:t>Seuil</a:t>
            </a:r>
            <a:r>
              <a:rPr lang="en-US" sz="1600" dirty="0"/>
              <a:t>.</a:t>
            </a:r>
          </a:p>
          <a:p>
            <a:pPr algn="l"/>
            <a:r>
              <a:rPr lang="en-US" sz="1600" dirty="0"/>
              <a:t>Canning, E. A., </a:t>
            </a:r>
            <a:r>
              <a:rPr lang="en-US" sz="1600" dirty="0" err="1"/>
              <a:t>Ozier</a:t>
            </a:r>
            <a:r>
              <a:rPr lang="en-US" sz="1600" dirty="0"/>
              <a:t>, E., Williams, H. E., </a:t>
            </a:r>
            <a:r>
              <a:rPr lang="en-US" sz="1600" dirty="0" err="1"/>
              <a:t>AlRasheed</a:t>
            </a:r>
            <a:r>
              <a:rPr lang="en-US" sz="1600" dirty="0"/>
              <a:t>, R., &amp; Murphy, M. C. (2022). Professors Who Signal a Fixed Mindset About Ability Undermine Women’s Performance in STEM. Social Psychological and Personality Science, 13(5), 927-937. </a:t>
            </a:r>
            <a:r>
              <a:rPr lang="en-US" sz="1600" dirty="0">
                <a:hlinkClick r:id="rId2"/>
              </a:rPr>
              <a:t>https://doi.org/10.1177/19485506211030398</a:t>
            </a:r>
            <a:endParaRPr lang="en-US" sz="1600" dirty="0"/>
          </a:p>
          <a:p>
            <a:pPr algn="l"/>
            <a:r>
              <a:rPr lang="en-US" sz="1600" dirty="0"/>
              <a:t>Elizabeth A. Canning, Katherine </a:t>
            </a:r>
            <a:r>
              <a:rPr lang="en-US" sz="1600" dirty="0" err="1"/>
              <a:t>Muenks</a:t>
            </a:r>
            <a:r>
              <a:rPr lang="en-US" sz="1600" dirty="0"/>
              <a:t>, </a:t>
            </a:r>
            <a:r>
              <a:rPr lang="en-US" sz="1600" dirty="0" err="1"/>
              <a:t>Dorainne</a:t>
            </a:r>
            <a:r>
              <a:rPr lang="en-US" sz="1600" dirty="0"/>
              <a:t> J. Green and Mary C. Murphy. “STEM faculty who believe ability is fixed have larger racial achievement gaps and inspire less student motivation in their classes.” In Science Advances, vol. 5, issue 2. 2019. eISSN2375-2548. Publisher: American Association for the Advancement of Science</a:t>
            </a:r>
          </a:p>
          <a:p>
            <a:pPr algn="l"/>
            <a:r>
              <a:rPr lang="en-US" sz="1600" dirty="0"/>
              <a:t>Cannon, M. “Accidental Discoveries and Breakthroughs”, </a:t>
            </a:r>
            <a:r>
              <a:rPr lang="en-US" sz="1600" dirty="0">
                <a:hlinkClick r:id="rId3">
                  <a:extLst>
                    <a:ext uri="{A12FA001-AC4F-418D-AE19-62706E023703}">
                      <ahyp:hlinkClr xmlns:ahyp="http://schemas.microsoft.com/office/drawing/2018/hyperlinkcolor" val="tx"/>
                    </a:ext>
                  </a:extLst>
                </a:hlinkClick>
              </a:rPr>
              <a:t>https://www.mynewlab.com/blog/accidental-scientific-discoveries-and-breakthroughs/#</a:t>
            </a:r>
            <a:endParaRPr lang="en-US" sz="1600" dirty="0"/>
          </a:p>
          <a:p>
            <a:pPr algn="l"/>
            <a:r>
              <a:rPr lang="en-US" sz="1600" dirty="0"/>
              <a:t> Min Derry, University of Pennsylvania. “Reflection: The Necessity of Failure.” </a:t>
            </a:r>
            <a:r>
              <a:rPr lang="en-US" sz="1600" dirty="0">
                <a:hlinkClick r:id="rId4"/>
              </a:rPr>
              <a:t>https://weingartencenter.universitylife.upenn.edu/bigger-pictures-the-necessity-of-failure/</a:t>
            </a:r>
            <a:endParaRPr lang="en-US" sz="1600" dirty="0"/>
          </a:p>
          <a:p>
            <a:pPr algn="l"/>
            <a:r>
              <a:rPr lang="en-US" sz="1600" dirty="0"/>
              <a:t>Dong </a:t>
            </a:r>
            <a:r>
              <a:rPr lang="en-US" sz="1600" dirty="0" err="1"/>
              <a:t>Anmei</a:t>
            </a:r>
            <a:r>
              <a:rPr lang="en-US" sz="1600" dirty="0"/>
              <a:t> , Jong Morris Siu-Yung , King </a:t>
            </a:r>
            <a:r>
              <a:rPr lang="en-US" sz="1600" dirty="0" err="1"/>
              <a:t>Ronnel</a:t>
            </a:r>
            <a:r>
              <a:rPr lang="en-US" sz="1600" dirty="0"/>
              <a:t> B.  “How Does Prior Knowledge Influence Learning Engagement? The Mediating Roles of Cognitive Load and Help-Seeking”. Frontiers in Psychology, vol. 11, 2020, </a:t>
            </a:r>
            <a:r>
              <a:rPr lang="en-US" sz="1600" dirty="0">
                <a:hlinkClick r:id="rId5">
                  <a:extLst>
                    <a:ext uri="{A12FA001-AC4F-418D-AE19-62706E023703}">
                      <ahyp:hlinkClr xmlns:ahyp="http://schemas.microsoft.com/office/drawing/2018/hyperlinkcolor" val="tx"/>
                    </a:ext>
                  </a:extLst>
                </a:hlinkClick>
              </a:rPr>
              <a:t>https://www.frontiersin.org/journals/psychology/articles/10.3389/fpsyg.2020.591203</a:t>
            </a:r>
            <a:r>
              <a:rPr lang="en-US" sz="1600" dirty="0"/>
              <a:t>. DOI=10.3389/fpsyg.2020.591203</a:t>
            </a:r>
          </a:p>
          <a:p>
            <a:pPr algn="l"/>
            <a:r>
              <a:rPr lang="en-US" sz="1600" dirty="0"/>
              <a:t>A.C. Edmonson, “The Fearless Organization: Creating Psychological Safety in the Workplace for Learning, Innovation, and Growth”, Eds Wiley, 2018</a:t>
            </a:r>
          </a:p>
          <a:p>
            <a:pPr algn="l"/>
            <a:endParaRPr lang="en-US" sz="1600" dirty="0"/>
          </a:p>
        </p:txBody>
      </p:sp>
      <p:sp>
        <p:nvSpPr>
          <p:cNvPr id="3" name="TextBox 2">
            <a:extLst>
              <a:ext uri="{FF2B5EF4-FFF2-40B4-BE49-F238E27FC236}">
                <a16:creationId xmlns:a16="http://schemas.microsoft.com/office/drawing/2014/main" id="{725CD51C-822B-09CB-2E92-4B2D8F223D36}"/>
              </a:ext>
            </a:extLst>
          </p:cNvPr>
          <p:cNvSpPr txBox="1"/>
          <p:nvPr/>
        </p:nvSpPr>
        <p:spPr>
          <a:xfrm>
            <a:off x="4700594" y="682964"/>
            <a:ext cx="2565831" cy="523220"/>
          </a:xfrm>
          <a:prstGeom prst="rect">
            <a:avLst/>
          </a:prstGeom>
          <a:noFill/>
        </p:spPr>
        <p:txBody>
          <a:bodyPr wrap="none" rtlCol="0">
            <a:spAutoFit/>
          </a:bodyPr>
          <a:lstStyle/>
          <a:p>
            <a:r>
              <a:rPr lang="en-US" sz="2800" dirty="0"/>
              <a:t>Some References</a:t>
            </a:r>
          </a:p>
        </p:txBody>
      </p:sp>
    </p:spTree>
    <p:extLst>
      <p:ext uri="{BB962C8B-B14F-4D97-AF65-F5344CB8AC3E}">
        <p14:creationId xmlns:p14="http://schemas.microsoft.com/office/powerpoint/2010/main" val="42225452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9D2AB0D1-386D-A082-6B04-DB5551E93E25}"/>
              </a:ext>
            </a:extLst>
          </p:cNvPr>
          <p:cNvSpPr txBox="1">
            <a:spLocks/>
          </p:cNvSpPr>
          <p:nvPr/>
        </p:nvSpPr>
        <p:spPr>
          <a:xfrm>
            <a:off x="850606" y="1054708"/>
            <a:ext cx="10490787" cy="5318272"/>
          </a:xfrm>
          <a:prstGeom prst="rect">
            <a:avLst/>
          </a:prstGeom>
        </p:spPr>
        <p:txBody>
          <a:bodyPr>
            <a:normAutofit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None/>
            </a:pPr>
            <a:r>
              <a:rPr lang="en-US" sz="1600" dirty="0"/>
              <a:t>Federer, R. “Lessons on Failure and Successes”, 2024.</a:t>
            </a:r>
          </a:p>
          <a:p>
            <a:pPr marL="0" indent="0">
              <a:buNone/>
            </a:pPr>
            <a:r>
              <a:rPr lang="en-US" sz="1600" dirty="0"/>
              <a:t>Feldman, J. “Grading for Equity”, 2023</a:t>
            </a:r>
          </a:p>
          <a:p>
            <a:pPr marL="0" indent="0">
              <a:buNone/>
            </a:pPr>
            <a:r>
              <a:rPr lang="en-US" sz="1600" dirty="0"/>
              <a:t>Flint, A. S., &amp; Jaggers, W. (2021). You matter here: The impact of asset-based pedagogies on learning. Theory Into Practice, 60(3), 254–264. </a:t>
            </a:r>
            <a:r>
              <a:rPr lang="en-US" sz="1600" dirty="0">
                <a:hlinkClick r:id="rId2">
                  <a:extLst>
                    <a:ext uri="{A12FA001-AC4F-418D-AE19-62706E023703}">
                      <ahyp:hlinkClr xmlns:ahyp="http://schemas.microsoft.com/office/drawing/2018/hyperlinkcolor" val="tx"/>
                    </a:ext>
                  </a:extLst>
                </a:hlinkClick>
              </a:rPr>
              <a:t>https://doi.org/10.1080/00405841.2021.1911483</a:t>
            </a:r>
            <a:r>
              <a:rPr lang="en-US" sz="1600" dirty="0"/>
              <a:t> </a:t>
            </a:r>
          </a:p>
          <a:p>
            <a:pPr marL="0" indent="0">
              <a:buNone/>
            </a:pPr>
            <a:r>
              <a:rPr lang="en-US" sz="1600" dirty="0" err="1"/>
              <a:t>Guskey</a:t>
            </a:r>
            <a:r>
              <a:rPr lang="en-US" sz="1600" dirty="0"/>
              <a:t>, T. “On Your Mark”, 2014</a:t>
            </a:r>
          </a:p>
          <a:p>
            <a:pPr marL="0" indent="0">
              <a:buNone/>
            </a:pPr>
            <a:r>
              <a:rPr lang="en-US" sz="1600" dirty="0" err="1"/>
              <a:t>Helbig</a:t>
            </a:r>
            <a:r>
              <a:rPr lang="en-US" sz="1600" dirty="0"/>
              <a:t> and Norman, “The Psychological Safety Playbook: Lead More Powerfully by Being More Human” </a:t>
            </a:r>
          </a:p>
          <a:p>
            <a:pPr marL="0" indent="0">
              <a:buNone/>
            </a:pPr>
            <a:r>
              <a:rPr lang="en-US" sz="1600" dirty="0"/>
              <a:t>O. </a:t>
            </a:r>
            <a:r>
              <a:rPr lang="en-US" sz="1600" dirty="0" err="1"/>
              <a:t>Houdé</a:t>
            </a:r>
            <a:r>
              <a:rPr lang="en-US" sz="1600" dirty="0"/>
              <a:t>, “</a:t>
            </a:r>
            <a:r>
              <a:rPr lang="en-US" sz="1600" dirty="0" err="1"/>
              <a:t>L’école</a:t>
            </a:r>
            <a:r>
              <a:rPr lang="en-US" sz="1600" dirty="0"/>
              <a:t> du </a:t>
            </a:r>
            <a:r>
              <a:rPr lang="en-US" sz="1600" dirty="0" err="1"/>
              <a:t>cerveau</a:t>
            </a:r>
            <a:r>
              <a:rPr lang="en-US" sz="1600" dirty="0"/>
              <a:t>, de Montessori, </a:t>
            </a:r>
            <a:r>
              <a:rPr lang="en-US" sz="1600" dirty="0" err="1"/>
              <a:t>Freinet</a:t>
            </a:r>
            <a:r>
              <a:rPr lang="en-US" sz="1600" dirty="0"/>
              <a:t> et Piaget aux sciences </a:t>
            </a:r>
            <a:r>
              <a:rPr lang="en-US" sz="1600" dirty="0" err="1"/>
              <a:t>cognitives</a:t>
            </a:r>
            <a:r>
              <a:rPr lang="en-US" sz="1600" dirty="0"/>
              <a:t>,”Editions </a:t>
            </a:r>
            <a:r>
              <a:rPr lang="en-US" sz="1600" dirty="0" err="1"/>
              <a:t>Mardaga</a:t>
            </a:r>
            <a:endParaRPr lang="en-US" sz="1600" dirty="0"/>
          </a:p>
          <a:p>
            <a:pPr marL="0" indent="0">
              <a:buNone/>
            </a:pPr>
            <a:r>
              <a:rPr lang="en-US" sz="1600" dirty="0" err="1"/>
              <a:t>Kapur</a:t>
            </a:r>
            <a:r>
              <a:rPr lang="en-US" sz="1600" dirty="0"/>
              <a:t>, M. “Productive Failure”,</a:t>
            </a:r>
            <a:r>
              <a:rPr lang="en-US" sz="1600" dirty="0">
                <a:hlinkClick r:id="rId3">
                  <a:extLst>
                    <a:ext uri="{A12FA001-AC4F-418D-AE19-62706E023703}">
                      <ahyp:hlinkClr xmlns:ahyp="http://schemas.microsoft.com/office/drawing/2018/hyperlinkcolor" val="tx"/>
                    </a:ext>
                  </a:extLst>
                </a:hlinkClick>
              </a:rPr>
              <a:t> https://www.manukapur.com/productive-failure/</a:t>
            </a:r>
            <a:r>
              <a:rPr lang="en-US" sz="1600" dirty="0"/>
              <a:t> </a:t>
            </a:r>
          </a:p>
          <a:p>
            <a:pPr marL="0" indent="0">
              <a:buNone/>
            </a:pPr>
            <a:r>
              <a:rPr lang="en-US" sz="1600" dirty="0"/>
              <a:t>Mattingly, V., Grice, S., Goldstein, A. “</a:t>
            </a:r>
            <a:r>
              <a:rPr lang="en-US" sz="1600" dirty="0" err="1"/>
              <a:t>Inclusalytics</a:t>
            </a:r>
            <a:r>
              <a:rPr lang="en-US" sz="1600" dirty="0"/>
              <a:t>: How Diversity, Equity, and Inclusion Leaders use Data to Drive their Work”, 2022</a:t>
            </a:r>
          </a:p>
          <a:p>
            <a:pPr marL="0" indent="0">
              <a:buNone/>
            </a:pPr>
            <a:r>
              <a:rPr lang="en-US" sz="1600" dirty="0"/>
              <a:t>Mein, Erika L.. “Asset-Based Teaching and Learning with Diverse Learners in Postsecondary Settings.” (2018).</a:t>
            </a:r>
          </a:p>
          <a:p>
            <a:pPr marL="0" indent="0">
              <a:buNone/>
            </a:pPr>
            <a:r>
              <a:rPr lang="en-US" sz="1600" dirty="0"/>
              <a:t>Nunes K, Du S, Philip R, Mourad MM, Mansoor Z, </a:t>
            </a:r>
            <a:r>
              <a:rPr lang="en-US" sz="1600" dirty="0" err="1"/>
              <a:t>Laliberté</a:t>
            </a:r>
            <a:r>
              <a:rPr lang="en-US" sz="1600" dirty="0"/>
              <a:t> N, Rawle F. Science students' perspectives on how to decrease the stigma of failure. FEBS Open Bio. 2022 Jan;12(1):24-37. </a:t>
            </a:r>
            <a:r>
              <a:rPr lang="en-US" sz="1600" dirty="0" err="1"/>
              <a:t>doi</a:t>
            </a:r>
            <a:r>
              <a:rPr lang="en-US" sz="1600" dirty="0"/>
              <a:t>: 10.1002/2211-5463.13345. </a:t>
            </a:r>
            <a:r>
              <a:rPr lang="en-US" sz="1600" dirty="0" err="1"/>
              <a:t>Epub</a:t>
            </a:r>
            <a:r>
              <a:rPr lang="en-US" sz="1600" dirty="0"/>
              <a:t> 2021 Dec 13. PMID: 34873880; PMCID: PMC8727946.</a:t>
            </a:r>
          </a:p>
          <a:p>
            <a:pPr marL="0" indent="0">
              <a:buNone/>
            </a:pPr>
            <a:r>
              <a:rPr lang="en-US" sz="1600" dirty="0"/>
              <a:t>S. Sanford, “Inclusion, Inc.: How to Design Intersectional Equity into the Workplace”, 2022</a:t>
            </a:r>
          </a:p>
          <a:p>
            <a:pPr marL="0" indent="0">
              <a:buNone/>
            </a:pPr>
            <a:r>
              <a:rPr lang="en-US" sz="1600" dirty="0"/>
              <a:t>Student Experience Project, https://</a:t>
            </a:r>
            <a:r>
              <a:rPr lang="en-US" sz="1600" dirty="0" err="1"/>
              <a:t>studentexperienceproject.org</a:t>
            </a:r>
            <a:endParaRPr lang="en-US" sz="1600" dirty="0"/>
          </a:p>
          <a:p>
            <a:endParaRPr lang="en-US" sz="1600" dirty="0"/>
          </a:p>
          <a:p>
            <a:endParaRPr lang="en-US" sz="1800" dirty="0">
              <a:solidFill>
                <a:srgbClr val="0070C0"/>
              </a:solidFill>
              <a:latin typeface="+mj-lt"/>
            </a:endParaRPr>
          </a:p>
        </p:txBody>
      </p:sp>
    </p:spTree>
    <p:extLst>
      <p:ext uri="{BB962C8B-B14F-4D97-AF65-F5344CB8AC3E}">
        <p14:creationId xmlns:p14="http://schemas.microsoft.com/office/powerpoint/2010/main" val="25379186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6F5D2-D375-7468-A2D6-9DE0D2D87D59}"/>
              </a:ext>
            </a:extLst>
          </p:cNvPr>
          <p:cNvSpPr>
            <a:spLocks noGrp="1"/>
          </p:cNvSpPr>
          <p:nvPr>
            <p:ph type="title"/>
          </p:nvPr>
        </p:nvSpPr>
        <p:spPr>
          <a:xfrm>
            <a:off x="1050389" y="914881"/>
            <a:ext cx="5212188" cy="964407"/>
          </a:xfrm>
        </p:spPr>
        <p:txBody>
          <a:bodyPr>
            <a:normAutofit/>
          </a:bodyPr>
          <a:lstStyle/>
          <a:p>
            <a:pPr algn="ctr"/>
            <a:r>
              <a:rPr lang="en-US" sz="2000"/>
              <a:t>Embracing failure, Creating a safe place, &amp; enhancing Equity in your classroom</a:t>
            </a:r>
          </a:p>
        </p:txBody>
      </p:sp>
      <p:sp>
        <p:nvSpPr>
          <p:cNvPr id="3" name="Content Placeholder 2">
            <a:extLst>
              <a:ext uri="{FF2B5EF4-FFF2-40B4-BE49-F238E27FC236}">
                <a16:creationId xmlns:a16="http://schemas.microsoft.com/office/drawing/2014/main" id="{42F2494C-9660-12B3-0040-88A63F225DA3}"/>
              </a:ext>
            </a:extLst>
          </p:cNvPr>
          <p:cNvSpPr>
            <a:spLocks noGrp="1"/>
          </p:cNvSpPr>
          <p:nvPr>
            <p:ph idx="1"/>
          </p:nvPr>
        </p:nvSpPr>
        <p:spPr>
          <a:xfrm>
            <a:off x="1118023" y="2146570"/>
            <a:ext cx="5586035" cy="3754499"/>
          </a:xfrm>
        </p:spPr>
        <p:txBody>
          <a:bodyPr>
            <a:normAutofit/>
          </a:bodyPr>
          <a:lstStyle/>
          <a:p>
            <a:r>
              <a:rPr lang="en-US" dirty="0">
                <a:highlight>
                  <a:srgbClr val="FFFF00"/>
                </a:highlight>
              </a:rPr>
              <a:t>Some </a:t>
            </a:r>
            <a:r>
              <a:rPr lang="en-US" b="1" dirty="0">
                <a:solidFill>
                  <a:srgbClr val="FFC000"/>
                </a:solidFill>
                <a:highlight>
                  <a:srgbClr val="FFFF00"/>
                </a:highlight>
              </a:rPr>
              <a:t>context about UTEP</a:t>
            </a:r>
          </a:p>
          <a:p>
            <a:r>
              <a:rPr lang="en-US" dirty="0">
                <a:highlight>
                  <a:srgbClr val="FFFF00"/>
                </a:highlight>
              </a:rPr>
              <a:t>Our philosophy is: access BUT access without inclusion and equity is useless</a:t>
            </a:r>
          </a:p>
          <a:p>
            <a:r>
              <a:rPr lang="en-US" dirty="0">
                <a:highlight>
                  <a:srgbClr val="FFFF00"/>
                </a:highlight>
              </a:rPr>
              <a:t>Grading should not penalize the learning process or the student’s situation </a:t>
            </a:r>
          </a:p>
          <a:p>
            <a:r>
              <a:rPr lang="en-US" dirty="0"/>
              <a:t>Leveling the playing field</a:t>
            </a:r>
          </a:p>
          <a:p>
            <a:r>
              <a:rPr lang="en-US" b="1" dirty="0">
                <a:solidFill>
                  <a:srgbClr val="FFC000"/>
                </a:solidFill>
              </a:rPr>
              <a:t>Mastery</a:t>
            </a:r>
            <a:r>
              <a:rPr lang="en-US" b="1" dirty="0"/>
              <a:t> </a:t>
            </a:r>
            <a:r>
              <a:rPr lang="en-US" dirty="0"/>
              <a:t>instead of journey</a:t>
            </a:r>
          </a:p>
          <a:p>
            <a:endParaRPr lang="en-US" dirty="0"/>
          </a:p>
          <a:p>
            <a:endParaRPr lang="en-US" dirty="0"/>
          </a:p>
        </p:txBody>
      </p:sp>
      <p:pic>
        <p:nvPicPr>
          <p:cNvPr id="5" name="Picture 4" descr="Yellow paper aeroplane flying the opposite way as many grey paper aeroplanes">
            <a:extLst>
              <a:ext uri="{FF2B5EF4-FFF2-40B4-BE49-F238E27FC236}">
                <a16:creationId xmlns:a16="http://schemas.microsoft.com/office/drawing/2014/main" id="{1ECB467F-E587-133F-F891-A19B3DC89D88}"/>
              </a:ext>
            </a:extLst>
          </p:cNvPr>
          <p:cNvPicPr>
            <a:picLocks noChangeAspect="1"/>
          </p:cNvPicPr>
          <p:nvPr/>
        </p:nvPicPr>
        <p:blipFill rotWithShape="1">
          <a:blip r:embed="rId3"/>
          <a:srcRect l="16050" r="37966" b="-1"/>
          <a:stretch/>
        </p:blipFill>
        <p:spPr>
          <a:xfrm>
            <a:off x="7467600" y="10"/>
            <a:ext cx="4724400" cy="6857988"/>
          </a:xfrm>
          <a:prstGeom prst="rect">
            <a:avLst/>
          </a:prstGeom>
        </p:spPr>
      </p:pic>
      <p:sp>
        <p:nvSpPr>
          <p:cNvPr id="4" name="TextBox 3">
            <a:extLst>
              <a:ext uri="{FF2B5EF4-FFF2-40B4-BE49-F238E27FC236}">
                <a16:creationId xmlns:a16="http://schemas.microsoft.com/office/drawing/2014/main" id="{7180B44D-E41D-2045-C7E8-AE3FAA22D750}"/>
              </a:ext>
            </a:extLst>
          </p:cNvPr>
          <p:cNvSpPr txBox="1"/>
          <p:nvPr/>
        </p:nvSpPr>
        <p:spPr>
          <a:xfrm>
            <a:off x="685800" y="6168351"/>
            <a:ext cx="5883442" cy="646331"/>
          </a:xfrm>
          <a:prstGeom prst="rect">
            <a:avLst/>
          </a:prstGeom>
          <a:noFill/>
        </p:spPr>
        <p:txBody>
          <a:bodyPr wrap="square" rtlCol="0">
            <a:spAutoFit/>
          </a:bodyPr>
          <a:lstStyle/>
          <a:p>
            <a:pPr algn="l"/>
            <a:r>
              <a:rPr lang="en-US" sz="1200" dirty="0">
                <a:solidFill>
                  <a:srgbClr val="0070C0"/>
                </a:solidFill>
                <a:latin typeface="+mj-lt"/>
              </a:rPr>
              <a:t>Inclusion, Inc., Sanford S.  // </a:t>
            </a:r>
            <a:r>
              <a:rPr lang="en-US" sz="1200" dirty="0" err="1">
                <a:solidFill>
                  <a:srgbClr val="0070C0"/>
                </a:solidFill>
                <a:latin typeface="+mj-lt"/>
              </a:rPr>
              <a:t>Inclusalytics</a:t>
            </a:r>
            <a:r>
              <a:rPr lang="en-US" sz="1200" dirty="0">
                <a:solidFill>
                  <a:srgbClr val="0070C0"/>
                </a:solidFill>
                <a:latin typeface="+mj-lt"/>
              </a:rPr>
              <a:t>: How Diversity, Equity, and Inclusion Leaders use Data to Drive their Work, Mattingly, V., Grice, S., Goldstein, A. // Grading for Equity, Feldman, J. // On Your Mark, </a:t>
            </a:r>
            <a:r>
              <a:rPr lang="en-US" sz="1200" dirty="0" err="1">
                <a:solidFill>
                  <a:srgbClr val="0070C0"/>
                </a:solidFill>
                <a:latin typeface="+mj-lt"/>
              </a:rPr>
              <a:t>Guskey</a:t>
            </a:r>
            <a:r>
              <a:rPr lang="en-US" sz="1200" dirty="0">
                <a:solidFill>
                  <a:srgbClr val="0070C0"/>
                </a:solidFill>
                <a:latin typeface="+mj-lt"/>
              </a:rPr>
              <a:t>, T.</a:t>
            </a:r>
            <a:endParaRPr lang="en-US" sz="1200" b="0" i="0" u="none" strike="noStrike" dirty="0">
              <a:solidFill>
                <a:srgbClr val="0F1111"/>
              </a:solidFill>
              <a:effectLst/>
              <a:latin typeface="+mj-lt"/>
            </a:endParaRPr>
          </a:p>
        </p:txBody>
      </p:sp>
    </p:spTree>
    <p:extLst>
      <p:ext uri="{BB962C8B-B14F-4D97-AF65-F5344CB8AC3E}">
        <p14:creationId xmlns:p14="http://schemas.microsoft.com/office/powerpoint/2010/main" val="3765252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EB8E3BF-F464-4900-8994-851061A9A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lose-up of hopscotch on a sidewalk">
            <a:extLst>
              <a:ext uri="{FF2B5EF4-FFF2-40B4-BE49-F238E27FC236}">
                <a16:creationId xmlns:a16="http://schemas.microsoft.com/office/drawing/2014/main" id="{AFCD4732-7B8B-E505-6463-D02720357D41}"/>
              </a:ext>
            </a:extLst>
          </p:cNvPr>
          <p:cNvPicPr>
            <a:picLocks noChangeAspect="1"/>
          </p:cNvPicPr>
          <p:nvPr/>
        </p:nvPicPr>
        <p:blipFill>
          <a:blip r:embed="rId2">
            <a:alphaModFix amt="35000"/>
          </a:blip>
          <a:srcRect t="7097" b="8634"/>
          <a:stretch/>
        </p:blipFill>
        <p:spPr>
          <a:xfrm>
            <a:off x="20" y="10"/>
            <a:ext cx="12191980" cy="6857990"/>
          </a:xfrm>
          <a:prstGeom prst="rect">
            <a:avLst/>
          </a:prstGeom>
        </p:spPr>
      </p:pic>
      <p:sp>
        <p:nvSpPr>
          <p:cNvPr id="2" name="Title 1">
            <a:extLst>
              <a:ext uri="{FF2B5EF4-FFF2-40B4-BE49-F238E27FC236}">
                <a16:creationId xmlns:a16="http://schemas.microsoft.com/office/drawing/2014/main" id="{A99D3CC7-CDE0-2F9C-C641-E625FDC88CD0}"/>
              </a:ext>
            </a:extLst>
          </p:cNvPr>
          <p:cNvSpPr>
            <a:spLocks noGrp="1"/>
          </p:cNvSpPr>
          <p:nvPr>
            <p:ph type="title"/>
          </p:nvPr>
        </p:nvSpPr>
        <p:spPr>
          <a:xfrm>
            <a:off x="1295402" y="982132"/>
            <a:ext cx="9601196" cy="1303867"/>
          </a:xfrm>
        </p:spPr>
        <p:txBody>
          <a:bodyPr>
            <a:normAutofit/>
          </a:bodyPr>
          <a:lstStyle/>
          <a:p>
            <a:r>
              <a:rPr lang="en-US" dirty="0">
                <a:solidFill>
                  <a:srgbClr val="FFFFFF"/>
                </a:solidFill>
              </a:rPr>
              <a:t>What’s Stopping Us?</a:t>
            </a:r>
          </a:p>
        </p:txBody>
      </p:sp>
      <p:cxnSp>
        <p:nvCxnSpPr>
          <p:cNvPr id="11" name="Straight Connector 10">
            <a:extLst>
              <a:ext uri="{FF2B5EF4-FFF2-40B4-BE49-F238E27FC236}">
                <a16:creationId xmlns:a16="http://schemas.microsoft.com/office/drawing/2014/main" id="{8E0602D6-3A81-42F8-AE67-1BAAFC967C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2421466"/>
            <a:ext cx="9144000" cy="0"/>
          </a:xfrm>
          <a:prstGeom prst="line">
            <a:avLst/>
          </a:prstGeom>
          <a:ln w="15875">
            <a:solidFill>
              <a:srgbClr val="FFFFFF"/>
            </a:solidFill>
          </a:ln>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C62A8EB2-5927-CF30-579A-6799F5301BA5}"/>
              </a:ext>
            </a:extLst>
          </p:cNvPr>
          <p:cNvSpPr>
            <a:spLocks noGrp="1"/>
          </p:cNvSpPr>
          <p:nvPr>
            <p:ph idx="1"/>
          </p:nvPr>
        </p:nvSpPr>
        <p:spPr>
          <a:xfrm>
            <a:off x="1295401" y="2556932"/>
            <a:ext cx="9601196" cy="3318936"/>
          </a:xfrm>
        </p:spPr>
        <p:txBody>
          <a:bodyPr>
            <a:normAutofit/>
          </a:bodyPr>
          <a:lstStyle/>
          <a:p>
            <a:endParaRPr lang="en-US">
              <a:solidFill>
                <a:srgbClr val="FFFFFF"/>
              </a:solidFill>
            </a:endParaRPr>
          </a:p>
        </p:txBody>
      </p:sp>
    </p:spTree>
    <p:extLst>
      <p:ext uri="{BB962C8B-B14F-4D97-AF65-F5344CB8AC3E}">
        <p14:creationId xmlns:p14="http://schemas.microsoft.com/office/powerpoint/2010/main" val="3700240801"/>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9E002-3F18-1ED3-1B9B-75BE54355564}"/>
              </a:ext>
            </a:extLst>
          </p:cNvPr>
          <p:cNvSpPr>
            <a:spLocks noGrp="1"/>
          </p:cNvSpPr>
          <p:nvPr>
            <p:ph type="title"/>
          </p:nvPr>
        </p:nvSpPr>
        <p:spPr>
          <a:xfrm>
            <a:off x="1050389" y="914881"/>
            <a:ext cx="5212188" cy="964407"/>
          </a:xfrm>
        </p:spPr>
        <p:txBody>
          <a:bodyPr>
            <a:normAutofit/>
          </a:bodyPr>
          <a:lstStyle/>
          <a:p>
            <a:pPr algn="ctr"/>
            <a:r>
              <a:rPr lang="en-US" sz="3000"/>
              <a:t>Safety for more Learning</a:t>
            </a:r>
          </a:p>
        </p:txBody>
      </p:sp>
      <p:sp>
        <p:nvSpPr>
          <p:cNvPr id="3" name="Content Placeholder 2">
            <a:extLst>
              <a:ext uri="{FF2B5EF4-FFF2-40B4-BE49-F238E27FC236}">
                <a16:creationId xmlns:a16="http://schemas.microsoft.com/office/drawing/2014/main" id="{0677A3B5-DD44-45A0-2168-FA5507899296}"/>
              </a:ext>
            </a:extLst>
          </p:cNvPr>
          <p:cNvSpPr>
            <a:spLocks noGrp="1"/>
          </p:cNvSpPr>
          <p:nvPr>
            <p:ph idx="1"/>
          </p:nvPr>
        </p:nvSpPr>
        <p:spPr>
          <a:xfrm>
            <a:off x="770022" y="2146570"/>
            <a:ext cx="5883442" cy="3754499"/>
          </a:xfrm>
        </p:spPr>
        <p:txBody>
          <a:bodyPr>
            <a:normAutofit fontScale="92500" lnSpcReduction="10000"/>
          </a:bodyPr>
          <a:lstStyle/>
          <a:p>
            <a:r>
              <a:rPr lang="en-US" dirty="0"/>
              <a:t>Safe environment, psychological safety: including failure-safe, identity-safe</a:t>
            </a:r>
          </a:p>
          <a:p>
            <a:r>
              <a:rPr lang="en-US" dirty="0"/>
              <a:t>Normalizing failure and struggle</a:t>
            </a:r>
          </a:p>
          <a:p>
            <a:r>
              <a:rPr lang="en-US" b="1" dirty="0">
                <a:solidFill>
                  <a:schemeClr val="accent6"/>
                </a:solidFill>
              </a:rPr>
              <a:t>Brain waves </a:t>
            </a:r>
            <a:r>
              <a:rPr lang="en-US" dirty="0"/>
              <a:t>professor/students: synchronous when students are engaged &amp; feel safe</a:t>
            </a:r>
          </a:p>
          <a:p>
            <a:endParaRPr lang="en-US" dirty="0"/>
          </a:p>
          <a:p>
            <a:endParaRPr lang="en-US" dirty="0"/>
          </a:p>
          <a:p>
            <a:r>
              <a:rPr lang="en-US" dirty="0"/>
              <a:t>Reconciling students with learning and </a:t>
            </a:r>
            <a:r>
              <a:rPr lang="en-US" b="1" dirty="0">
                <a:solidFill>
                  <a:schemeClr val="accent6"/>
                </a:solidFill>
              </a:rPr>
              <a:t>the joy of learning</a:t>
            </a:r>
            <a:r>
              <a:rPr lang="en-US" dirty="0"/>
              <a:t>, a playground</a:t>
            </a:r>
          </a:p>
        </p:txBody>
      </p:sp>
      <p:pic>
        <p:nvPicPr>
          <p:cNvPr id="5" name="Picture 4" descr="3D box skeletons">
            <a:extLst>
              <a:ext uri="{FF2B5EF4-FFF2-40B4-BE49-F238E27FC236}">
                <a16:creationId xmlns:a16="http://schemas.microsoft.com/office/drawing/2014/main" id="{BED16BFE-9408-99C0-9676-F7EB691B0A74}"/>
              </a:ext>
            </a:extLst>
          </p:cNvPr>
          <p:cNvPicPr>
            <a:picLocks noChangeAspect="1"/>
          </p:cNvPicPr>
          <p:nvPr/>
        </p:nvPicPr>
        <p:blipFill rotWithShape="1">
          <a:blip r:embed="rId3"/>
          <a:srcRect l="28724" r="25292" b="-1"/>
          <a:stretch/>
        </p:blipFill>
        <p:spPr>
          <a:xfrm>
            <a:off x="7467600" y="10"/>
            <a:ext cx="4724400" cy="6857988"/>
          </a:xfrm>
          <a:prstGeom prst="rect">
            <a:avLst/>
          </a:prstGeom>
        </p:spPr>
      </p:pic>
      <p:sp>
        <p:nvSpPr>
          <p:cNvPr id="4" name="TextBox 3">
            <a:extLst>
              <a:ext uri="{FF2B5EF4-FFF2-40B4-BE49-F238E27FC236}">
                <a16:creationId xmlns:a16="http://schemas.microsoft.com/office/drawing/2014/main" id="{481B00AF-0A26-552F-9FD4-44953C5F6A09}"/>
              </a:ext>
            </a:extLst>
          </p:cNvPr>
          <p:cNvSpPr txBox="1"/>
          <p:nvPr/>
        </p:nvSpPr>
        <p:spPr>
          <a:xfrm>
            <a:off x="685800" y="6168351"/>
            <a:ext cx="5883442" cy="646331"/>
          </a:xfrm>
          <a:prstGeom prst="rect">
            <a:avLst/>
          </a:prstGeom>
          <a:noFill/>
        </p:spPr>
        <p:txBody>
          <a:bodyPr wrap="square" rtlCol="0">
            <a:spAutoFit/>
          </a:bodyPr>
          <a:lstStyle/>
          <a:p>
            <a:pPr algn="l"/>
            <a:r>
              <a:rPr lang="en-US" sz="1200" dirty="0">
                <a:solidFill>
                  <a:srgbClr val="0070C0"/>
                </a:solidFill>
                <a:latin typeface="+mj-lt"/>
                <a:hlinkClick r:id="rId4">
                  <a:extLst>
                    <a:ext uri="{A12FA001-AC4F-418D-AE19-62706E023703}">
                      <ahyp:hlinkClr xmlns:ahyp="http://schemas.microsoft.com/office/drawing/2018/hyperlinkcolor" val="tx"/>
                    </a:ext>
                  </a:extLst>
                </a:hlinkClick>
              </a:rPr>
              <a:t>The Psychological Safety Playbook: Lead More Powerfully by Being More Human Lead More Powerfully by Being More Human</a:t>
            </a:r>
            <a:r>
              <a:rPr lang="en-US" sz="1200" dirty="0">
                <a:solidFill>
                  <a:srgbClr val="0070C0"/>
                </a:solidFill>
                <a:latin typeface="+mj-lt"/>
              </a:rPr>
              <a:t>, </a:t>
            </a:r>
            <a:r>
              <a:rPr lang="en-US" sz="1200" dirty="0" err="1">
                <a:solidFill>
                  <a:srgbClr val="0070C0"/>
                </a:solidFill>
                <a:latin typeface="+mj-lt"/>
              </a:rPr>
              <a:t>Helbig</a:t>
            </a:r>
            <a:r>
              <a:rPr lang="en-US" sz="1200" dirty="0">
                <a:solidFill>
                  <a:srgbClr val="0070C0"/>
                </a:solidFill>
                <a:latin typeface="+mj-lt"/>
              </a:rPr>
              <a:t> &amp; Norman //  </a:t>
            </a:r>
            <a:r>
              <a:rPr lang="en-US" sz="1200" dirty="0">
                <a:solidFill>
                  <a:srgbClr val="0070C0"/>
                </a:solidFill>
                <a:latin typeface="+mj-lt"/>
                <a:hlinkClick r:id="rId5">
                  <a:extLst>
                    <a:ext uri="{A12FA001-AC4F-418D-AE19-62706E023703}">
                      <ahyp:hlinkClr xmlns:ahyp="http://schemas.microsoft.com/office/drawing/2018/hyperlinkcolor" val="tx"/>
                    </a:ext>
                  </a:extLst>
                </a:hlinkClick>
              </a:rPr>
              <a:t>The Fearless Organization: Creating Psychological Safety in the Workplace for Learning, Innovation, and Growth</a:t>
            </a:r>
            <a:r>
              <a:rPr lang="en-US" sz="1200" dirty="0">
                <a:solidFill>
                  <a:srgbClr val="0070C0"/>
                </a:solidFill>
                <a:latin typeface="+mj-lt"/>
              </a:rPr>
              <a:t>, Edmondson</a:t>
            </a:r>
            <a:endParaRPr lang="en-US" sz="1200" b="0" i="0" u="none" strike="noStrike" dirty="0">
              <a:solidFill>
                <a:srgbClr val="0F1111"/>
              </a:solidFill>
              <a:effectLst/>
              <a:latin typeface="+mj-lt"/>
            </a:endParaRPr>
          </a:p>
        </p:txBody>
      </p:sp>
    </p:spTree>
    <p:extLst>
      <p:ext uri="{BB962C8B-B14F-4D97-AF65-F5344CB8AC3E}">
        <p14:creationId xmlns:p14="http://schemas.microsoft.com/office/powerpoint/2010/main" val="2202614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700C5-EBF8-07DC-A22C-184880204DC0}"/>
              </a:ext>
            </a:extLst>
          </p:cNvPr>
          <p:cNvSpPr>
            <a:spLocks noGrp="1"/>
          </p:cNvSpPr>
          <p:nvPr>
            <p:ph type="title"/>
          </p:nvPr>
        </p:nvSpPr>
        <p:spPr>
          <a:xfrm>
            <a:off x="1295402" y="982132"/>
            <a:ext cx="9601196" cy="1303867"/>
          </a:xfrm>
        </p:spPr>
        <p:txBody>
          <a:bodyPr>
            <a:normAutofit/>
          </a:bodyPr>
          <a:lstStyle/>
          <a:p>
            <a:r>
              <a:rPr lang="en-US">
                <a:solidFill>
                  <a:srgbClr val="262626"/>
                </a:solidFill>
              </a:rPr>
              <a:t>Today’s Plan</a:t>
            </a:r>
          </a:p>
        </p:txBody>
      </p:sp>
      <p:sp>
        <p:nvSpPr>
          <p:cNvPr id="3" name="Content Placeholder 2">
            <a:extLst>
              <a:ext uri="{FF2B5EF4-FFF2-40B4-BE49-F238E27FC236}">
                <a16:creationId xmlns:a16="http://schemas.microsoft.com/office/drawing/2014/main" id="{B2924F19-616B-D7A7-9FDD-02AF0058DF8E}"/>
              </a:ext>
            </a:extLst>
          </p:cNvPr>
          <p:cNvSpPr>
            <a:spLocks noGrp="1"/>
          </p:cNvSpPr>
          <p:nvPr>
            <p:ph idx="1"/>
          </p:nvPr>
        </p:nvSpPr>
        <p:spPr>
          <a:xfrm>
            <a:off x="1295402" y="2556932"/>
            <a:ext cx="6256866" cy="3318936"/>
          </a:xfrm>
        </p:spPr>
        <p:txBody>
          <a:bodyPr>
            <a:normAutofit/>
          </a:bodyPr>
          <a:lstStyle/>
          <a:p>
            <a:r>
              <a:rPr lang="en-US" dirty="0">
                <a:solidFill>
                  <a:srgbClr val="262626"/>
                </a:solidFill>
              </a:rPr>
              <a:t>What we Know about Failure &amp; Learning</a:t>
            </a:r>
          </a:p>
          <a:p>
            <a:r>
              <a:rPr lang="en-US" dirty="0">
                <a:solidFill>
                  <a:srgbClr val="262626"/>
                </a:solidFill>
              </a:rPr>
              <a:t>The Good about Failure</a:t>
            </a:r>
          </a:p>
          <a:p>
            <a:r>
              <a:rPr lang="en-US" dirty="0">
                <a:solidFill>
                  <a:srgbClr val="262626"/>
                </a:solidFill>
              </a:rPr>
              <a:t>The Barriers to Embracing Failure</a:t>
            </a:r>
          </a:p>
          <a:p>
            <a:r>
              <a:rPr lang="en-US" dirty="0">
                <a:solidFill>
                  <a:srgbClr val="262626"/>
                </a:solidFill>
              </a:rPr>
              <a:t>Ideas about How to Embrace It</a:t>
            </a:r>
          </a:p>
          <a:p>
            <a:endParaRPr lang="en-US" dirty="0">
              <a:solidFill>
                <a:srgbClr val="262626"/>
              </a:solidFill>
            </a:endParaRPr>
          </a:p>
          <a:p>
            <a:r>
              <a:rPr lang="en-US" dirty="0">
                <a:solidFill>
                  <a:srgbClr val="262626"/>
                </a:solidFill>
              </a:rPr>
              <a:t>BUT ALSO: Your Input</a:t>
            </a:r>
          </a:p>
        </p:txBody>
      </p:sp>
      <p:pic>
        <p:nvPicPr>
          <p:cNvPr id="7" name="Graphic 6" descr="Light Bulb and Gear">
            <a:extLst>
              <a:ext uri="{FF2B5EF4-FFF2-40B4-BE49-F238E27FC236}">
                <a16:creationId xmlns:a16="http://schemas.microsoft.com/office/drawing/2014/main" id="{9051B4AD-5ADB-EBF1-D14F-4CE431861D4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85026" y="2757636"/>
            <a:ext cx="2739728" cy="2739728"/>
          </a:xfrm>
          <a:prstGeom prst="rect">
            <a:avLst/>
          </a:prstGeom>
          <a:ln w="57150" cmpd="thickThin">
            <a:solidFill>
              <a:srgbClr val="7F7F7F"/>
            </a:solidFill>
            <a:miter lim="800000"/>
          </a:ln>
        </p:spPr>
      </p:pic>
    </p:spTree>
    <p:extLst>
      <p:ext uri="{BB962C8B-B14F-4D97-AF65-F5344CB8AC3E}">
        <p14:creationId xmlns:p14="http://schemas.microsoft.com/office/powerpoint/2010/main" val="611820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DE2BB0-4156-8138-14EC-B753D132B211}"/>
              </a:ext>
            </a:extLst>
          </p:cNvPr>
          <p:cNvSpPr>
            <a:spLocks noGrp="1"/>
          </p:cNvSpPr>
          <p:nvPr>
            <p:ph type="title"/>
          </p:nvPr>
        </p:nvSpPr>
        <p:spPr>
          <a:xfrm>
            <a:off x="804421" y="796374"/>
            <a:ext cx="10583158" cy="880027"/>
          </a:xfrm>
        </p:spPr>
        <p:txBody>
          <a:bodyPr>
            <a:normAutofit/>
          </a:bodyPr>
          <a:lstStyle/>
          <a:p>
            <a:r>
              <a:rPr lang="en-US" dirty="0">
                <a:solidFill>
                  <a:srgbClr val="FFFFFF"/>
                </a:solidFill>
              </a:rPr>
              <a:t>Why Talk about Failure?</a:t>
            </a:r>
          </a:p>
        </p:txBody>
      </p:sp>
      <p:sp>
        <p:nvSpPr>
          <p:cNvPr id="12" name="Rectangle 11">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2B8C7CA-42E1-E06C-EE44-660EA8C9869B}"/>
              </a:ext>
            </a:extLst>
          </p:cNvPr>
          <p:cNvSpPr>
            <a:spLocks noGrp="1"/>
          </p:cNvSpPr>
          <p:nvPr>
            <p:ph idx="1"/>
          </p:nvPr>
        </p:nvSpPr>
        <p:spPr>
          <a:xfrm>
            <a:off x="1295401" y="2612256"/>
            <a:ext cx="9601196" cy="3263612"/>
          </a:xfrm>
        </p:spPr>
        <p:txBody>
          <a:bodyPr>
            <a:normAutofit lnSpcReduction="10000"/>
          </a:bodyPr>
          <a:lstStyle/>
          <a:p>
            <a:r>
              <a:rPr lang="en-US" dirty="0"/>
              <a:t>One may wonder… Aren’t we supposed to guide students to succeed, not fail? </a:t>
            </a:r>
          </a:p>
          <a:p>
            <a:r>
              <a:rPr lang="en-US" dirty="0"/>
              <a:t>Studies about the </a:t>
            </a:r>
            <a:r>
              <a:rPr lang="en-US" b="1" dirty="0">
                <a:solidFill>
                  <a:schemeClr val="accent1"/>
                </a:solidFill>
              </a:rPr>
              <a:t>productivity of struggling </a:t>
            </a:r>
            <a:r>
              <a:rPr lang="en-US" dirty="0"/>
              <a:t>(yes, struggling is not failing, but getting close, being comfortable with the possibility of failing), course design for </a:t>
            </a:r>
            <a:r>
              <a:rPr lang="en-US" b="1" dirty="0">
                <a:solidFill>
                  <a:schemeClr val="accent1"/>
                </a:solidFill>
              </a:rPr>
              <a:t>productive failure</a:t>
            </a:r>
            <a:r>
              <a:rPr lang="en-US" dirty="0"/>
              <a:t> too</a:t>
            </a:r>
          </a:p>
          <a:p>
            <a:r>
              <a:rPr lang="en-US" dirty="0"/>
              <a:t>Failure in life outside of school</a:t>
            </a:r>
          </a:p>
          <a:p>
            <a:r>
              <a:rPr lang="en-US" dirty="0"/>
              <a:t>Some talk about failure, </a:t>
            </a:r>
            <a:r>
              <a:rPr lang="en-US" b="1" dirty="0">
                <a:solidFill>
                  <a:schemeClr val="accent1"/>
                </a:solidFill>
              </a:rPr>
              <a:t>normalizing struggle and failure</a:t>
            </a:r>
            <a:r>
              <a:rPr lang="en-US" dirty="0"/>
              <a:t> in a time of online polished stories</a:t>
            </a:r>
          </a:p>
          <a:p>
            <a:pPr marL="0" indent="0">
              <a:buNone/>
            </a:pPr>
            <a:endParaRPr lang="en-US" dirty="0"/>
          </a:p>
          <a:p>
            <a:endParaRPr lang="en-US" dirty="0"/>
          </a:p>
        </p:txBody>
      </p:sp>
    </p:spTree>
    <p:extLst>
      <p:ext uri="{BB962C8B-B14F-4D97-AF65-F5344CB8AC3E}">
        <p14:creationId xmlns:p14="http://schemas.microsoft.com/office/powerpoint/2010/main" val="4064861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71E75-0978-D525-541B-48AEE8C5841D}"/>
              </a:ext>
            </a:extLst>
          </p:cNvPr>
          <p:cNvSpPr>
            <a:spLocks noGrp="1"/>
          </p:cNvSpPr>
          <p:nvPr>
            <p:ph type="title"/>
          </p:nvPr>
        </p:nvSpPr>
        <p:spPr/>
        <p:txBody>
          <a:bodyPr>
            <a:normAutofit/>
          </a:bodyPr>
          <a:lstStyle/>
          <a:p>
            <a:r>
              <a:rPr lang="en-US" dirty="0"/>
              <a:t>Everyone talks about it</a:t>
            </a:r>
          </a:p>
        </p:txBody>
      </p:sp>
      <p:sp>
        <p:nvSpPr>
          <p:cNvPr id="3" name="Content Placeholder 2">
            <a:extLst>
              <a:ext uri="{FF2B5EF4-FFF2-40B4-BE49-F238E27FC236}">
                <a16:creationId xmlns:a16="http://schemas.microsoft.com/office/drawing/2014/main" id="{20BF0EE8-0B89-4AD6-C2A1-E4BE846FB754}"/>
              </a:ext>
            </a:extLst>
          </p:cNvPr>
          <p:cNvSpPr>
            <a:spLocks noGrp="1"/>
          </p:cNvSpPr>
          <p:nvPr>
            <p:ph idx="1"/>
          </p:nvPr>
        </p:nvSpPr>
        <p:spPr/>
        <p:txBody>
          <a:bodyPr>
            <a:normAutofit fontScale="92500" lnSpcReduction="10000"/>
          </a:bodyPr>
          <a:lstStyle/>
          <a:p>
            <a:pPr defTabSz="502920">
              <a:spcAft>
                <a:spcPts val="600"/>
              </a:spcAft>
            </a:pPr>
            <a:r>
              <a:rPr lang="en-US" sz="2400" dirty="0">
                <a:latin typeface="+mj-lt"/>
              </a:rPr>
              <a:t>“Failure is success in progress.” - Albert Einstein</a:t>
            </a:r>
          </a:p>
          <a:p>
            <a:pPr defTabSz="502920">
              <a:spcAft>
                <a:spcPts val="600"/>
              </a:spcAft>
            </a:pPr>
            <a:r>
              <a:rPr lang="en-US" dirty="0">
                <a:solidFill>
                  <a:schemeClr val="accent1"/>
                </a:solidFill>
                <a:latin typeface="+mj-lt"/>
              </a:rPr>
              <a:t>“</a:t>
            </a:r>
            <a:r>
              <a:rPr lang="en-US" sz="2400" kern="1200" dirty="0">
                <a:solidFill>
                  <a:schemeClr val="accent1"/>
                </a:solidFill>
                <a:latin typeface="+mj-lt"/>
                <a:ea typeface="+mn-ea"/>
                <a:cs typeface="+mn-cs"/>
              </a:rPr>
              <a:t>If you are not confused, you are not paying attention” – Tom Peters</a:t>
            </a:r>
          </a:p>
          <a:p>
            <a:pPr defTabSz="502920">
              <a:spcAft>
                <a:spcPts val="600"/>
              </a:spcAft>
            </a:pPr>
            <a:r>
              <a:rPr lang="en-US" sz="2400" kern="1200" dirty="0">
                <a:solidFill>
                  <a:schemeClr val="tx1"/>
                </a:solidFill>
                <a:latin typeface="+mj-lt"/>
                <a:ea typeface="+mn-ea"/>
                <a:cs typeface="+mn-cs"/>
              </a:rPr>
              <a:t>[In real life] “nobody scores you on a failure provided you end up on a success” – Jeff Olson, President of Hiller Measurements</a:t>
            </a:r>
          </a:p>
          <a:p>
            <a:r>
              <a:rPr lang="en-US" dirty="0">
                <a:solidFill>
                  <a:schemeClr val="accent1"/>
                </a:solidFill>
                <a:latin typeface="+mj-lt"/>
              </a:rPr>
              <a:t>“Failure is inevitable. Learn from it, and move on” – Roger Federer</a:t>
            </a:r>
          </a:p>
          <a:p>
            <a:r>
              <a:rPr lang="en-US" dirty="0"/>
              <a:t>“Fail early, fail often, but always fail forward” – John C. Maxwell</a:t>
            </a:r>
          </a:p>
          <a:p>
            <a:r>
              <a:rPr lang="en-US" dirty="0">
                <a:solidFill>
                  <a:schemeClr val="accent1"/>
                </a:solidFill>
                <a:latin typeface="+mj-lt"/>
              </a:rPr>
              <a:t>“Most great people have achieved their greatest success just one step beyond their greatest failure” – Napoleon Hill</a:t>
            </a:r>
          </a:p>
          <a:p>
            <a:endParaRPr lang="en-US" dirty="0"/>
          </a:p>
        </p:txBody>
      </p:sp>
      <p:sp>
        <p:nvSpPr>
          <p:cNvPr id="4" name="Rounded Rectangular Callout 3">
            <a:extLst>
              <a:ext uri="{FF2B5EF4-FFF2-40B4-BE49-F238E27FC236}">
                <a16:creationId xmlns:a16="http://schemas.microsoft.com/office/drawing/2014/main" id="{98D86319-C82E-B8C5-18B4-17191E6027C9}"/>
              </a:ext>
            </a:extLst>
          </p:cNvPr>
          <p:cNvSpPr/>
          <p:nvPr/>
        </p:nvSpPr>
        <p:spPr>
          <a:xfrm rot="904449">
            <a:off x="9034767" y="762889"/>
            <a:ext cx="2569338" cy="1371277"/>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Failure is inevitable</a:t>
            </a:r>
          </a:p>
        </p:txBody>
      </p:sp>
    </p:spTree>
    <p:extLst>
      <p:ext uri="{BB962C8B-B14F-4D97-AF65-F5344CB8AC3E}">
        <p14:creationId xmlns:p14="http://schemas.microsoft.com/office/powerpoint/2010/main" val="327421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3BD0D-B44E-E2CB-B308-C19A73C26271}"/>
              </a:ext>
            </a:extLst>
          </p:cNvPr>
          <p:cNvSpPr>
            <a:spLocks noGrp="1"/>
          </p:cNvSpPr>
          <p:nvPr>
            <p:ph type="title"/>
          </p:nvPr>
        </p:nvSpPr>
        <p:spPr/>
        <p:txBody>
          <a:bodyPr/>
          <a:lstStyle/>
          <a:p>
            <a:r>
              <a:rPr lang="en-US" dirty="0"/>
              <a:t>(Science) Faculty Value Failure</a:t>
            </a:r>
          </a:p>
        </p:txBody>
      </p:sp>
      <p:sp>
        <p:nvSpPr>
          <p:cNvPr id="3" name="Content Placeholder 2">
            <a:extLst>
              <a:ext uri="{FF2B5EF4-FFF2-40B4-BE49-F238E27FC236}">
                <a16:creationId xmlns:a16="http://schemas.microsoft.com/office/drawing/2014/main" id="{1D865BA4-B119-274E-DDF8-F6C83615EF88}"/>
              </a:ext>
            </a:extLst>
          </p:cNvPr>
          <p:cNvSpPr>
            <a:spLocks noGrp="1"/>
          </p:cNvSpPr>
          <p:nvPr>
            <p:ph idx="1"/>
          </p:nvPr>
        </p:nvSpPr>
        <p:spPr/>
        <p:txBody>
          <a:bodyPr/>
          <a:lstStyle/>
          <a:p>
            <a:pPr marL="0" indent="0">
              <a:buNone/>
            </a:pPr>
            <a:r>
              <a:rPr lang="en-US" dirty="0"/>
              <a:t>Failure = opportunity to:</a:t>
            </a:r>
          </a:p>
          <a:p>
            <a:r>
              <a:rPr lang="en-US" dirty="0"/>
              <a:t>Refine experiments</a:t>
            </a:r>
          </a:p>
          <a:p>
            <a:r>
              <a:rPr lang="en-US" dirty="0"/>
              <a:t>Change viewpoint</a:t>
            </a:r>
          </a:p>
          <a:p>
            <a:r>
              <a:rPr lang="en-US" dirty="0"/>
              <a:t>Reflect &amp; modify study habits</a:t>
            </a:r>
          </a:p>
          <a:p>
            <a:r>
              <a:rPr lang="en-US" dirty="0"/>
              <a:t>Build resiliency and productive coping, productively engage in failure </a:t>
            </a:r>
          </a:p>
        </p:txBody>
      </p:sp>
      <p:sp>
        <p:nvSpPr>
          <p:cNvPr id="4" name="Rounded Rectangular Callout 3">
            <a:extLst>
              <a:ext uri="{FF2B5EF4-FFF2-40B4-BE49-F238E27FC236}">
                <a16:creationId xmlns:a16="http://schemas.microsoft.com/office/drawing/2014/main" id="{9F8B7A98-6EB6-CD73-A486-5A14109D8735}"/>
              </a:ext>
            </a:extLst>
          </p:cNvPr>
          <p:cNvSpPr/>
          <p:nvPr/>
        </p:nvSpPr>
        <p:spPr>
          <a:xfrm rot="1071337">
            <a:off x="5469413" y="2286168"/>
            <a:ext cx="2371725" cy="1969663"/>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Transferrable experiences and skills</a:t>
            </a:r>
          </a:p>
        </p:txBody>
      </p:sp>
    </p:spTree>
    <p:extLst>
      <p:ext uri="{BB962C8B-B14F-4D97-AF65-F5344CB8AC3E}">
        <p14:creationId xmlns:p14="http://schemas.microsoft.com/office/powerpoint/2010/main" val="264290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B675F-5AFA-3DBE-3D02-2FC57FAF2F4F}"/>
              </a:ext>
            </a:extLst>
          </p:cNvPr>
          <p:cNvSpPr>
            <a:spLocks noGrp="1"/>
          </p:cNvSpPr>
          <p:nvPr>
            <p:ph type="title"/>
          </p:nvPr>
        </p:nvSpPr>
        <p:spPr/>
        <p:txBody>
          <a:bodyPr/>
          <a:lstStyle/>
          <a:p>
            <a:r>
              <a:rPr lang="en-US" dirty="0"/>
              <a:t>More Concretely… about Learning</a:t>
            </a:r>
          </a:p>
        </p:txBody>
      </p:sp>
      <p:sp>
        <p:nvSpPr>
          <p:cNvPr id="3" name="Content Placeholder 2">
            <a:extLst>
              <a:ext uri="{FF2B5EF4-FFF2-40B4-BE49-F238E27FC236}">
                <a16:creationId xmlns:a16="http://schemas.microsoft.com/office/drawing/2014/main" id="{9892688C-97F9-A6C8-5DA4-C107D1A2383C}"/>
              </a:ext>
            </a:extLst>
          </p:cNvPr>
          <p:cNvSpPr>
            <a:spLocks noGrp="1"/>
          </p:cNvSpPr>
          <p:nvPr>
            <p:ph idx="1"/>
          </p:nvPr>
        </p:nvSpPr>
        <p:spPr>
          <a:xfrm>
            <a:off x="1295402" y="2424584"/>
            <a:ext cx="9601196" cy="3318936"/>
          </a:xfrm>
        </p:spPr>
        <p:txBody>
          <a:bodyPr>
            <a:normAutofit/>
          </a:bodyPr>
          <a:lstStyle/>
          <a:p>
            <a:pPr>
              <a:lnSpc>
                <a:spcPct val="90000"/>
              </a:lnSpc>
            </a:pPr>
            <a:r>
              <a:rPr lang="en-US" dirty="0"/>
              <a:t>Mathematician David </a:t>
            </a:r>
            <a:r>
              <a:rPr lang="en-US" dirty="0" err="1"/>
              <a:t>Bessis</a:t>
            </a:r>
            <a:r>
              <a:rPr lang="en-US" dirty="0"/>
              <a:t> urges the </a:t>
            </a:r>
            <a:r>
              <a:rPr lang="en-US" b="1" dirty="0">
                <a:solidFill>
                  <a:schemeClr val="accent1">
                    <a:lumMod val="75000"/>
                  </a:schemeClr>
                </a:solidFill>
              </a:rPr>
              <a:t>development of mental models</a:t>
            </a:r>
            <a:r>
              <a:rPr lang="en-US" dirty="0"/>
              <a:t>, even if </a:t>
            </a:r>
            <a:r>
              <a:rPr lang="en-US" b="1" dirty="0">
                <a:solidFill>
                  <a:schemeClr val="accent1">
                    <a:lumMod val="75000"/>
                  </a:schemeClr>
                </a:solidFill>
              </a:rPr>
              <a:t>incorrect</a:t>
            </a:r>
            <a:r>
              <a:rPr lang="en-US" dirty="0"/>
              <a:t>, as a starting point </a:t>
            </a:r>
            <a:r>
              <a:rPr lang="en-US" dirty="0">
                <a:sym typeface="Wingdings" pitchFamily="2" charset="2"/>
              </a:rPr>
              <a:t> we need them to build correct ones over time</a:t>
            </a:r>
            <a:endParaRPr lang="en-US" dirty="0"/>
          </a:p>
          <a:p>
            <a:pPr>
              <a:lnSpc>
                <a:spcPct val="90000"/>
              </a:lnSpc>
            </a:pPr>
            <a:r>
              <a:rPr lang="en-US" dirty="0"/>
              <a:t>He further stresses the value in learning to be </a:t>
            </a:r>
            <a:r>
              <a:rPr lang="en-US" b="1" dirty="0">
                <a:solidFill>
                  <a:schemeClr val="accent1">
                    <a:lumMod val="75000"/>
                  </a:schemeClr>
                </a:solidFill>
              </a:rPr>
              <a:t>comfortable with being wrong</a:t>
            </a:r>
            <a:r>
              <a:rPr lang="en-US" dirty="0"/>
              <a:t>.</a:t>
            </a:r>
          </a:p>
          <a:p>
            <a:pPr>
              <a:lnSpc>
                <a:spcPct val="90000"/>
              </a:lnSpc>
            </a:pPr>
            <a:r>
              <a:rPr lang="en-US" dirty="0"/>
              <a:t>Math achievement US vs Japan </a:t>
            </a:r>
            <a:r>
              <a:rPr lang="en-US" dirty="0">
                <a:sym typeface="Wingdings" pitchFamily="2" charset="2"/>
              </a:rPr>
              <a:t> </a:t>
            </a:r>
            <a:r>
              <a:rPr lang="en-US" b="1" dirty="0">
                <a:solidFill>
                  <a:schemeClr val="accent1">
                    <a:lumMod val="75000"/>
                  </a:schemeClr>
                </a:solidFill>
                <a:sym typeface="Wingdings" pitchFamily="2" charset="2"/>
              </a:rPr>
              <a:t>struggle time = 10% vs 55%</a:t>
            </a:r>
            <a:endParaRPr lang="en-US" b="1" dirty="0">
              <a:solidFill>
                <a:schemeClr val="accent1">
                  <a:lumMod val="75000"/>
                </a:schemeClr>
              </a:solidFill>
            </a:endParaRPr>
          </a:p>
          <a:p>
            <a:pPr>
              <a:lnSpc>
                <a:spcPct val="90000"/>
              </a:lnSpc>
            </a:pPr>
            <a:endParaRPr lang="en-US" b="1" dirty="0">
              <a:solidFill>
                <a:schemeClr val="accent1">
                  <a:lumMod val="75000"/>
                </a:schemeClr>
              </a:solidFill>
            </a:endParaRPr>
          </a:p>
          <a:p>
            <a:pPr marL="0" indent="0">
              <a:lnSpc>
                <a:spcPct val="90000"/>
              </a:lnSpc>
              <a:buNone/>
            </a:pPr>
            <a:endParaRPr lang="en-US" dirty="0"/>
          </a:p>
          <a:p>
            <a:pPr marL="0" indent="0">
              <a:lnSpc>
                <a:spcPct val="90000"/>
              </a:lnSpc>
              <a:buNone/>
            </a:pPr>
            <a:endParaRPr lang="en-US" dirty="0"/>
          </a:p>
          <a:p>
            <a:endParaRPr lang="en-US" dirty="0"/>
          </a:p>
        </p:txBody>
      </p:sp>
      <p:sp>
        <p:nvSpPr>
          <p:cNvPr id="4" name="Folded Corner 3">
            <a:extLst>
              <a:ext uri="{FF2B5EF4-FFF2-40B4-BE49-F238E27FC236}">
                <a16:creationId xmlns:a16="http://schemas.microsoft.com/office/drawing/2014/main" id="{2340D69E-AE7C-9A7C-6DE5-C5030AD7E5C7}"/>
              </a:ext>
            </a:extLst>
          </p:cNvPr>
          <p:cNvSpPr/>
          <p:nvPr/>
        </p:nvSpPr>
        <p:spPr>
          <a:xfrm rot="551236">
            <a:off x="9492917" y="4679551"/>
            <a:ext cx="2430378" cy="1997241"/>
          </a:xfrm>
          <a:prstGeom prst="foldedCorne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90000"/>
              </a:lnSpc>
            </a:pPr>
            <a:r>
              <a:rPr lang="en-US" sz="2800" b="1" dirty="0">
                <a:solidFill>
                  <a:schemeClr val="bg1"/>
                </a:solidFill>
              </a:rPr>
              <a:t>Fear</a:t>
            </a:r>
            <a:r>
              <a:rPr lang="en-US" sz="2800" dirty="0">
                <a:solidFill>
                  <a:schemeClr val="bg1"/>
                </a:solidFill>
              </a:rPr>
              <a:t> </a:t>
            </a:r>
            <a:r>
              <a:rPr lang="en-US" sz="2400" dirty="0"/>
              <a:t>of failing </a:t>
            </a:r>
          </a:p>
          <a:p>
            <a:pPr>
              <a:lnSpc>
                <a:spcPct val="90000"/>
              </a:lnSpc>
            </a:pPr>
            <a:r>
              <a:rPr lang="en-US" sz="2400" dirty="0">
                <a:sym typeface="Wingdings" pitchFamily="2" charset="2"/>
              </a:rPr>
              <a:t> detrimental to memorization and to learning </a:t>
            </a:r>
            <a:endParaRPr lang="en-US" sz="2400" dirty="0"/>
          </a:p>
        </p:txBody>
      </p:sp>
    </p:spTree>
    <p:extLst>
      <p:ext uri="{BB962C8B-B14F-4D97-AF65-F5344CB8AC3E}">
        <p14:creationId xmlns:p14="http://schemas.microsoft.com/office/powerpoint/2010/main" val="405178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2186B-E62E-CB72-ABB1-1020A8B580E2}"/>
              </a:ext>
            </a:extLst>
          </p:cNvPr>
          <p:cNvSpPr>
            <a:spLocks noGrp="1"/>
          </p:cNvSpPr>
          <p:nvPr>
            <p:ph type="title"/>
          </p:nvPr>
        </p:nvSpPr>
        <p:spPr/>
        <p:txBody>
          <a:bodyPr/>
          <a:lstStyle/>
          <a:p>
            <a:r>
              <a:rPr lang="en-US" dirty="0"/>
              <a:t>Towards Enhanced Learning?</a:t>
            </a:r>
          </a:p>
        </p:txBody>
      </p:sp>
      <p:sp>
        <p:nvSpPr>
          <p:cNvPr id="4" name="Content Placeholder 2">
            <a:extLst>
              <a:ext uri="{FF2B5EF4-FFF2-40B4-BE49-F238E27FC236}">
                <a16:creationId xmlns:a16="http://schemas.microsoft.com/office/drawing/2014/main" id="{08057D56-F32D-1CE0-8717-9142675A369C}"/>
              </a:ext>
            </a:extLst>
          </p:cNvPr>
          <p:cNvSpPr txBox="1">
            <a:spLocks/>
          </p:cNvSpPr>
          <p:nvPr/>
        </p:nvSpPr>
        <p:spPr>
          <a:xfrm>
            <a:off x="2590804" y="4572002"/>
            <a:ext cx="9601196" cy="1085848"/>
          </a:xfrm>
          <a:prstGeom prst="rect">
            <a:avLst/>
          </a:prstGeom>
        </p:spPr>
        <p:txBody>
          <a:bodyPr vert="horz" lIns="91440" tIns="45720" rIns="91440" bIns="45720" numCol="1"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nSpc>
                <a:spcPct val="90000"/>
              </a:lnSpc>
              <a:buFont typeface="Wingdings" pitchFamily="2" charset="2"/>
              <a:buChar char="à"/>
            </a:pPr>
            <a:endParaRPr lang="en-US" dirty="0">
              <a:sym typeface="Wingdings" pitchFamily="2" charset="2"/>
            </a:endParaRPr>
          </a:p>
          <a:p>
            <a:pPr marL="0" indent="0">
              <a:lnSpc>
                <a:spcPct val="90000"/>
              </a:lnSpc>
              <a:buFont typeface="Arial"/>
              <a:buNone/>
            </a:pPr>
            <a:r>
              <a:rPr lang="en-US" dirty="0">
                <a:sym typeface="Wingdings" pitchFamily="2" charset="2"/>
              </a:rPr>
              <a:t>Action, trial and error, emotion (surprise, fun)  </a:t>
            </a:r>
            <a:r>
              <a:rPr lang="en-US" b="1" dirty="0">
                <a:solidFill>
                  <a:schemeClr val="accent6">
                    <a:lumMod val="75000"/>
                  </a:schemeClr>
                </a:solidFill>
                <a:sym typeface="Wingdings" pitchFamily="2" charset="2"/>
              </a:rPr>
              <a:t>= learning</a:t>
            </a:r>
          </a:p>
          <a:p>
            <a:pPr marL="0" indent="0">
              <a:lnSpc>
                <a:spcPct val="90000"/>
              </a:lnSpc>
              <a:buFont typeface="Arial"/>
              <a:buNone/>
            </a:pPr>
            <a:endParaRPr lang="en-US" dirty="0">
              <a:sym typeface="Wingdings" pitchFamily="2" charset="2"/>
            </a:endParaRPr>
          </a:p>
          <a:p>
            <a:pPr marL="0" indent="0">
              <a:buNone/>
            </a:pPr>
            <a:endParaRPr lang="en-US" dirty="0"/>
          </a:p>
        </p:txBody>
      </p:sp>
      <p:sp>
        <p:nvSpPr>
          <p:cNvPr id="5" name="TextBox 4">
            <a:extLst>
              <a:ext uri="{FF2B5EF4-FFF2-40B4-BE49-F238E27FC236}">
                <a16:creationId xmlns:a16="http://schemas.microsoft.com/office/drawing/2014/main" id="{46301D02-6B93-8231-E1BB-0A4496BCCC0E}"/>
              </a:ext>
            </a:extLst>
          </p:cNvPr>
          <p:cNvSpPr txBox="1"/>
          <p:nvPr/>
        </p:nvSpPr>
        <p:spPr>
          <a:xfrm>
            <a:off x="1660358" y="2531469"/>
            <a:ext cx="4579843" cy="738664"/>
          </a:xfrm>
          <a:prstGeom prst="rect">
            <a:avLst/>
          </a:prstGeom>
          <a:noFill/>
        </p:spPr>
        <p:txBody>
          <a:bodyPr wrap="none" rtlCol="0">
            <a:spAutoFit/>
          </a:bodyPr>
          <a:lstStyle/>
          <a:p>
            <a:r>
              <a:rPr lang="en-US" sz="2400" dirty="0"/>
              <a:t>Learning is enhanced when students:</a:t>
            </a:r>
          </a:p>
          <a:p>
            <a:endParaRPr lang="en-US" dirty="0"/>
          </a:p>
        </p:txBody>
      </p:sp>
      <p:sp>
        <p:nvSpPr>
          <p:cNvPr id="11" name="Snip Single Corner Rectangle 10">
            <a:extLst>
              <a:ext uri="{FF2B5EF4-FFF2-40B4-BE49-F238E27FC236}">
                <a16:creationId xmlns:a16="http://schemas.microsoft.com/office/drawing/2014/main" id="{65CEF2B4-F9C6-7772-B8CB-96C7B5AD25A6}"/>
              </a:ext>
            </a:extLst>
          </p:cNvPr>
          <p:cNvSpPr/>
          <p:nvPr/>
        </p:nvSpPr>
        <p:spPr>
          <a:xfrm>
            <a:off x="2340073" y="3587868"/>
            <a:ext cx="2971800" cy="1257300"/>
          </a:xfrm>
          <a:prstGeom prst="snip1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First form answers</a:t>
            </a:r>
          </a:p>
        </p:txBody>
      </p:sp>
      <p:sp>
        <p:nvSpPr>
          <p:cNvPr id="12" name="Snip Single Corner Rectangle 11">
            <a:extLst>
              <a:ext uri="{FF2B5EF4-FFF2-40B4-BE49-F238E27FC236}">
                <a16:creationId xmlns:a16="http://schemas.microsoft.com/office/drawing/2014/main" id="{F89AFF93-ECEB-3562-3787-3B4DF2EEB8CC}"/>
              </a:ext>
            </a:extLst>
          </p:cNvPr>
          <p:cNvSpPr/>
          <p:nvPr/>
        </p:nvSpPr>
        <p:spPr>
          <a:xfrm>
            <a:off x="6397792" y="3587868"/>
            <a:ext cx="2971800" cy="1257300"/>
          </a:xfrm>
          <a:prstGeom prst="snip1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Are surprised by the actual answer</a:t>
            </a:r>
          </a:p>
          <a:p>
            <a:pPr algn="ctr"/>
            <a:r>
              <a:rPr lang="en-US" dirty="0"/>
              <a:t>(</a:t>
            </a:r>
            <a:r>
              <a:rPr lang="en-US" dirty="0" err="1"/>
              <a:t>e.g</a:t>
            </a:r>
            <a:r>
              <a:rPr lang="en-US" dirty="0"/>
              <a:t>, productive failure)</a:t>
            </a:r>
            <a:endParaRPr lang="en-US" sz="2800" dirty="0"/>
          </a:p>
        </p:txBody>
      </p:sp>
      <p:sp>
        <p:nvSpPr>
          <p:cNvPr id="13" name="Rounded Rectangular Callout 12">
            <a:extLst>
              <a:ext uri="{FF2B5EF4-FFF2-40B4-BE49-F238E27FC236}">
                <a16:creationId xmlns:a16="http://schemas.microsoft.com/office/drawing/2014/main" id="{6EFA4D6A-DF2F-DCB8-CEFF-72390DB6513E}"/>
              </a:ext>
            </a:extLst>
          </p:cNvPr>
          <p:cNvSpPr/>
          <p:nvPr/>
        </p:nvSpPr>
        <p:spPr>
          <a:xfrm>
            <a:off x="4306828" y="2984367"/>
            <a:ext cx="1303346" cy="873242"/>
          </a:xfrm>
          <a:prstGeom prst="wedgeRoundRectCallou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Engaged, </a:t>
            </a:r>
            <a:r>
              <a:rPr lang="en-US" dirty="0">
                <a:solidFill>
                  <a:schemeClr val="accent4">
                    <a:lumMod val="75000"/>
                  </a:schemeClr>
                </a:solidFill>
              </a:rPr>
              <a:t>not afraid</a:t>
            </a:r>
          </a:p>
        </p:txBody>
      </p:sp>
      <p:sp>
        <p:nvSpPr>
          <p:cNvPr id="14" name="Rounded Rectangular Callout 13">
            <a:extLst>
              <a:ext uri="{FF2B5EF4-FFF2-40B4-BE49-F238E27FC236}">
                <a16:creationId xmlns:a16="http://schemas.microsoft.com/office/drawing/2014/main" id="{97670C9D-7390-6A17-6656-396FA61B2E5A}"/>
              </a:ext>
            </a:extLst>
          </p:cNvPr>
          <p:cNvSpPr/>
          <p:nvPr/>
        </p:nvSpPr>
        <p:spPr>
          <a:xfrm>
            <a:off x="7959770" y="2900801"/>
            <a:ext cx="1303346" cy="873242"/>
          </a:xfrm>
          <a:prstGeom prst="wedgeRoundRectCallou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Emotions, Fun</a:t>
            </a:r>
          </a:p>
        </p:txBody>
      </p:sp>
      <p:sp>
        <p:nvSpPr>
          <p:cNvPr id="15" name="Double Wave 14">
            <a:extLst>
              <a:ext uri="{FF2B5EF4-FFF2-40B4-BE49-F238E27FC236}">
                <a16:creationId xmlns:a16="http://schemas.microsoft.com/office/drawing/2014/main" id="{52F3A392-74C2-3F7B-0E06-D97BE40DAB27}"/>
              </a:ext>
            </a:extLst>
          </p:cNvPr>
          <p:cNvSpPr/>
          <p:nvPr/>
        </p:nvSpPr>
        <p:spPr>
          <a:xfrm>
            <a:off x="8229011" y="5614987"/>
            <a:ext cx="3706321" cy="1085847"/>
          </a:xfrm>
          <a:prstGeom prst="doubleWave">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nSpc>
                <a:spcPct val="90000"/>
              </a:lnSpc>
              <a:buFont typeface="Arial"/>
              <a:buNone/>
            </a:pPr>
            <a:r>
              <a:rPr lang="en-US" sz="2400" b="1" dirty="0">
                <a:solidFill>
                  <a:schemeClr val="tx1"/>
                </a:solidFill>
                <a:sym typeface="Wingdings" pitchFamily="2" charset="2"/>
              </a:rPr>
              <a:t>BUT:</a:t>
            </a:r>
            <a:r>
              <a:rPr lang="en-US" sz="2400" dirty="0">
                <a:solidFill>
                  <a:schemeClr val="tx1"/>
                </a:solidFill>
                <a:sym typeface="Wingdings" pitchFamily="2" charset="2"/>
              </a:rPr>
              <a:t> </a:t>
            </a:r>
            <a:r>
              <a:rPr lang="en-US" sz="2400" dirty="0">
                <a:sym typeface="Wingdings" pitchFamily="2" charset="2"/>
              </a:rPr>
              <a:t>Students must be willing to play</a:t>
            </a:r>
            <a:endParaRPr lang="en-US" sz="2400" dirty="0"/>
          </a:p>
        </p:txBody>
      </p:sp>
      <p:sp>
        <p:nvSpPr>
          <p:cNvPr id="16" name="Folded Corner 15">
            <a:extLst>
              <a:ext uri="{FF2B5EF4-FFF2-40B4-BE49-F238E27FC236}">
                <a16:creationId xmlns:a16="http://schemas.microsoft.com/office/drawing/2014/main" id="{2EFAB42C-9BA3-F2FF-F1C9-5D8319330C23}"/>
              </a:ext>
            </a:extLst>
          </p:cNvPr>
          <p:cNvSpPr/>
          <p:nvPr/>
        </p:nvSpPr>
        <p:spPr>
          <a:xfrm>
            <a:off x="223545" y="5495103"/>
            <a:ext cx="3457575" cy="1303867"/>
          </a:xfrm>
          <a:prstGeom prst="foldedCorner">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4">
                    <a:lumMod val="75000"/>
                  </a:schemeClr>
                </a:solidFill>
              </a:rPr>
              <a:t>Fun fact: </a:t>
            </a:r>
          </a:p>
          <a:p>
            <a:pPr algn="ctr"/>
            <a:r>
              <a:rPr lang="en-US" sz="2400" dirty="0">
                <a:solidFill>
                  <a:schemeClr val="accent4">
                    <a:lumMod val="75000"/>
                  </a:schemeClr>
                </a:solidFill>
              </a:rPr>
              <a:t>Engaged &amp; safe </a:t>
            </a:r>
            <a:r>
              <a:rPr lang="en-US" sz="2400" dirty="0">
                <a:solidFill>
                  <a:schemeClr val="accent4">
                    <a:lumMod val="75000"/>
                  </a:schemeClr>
                </a:solidFill>
                <a:sym typeface="Wingdings" pitchFamily="2" charset="2"/>
              </a:rPr>
              <a:t> same brain wavelengths</a:t>
            </a:r>
            <a:endParaRPr lang="en-US" sz="2400" dirty="0">
              <a:solidFill>
                <a:schemeClr val="accent4">
                  <a:lumMod val="75000"/>
                </a:schemeClr>
              </a:solidFill>
            </a:endParaRPr>
          </a:p>
        </p:txBody>
      </p:sp>
    </p:spTree>
    <p:extLst>
      <p:ext uri="{BB962C8B-B14F-4D97-AF65-F5344CB8AC3E}">
        <p14:creationId xmlns:p14="http://schemas.microsoft.com/office/powerpoint/2010/main" val="232303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animBg="1"/>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B7C4858-FAA3-4226-A856-193A01910E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8C1B503-0291-4E82-A65E-72D604D9F6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3F836C5-9601-4982-A121-CCA49BF7B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D9569A4-5BE2-40D4-1E3A-B1E5259EC5C0}"/>
              </a:ext>
            </a:extLst>
          </p:cNvPr>
          <p:cNvSpPr>
            <a:spLocks noGrp="1"/>
          </p:cNvSpPr>
          <p:nvPr>
            <p:ph type="title"/>
          </p:nvPr>
        </p:nvSpPr>
        <p:spPr>
          <a:xfrm>
            <a:off x="952108" y="954756"/>
            <a:ext cx="2730414" cy="4946003"/>
          </a:xfrm>
        </p:spPr>
        <p:txBody>
          <a:bodyPr>
            <a:normAutofit/>
          </a:bodyPr>
          <a:lstStyle/>
          <a:p>
            <a:r>
              <a:rPr lang="en-US" dirty="0">
                <a:solidFill>
                  <a:srgbClr val="FFFFFF"/>
                </a:solidFill>
              </a:rPr>
              <a:t>Let’s Pause for a Moment…</a:t>
            </a:r>
          </a:p>
        </p:txBody>
      </p:sp>
      <p:sp>
        <p:nvSpPr>
          <p:cNvPr id="25" name="Rectangle 24">
            <a:extLst>
              <a:ext uri="{FF2B5EF4-FFF2-40B4-BE49-F238E27FC236}">
                <a16:creationId xmlns:a16="http://schemas.microsoft.com/office/drawing/2014/main" id="{46CD0D05-FF47-4ABB-841C-0600CADC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8D09944-5F7F-2A51-BCB0-902E7C8A99BD}"/>
              </a:ext>
            </a:extLst>
          </p:cNvPr>
          <p:cNvSpPr>
            <a:spLocks noGrp="1"/>
          </p:cNvSpPr>
          <p:nvPr>
            <p:ph idx="1"/>
          </p:nvPr>
        </p:nvSpPr>
        <p:spPr>
          <a:xfrm>
            <a:off x="5150360" y="469900"/>
            <a:ext cx="5953630" cy="5405968"/>
          </a:xfrm>
        </p:spPr>
        <p:txBody>
          <a:bodyPr anchor="ctr">
            <a:normAutofit/>
          </a:bodyPr>
          <a:lstStyle/>
          <a:p>
            <a:r>
              <a:rPr lang="en-US" dirty="0">
                <a:solidFill>
                  <a:schemeClr val="bg1"/>
                </a:solidFill>
              </a:rPr>
              <a:t>Failure in my classes: </a:t>
            </a:r>
          </a:p>
          <a:p>
            <a:pPr lvl="1"/>
            <a:r>
              <a:rPr lang="en-US" dirty="0">
                <a:solidFill>
                  <a:schemeClr val="bg1"/>
                </a:solidFill>
              </a:rPr>
              <a:t>Work that does not yield the expected solution (not: no work)</a:t>
            </a:r>
          </a:p>
          <a:p>
            <a:pPr lvl="1"/>
            <a:r>
              <a:rPr lang="en-US" dirty="0">
                <a:solidFill>
                  <a:schemeClr val="bg1"/>
                </a:solidFill>
              </a:rPr>
              <a:t>E.g., failing to reach a conclusion in a proof of correctness, or to build a rigorous argument, failure to properly analyze the time complexity of a function.</a:t>
            </a:r>
          </a:p>
          <a:p>
            <a:endParaRPr lang="en-US" dirty="0">
              <a:solidFill>
                <a:schemeClr val="bg1"/>
              </a:solidFill>
            </a:endParaRPr>
          </a:p>
          <a:p>
            <a:r>
              <a:rPr lang="en-US" sz="2800" b="1" dirty="0">
                <a:solidFill>
                  <a:schemeClr val="accent1">
                    <a:lumMod val="60000"/>
                    <a:lumOff val="40000"/>
                  </a:schemeClr>
                </a:solidFill>
              </a:rPr>
              <a:t>What does failure look like in your classes?</a:t>
            </a:r>
          </a:p>
          <a:p>
            <a:r>
              <a:rPr lang="en-US" dirty="0">
                <a:solidFill>
                  <a:schemeClr val="bg1"/>
                </a:solidFill>
              </a:rPr>
              <a:t>Take a few minutes to think about it, share it at your tables, then report</a:t>
            </a:r>
          </a:p>
        </p:txBody>
      </p:sp>
    </p:spTree>
    <p:extLst>
      <p:ext uri="{BB962C8B-B14F-4D97-AF65-F5344CB8AC3E}">
        <p14:creationId xmlns:p14="http://schemas.microsoft.com/office/powerpoint/2010/main" val="3317922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Organic</Template>
  <TotalTime>4014</TotalTime>
  <Words>2569</Words>
  <Application>Microsoft Macintosh PowerPoint</Application>
  <PresentationFormat>Widescreen</PresentationFormat>
  <Paragraphs>220</Paragraphs>
  <Slides>29</Slides>
  <Notes>5</Notes>
  <HiddenSlides>3</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Aptos</vt:lpstr>
      <vt:lpstr>Arial</vt:lpstr>
      <vt:lpstr>Garamond</vt:lpstr>
      <vt:lpstr>Inter</vt:lpstr>
      <vt:lpstr>Wingdings</vt:lpstr>
      <vt:lpstr>Organic</vt:lpstr>
      <vt:lpstr>Celebrating Failure as an Essential  Part of Learning</vt:lpstr>
      <vt:lpstr>Some Context</vt:lpstr>
      <vt:lpstr>Today’s Plan</vt:lpstr>
      <vt:lpstr>Why Talk about Failure?</vt:lpstr>
      <vt:lpstr>Everyone talks about it</vt:lpstr>
      <vt:lpstr>(Science) Faculty Value Failure</vt:lpstr>
      <vt:lpstr>More Concretely… about Learning</vt:lpstr>
      <vt:lpstr>Towards Enhanced Learning?</vt:lpstr>
      <vt:lpstr>Let’s Pause for a Moment…</vt:lpstr>
      <vt:lpstr>Let’s Take a Look at Students’ Experience  &amp; What They Think</vt:lpstr>
      <vt:lpstr>How is Failure Handled in Education and Beyond?</vt:lpstr>
      <vt:lpstr>What Do Students Say about Failure?</vt:lpstr>
      <vt:lpstr>A Little Logic Puzzle</vt:lpstr>
      <vt:lpstr>Dropping the Fear of Failure?</vt:lpstr>
      <vt:lpstr>So, What Can We Do?</vt:lpstr>
      <vt:lpstr>My First Steps</vt:lpstr>
      <vt:lpstr>How did that go?</vt:lpstr>
      <vt:lpstr>How about you all?</vt:lpstr>
      <vt:lpstr>Idea Reboot</vt:lpstr>
      <vt:lpstr>My Approach</vt:lpstr>
      <vt:lpstr>The Cost  of It</vt:lpstr>
      <vt:lpstr>What do students say about it?</vt:lpstr>
      <vt:lpstr>Does That Really Work?… &amp; on the Long Run?</vt:lpstr>
      <vt:lpstr>Thank you!</vt:lpstr>
      <vt:lpstr>PowerPoint Presentation</vt:lpstr>
      <vt:lpstr>PowerPoint Presentation</vt:lpstr>
      <vt:lpstr>Embracing failure, Creating a safe place, &amp; enhancing Equity in your classroom</vt:lpstr>
      <vt:lpstr>What’s Stopping Us?</vt:lpstr>
      <vt:lpstr>Safety for more Learning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Ceberio, Martine</dc:creator>
  <cp:lastModifiedBy>Ceberio, Martine</cp:lastModifiedBy>
  <cp:revision>1</cp:revision>
  <dcterms:created xsi:type="dcterms:W3CDTF">2024-09-30T02:49:00Z</dcterms:created>
  <dcterms:modified xsi:type="dcterms:W3CDTF">2024-10-02T21:48:27Z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73649dc-6fee-4eb8-a128-734c3c842ea8_Enabled">
    <vt:lpwstr>true</vt:lpwstr>
  </property>
  <property fmtid="{D5CDD505-2E9C-101B-9397-08002B2CF9AE}" pid="3" name="MSIP_Label_b73649dc-6fee-4eb8-a128-734c3c842ea8_SetDate">
    <vt:lpwstr>2024-09-30T02:54:02Z</vt:lpwstr>
  </property>
  <property fmtid="{D5CDD505-2E9C-101B-9397-08002B2CF9AE}" pid="4" name="MSIP_Label_b73649dc-6fee-4eb8-a128-734c3c842ea8_Method">
    <vt:lpwstr>Standard</vt:lpwstr>
  </property>
  <property fmtid="{D5CDD505-2E9C-101B-9397-08002B2CF9AE}" pid="5" name="MSIP_Label_b73649dc-6fee-4eb8-a128-734c3c842ea8_Name">
    <vt:lpwstr>defa4170-0d19-0005-0004-bc88714345d2</vt:lpwstr>
  </property>
  <property fmtid="{D5CDD505-2E9C-101B-9397-08002B2CF9AE}" pid="6" name="MSIP_Label_b73649dc-6fee-4eb8-a128-734c3c842ea8_SiteId">
    <vt:lpwstr>857c21d2-1a16-43a4-90cf-d57f3fab9d2f</vt:lpwstr>
  </property>
  <property fmtid="{D5CDD505-2E9C-101B-9397-08002B2CF9AE}" pid="7" name="MSIP_Label_b73649dc-6fee-4eb8-a128-734c3c842ea8_ActionId">
    <vt:lpwstr>5d68b201-96d8-45e8-a695-10424e4ef99d</vt:lpwstr>
  </property>
  <property fmtid="{D5CDD505-2E9C-101B-9397-08002B2CF9AE}" pid="8" name="MSIP_Label_b73649dc-6fee-4eb8-a128-734c3c842ea8_ContentBits">
    <vt:lpwstr>0</vt:lpwstr>
  </property>
</Properties>
</file>