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64"/>
  </p:notesMasterIdLst>
  <p:sldIdLst>
    <p:sldId id="256" r:id="rId2"/>
    <p:sldId id="286" r:id="rId3"/>
    <p:sldId id="287" r:id="rId4"/>
    <p:sldId id="292" r:id="rId5"/>
    <p:sldId id="266"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6" r:id="rId19"/>
    <p:sldId id="307" r:id="rId20"/>
    <p:sldId id="308" r:id="rId21"/>
    <p:sldId id="311" r:id="rId22"/>
    <p:sldId id="315" r:id="rId23"/>
    <p:sldId id="312" r:id="rId24"/>
    <p:sldId id="313" r:id="rId25"/>
    <p:sldId id="309" r:id="rId26"/>
    <p:sldId id="257" r:id="rId27"/>
    <p:sldId id="262" r:id="rId28"/>
    <p:sldId id="263" r:id="rId29"/>
    <p:sldId id="281" r:id="rId30"/>
    <p:sldId id="261" r:id="rId31"/>
    <p:sldId id="265" r:id="rId32"/>
    <p:sldId id="290" r:id="rId33"/>
    <p:sldId id="291" r:id="rId34"/>
    <p:sldId id="289" r:id="rId35"/>
    <p:sldId id="314" r:id="rId36"/>
    <p:sldId id="282" r:id="rId37"/>
    <p:sldId id="258" r:id="rId38"/>
    <p:sldId id="280" r:id="rId39"/>
    <p:sldId id="283" r:id="rId40"/>
    <p:sldId id="317" r:id="rId41"/>
    <p:sldId id="264" r:id="rId42"/>
    <p:sldId id="269" r:id="rId43"/>
    <p:sldId id="271" r:id="rId44"/>
    <p:sldId id="270" r:id="rId45"/>
    <p:sldId id="272" r:id="rId46"/>
    <p:sldId id="273" r:id="rId47"/>
    <p:sldId id="275" r:id="rId48"/>
    <p:sldId id="274" r:id="rId49"/>
    <p:sldId id="268" r:id="rId50"/>
    <p:sldId id="277" r:id="rId51"/>
    <p:sldId id="318" r:id="rId52"/>
    <p:sldId id="319" r:id="rId53"/>
    <p:sldId id="320" r:id="rId54"/>
    <p:sldId id="321" r:id="rId55"/>
    <p:sldId id="322" r:id="rId56"/>
    <p:sldId id="278" r:id="rId57"/>
    <p:sldId id="260" r:id="rId58"/>
    <p:sldId id="267" r:id="rId59"/>
    <p:sldId id="279" r:id="rId60"/>
    <p:sldId id="305" r:id="rId61"/>
    <p:sldId id="284" r:id="rId62"/>
    <p:sldId id="28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00"/>
    <a:srgbClr val="FF4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36162-B7C4-EB4C-9782-F5E493D39E90}" v="255" dt="2024-09-05T04:38:42.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80445"/>
  </p:normalViewPr>
  <p:slideViewPr>
    <p:cSldViewPr snapToGrid="0">
      <p:cViewPr varScale="1">
        <p:scale>
          <a:sx n="89" d="100"/>
          <a:sy n="89" d="100"/>
        </p:scale>
        <p:origin x="119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berio, Martine" userId="e678d829-e4f9-40a1-b8c7-471346994371" providerId="ADAL" clId="{19436162-B7C4-EB4C-9782-F5E493D39E90}"/>
    <pc:docChg chg="custSel addSld delSld modSld">
      <pc:chgData name="Ceberio, Martine" userId="e678d829-e4f9-40a1-b8c7-471346994371" providerId="ADAL" clId="{19436162-B7C4-EB4C-9782-F5E493D39E90}" dt="2024-09-05T04:48:27.988" v="2235" actId="207"/>
      <pc:docMkLst>
        <pc:docMk/>
      </pc:docMkLst>
      <pc:sldChg chg="modSp mod">
        <pc:chgData name="Ceberio, Martine" userId="e678d829-e4f9-40a1-b8c7-471346994371" providerId="ADAL" clId="{19436162-B7C4-EB4C-9782-F5E493D39E90}" dt="2024-09-05T04:30:31.923" v="527" actId="1036"/>
        <pc:sldMkLst>
          <pc:docMk/>
          <pc:sldMk cId="1046457915" sldId="260"/>
        </pc:sldMkLst>
        <pc:spChg chg="mod">
          <ac:chgData name="Ceberio, Martine" userId="e678d829-e4f9-40a1-b8c7-471346994371" providerId="ADAL" clId="{19436162-B7C4-EB4C-9782-F5E493D39E90}" dt="2024-09-05T04:30:31.923" v="527" actId="1036"/>
          <ac:spMkLst>
            <pc:docMk/>
            <pc:sldMk cId="1046457915" sldId="260"/>
            <ac:spMk id="5" creationId="{50973545-EA15-1FAA-AB60-68497035E7DF}"/>
          </ac:spMkLst>
        </pc:spChg>
        <pc:picChg chg="mod">
          <ac:chgData name="Ceberio, Martine" userId="e678d829-e4f9-40a1-b8c7-471346994371" providerId="ADAL" clId="{19436162-B7C4-EB4C-9782-F5E493D39E90}" dt="2024-09-05T04:30:22.180" v="520" actId="14826"/>
          <ac:picMkLst>
            <pc:docMk/>
            <pc:sldMk cId="1046457915" sldId="260"/>
            <ac:picMk id="7" creationId="{7BE5B96B-ADA0-07AA-4280-A2EAE712C748}"/>
          </ac:picMkLst>
        </pc:picChg>
      </pc:sldChg>
      <pc:sldChg chg="modNotesTx">
        <pc:chgData name="Ceberio, Martine" userId="e678d829-e4f9-40a1-b8c7-471346994371" providerId="ADAL" clId="{19436162-B7C4-EB4C-9782-F5E493D39E90}" dt="2024-09-05T04:32:24.807" v="643" actId="20577"/>
        <pc:sldMkLst>
          <pc:docMk/>
          <pc:sldMk cId="719205563" sldId="266"/>
        </pc:sldMkLst>
      </pc:sldChg>
      <pc:sldChg chg="modSp">
        <pc:chgData name="Ceberio, Martine" userId="e678d829-e4f9-40a1-b8c7-471346994371" providerId="ADAL" clId="{19436162-B7C4-EB4C-9782-F5E493D39E90}" dt="2024-09-05T04:26:55.884" v="519" actId="14826"/>
        <pc:sldMkLst>
          <pc:docMk/>
          <pc:sldMk cId="985843451" sldId="278"/>
        </pc:sldMkLst>
        <pc:picChg chg="mod">
          <ac:chgData name="Ceberio, Martine" userId="e678d829-e4f9-40a1-b8c7-471346994371" providerId="ADAL" clId="{19436162-B7C4-EB4C-9782-F5E493D39E90}" dt="2024-09-05T04:26:55.884" v="519" actId="14826"/>
          <ac:picMkLst>
            <pc:docMk/>
            <pc:sldMk cId="985843451" sldId="278"/>
            <ac:picMk id="5" creationId="{9BC1A004-E258-DAD0-37AB-56A688320027}"/>
          </ac:picMkLst>
        </pc:picChg>
      </pc:sldChg>
      <pc:sldChg chg="modSp mod">
        <pc:chgData name="Ceberio, Martine" userId="e678d829-e4f9-40a1-b8c7-471346994371" providerId="ADAL" clId="{19436162-B7C4-EB4C-9782-F5E493D39E90}" dt="2024-09-05T04:31:24.726" v="576" actId="1036"/>
        <pc:sldMkLst>
          <pc:docMk/>
          <pc:sldMk cId="3116956542" sldId="279"/>
        </pc:sldMkLst>
        <pc:spChg chg="mod">
          <ac:chgData name="Ceberio, Martine" userId="e678d829-e4f9-40a1-b8c7-471346994371" providerId="ADAL" clId="{19436162-B7C4-EB4C-9782-F5E493D39E90}" dt="2024-09-05T04:31:02.583" v="560" actId="1035"/>
          <ac:spMkLst>
            <pc:docMk/>
            <pc:sldMk cId="3116956542" sldId="279"/>
            <ac:spMk id="2" creationId="{29F35F14-D2A9-7383-03C8-C2023441A295}"/>
          </ac:spMkLst>
        </pc:spChg>
        <pc:spChg chg="mod">
          <ac:chgData name="Ceberio, Martine" userId="e678d829-e4f9-40a1-b8c7-471346994371" providerId="ADAL" clId="{19436162-B7C4-EB4C-9782-F5E493D39E90}" dt="2024-09-05T04:31:24.726" v="576" actId="1036"/>
          <ac:spMkLst>
            <pc:docMk/>
            <pc:sldMk cId="3116956542" sldId="279"/>
            <ac:spMk id="4" creationId="{FD82FE41-1F73-AF6F-7918-229001478647}"/>
          </ac:spMkLst>
        </pc:spChg>
      </pc:sldChg>
      <pc:sldChg chg="delSp mod">
        <pc:chgData name="Ceberio, Martine" userId="e678d829-e4f9-40a1-b8c7-471346994371" providerId="ADAL" clId="{19436162-B7C4-EB4C-9782-F5E493D39E90}" dt="2024-09-05T04:20:53.092" v="518" actId="478"/>
        <pc:sldMkLst>
          <pc:docMk/>
          <pc:sldMk cId="3311141085" sldId="286"/>
        </pc:sldMkLst>
        <pc:spChg chg="del">
          <ac:chgData name="Ceberio, Martine" userId="e678d829-e4f9-40a1-b8c7-471346994371" providerId="ADAL" clId="{19436162-B7C4-EB4C-9782-F5E493D39E90}" dt="2024-09-05T04:20:53.092" v="518" actId="478"/>
          <ac:spMkLst>
            <pc:docMk/>
            <pc:sldMk cId="3311141085" sldId="286"/>
            <ac:spMk id="4" creationId="{C2C8E6EB-675D-2688-B974-035B301092A2}"/>
          </ac:spMkLst>
        </pc:spChg>
        <pc:picChg chg="del">
          <ac:chgData name="Ceberio, Martine" userId="e678d829-e4f9-40a1-b8c7-471346994371" providerId="ADAL" clId="{19436162-B7C4-EB4C-9782-F5E493D39E90}" dt="2024-09-05T04:20:49.701" v="517" actId="478"/>
          <ac:picMkLst>
            <pc:docMk/>
            <pc:sldMk cId="3311141085" sldId="286"/>
            <ac:picMk id="3" creationId="{5F33F65D-3786-6691-0053-57A7A218375D}"/>
          </ac:picMkLst>
        </pc:picChg>
      </pc:sldChg>
      <pc:sldChg chg="modSp mod">
        <pc:chgData name="Ceberio, Martine" userId="e678d829-e4f9-40a1-b8c7-471346994371" providerId="ADAL" clId="{19436162-B7C4-EB4C-9782-F5E493D39E90}" dt="2024-09-05T04:33:10.105" v="675"/>
        <pc:sldMkLst>
          <pc:docMk/>
          <pc:sldMk cId="166437367" sldId="305"/>
        </pc:sldMkLst>
        <pc:spChg chg="mod">
          <ac:chgData name="Ceberio, Martine" userId="e678d829-e4f9-40a1-b8c7-471346994371" providerId="ADAL" clId="{19436162-B7C4-EB4C-9782-F5E493D39E90}" dt="2024-09-05T04:30:48.750" v="532" actId="20577"/>
          <ac:spMkLst>
            <pc:docMk/>
            <pc:sldMk cId="166437367" sldId="305"/>
            <ac:spMk id="2" creationId="{98B833EA-81EA-E5B6-382A-7E01470E2112}"/>
          </ac:spMkLst>
        </pc:spChg>
        <pc:spChg chg="mod">
          <ac:chgData name="Ceberio, Martine" userId="e678d829-e4f9-40a1-b8c7-471346994371" providerId="ADAL" clId="{19436162-B7C4-EB4C-9782-F5E493D39E90}" dt="2024-09-05T04:33:10.105" v="675"/>
          <ac:spMkLst>
            <pc:docMk/>
            <pc:sldMk cId="166437367" sldId="305"/>
            <ac:spMk id="3" creationId="{318C79AE-0E02-182B-56A1-48EDE3C8C73F}"/>
          </ac:spMkLst>
        </pc:spChg>
      </pc:sldChg>
      <pc:sldChg chg="modSp del mod">
        <pc:chgData name="Ceberio, Martine" userId="e678d829-e4f9-40a1-b8c7-471346994371" providerId="ADAL" clId="{19436162-B7C4-EB4C-9782-F5E493D39E90}" dt="2024-09-05T04:19:38.638" v="516" actId="2696"/>
        <pc:sldMkLst>
          <pc:docMk/>
          <pc:sldMk cId="1418348316" sldId="316"/>
        </pc:sldMkLst>
        <pc:spChg chg="mod">
          <ac:chgData name="Ceberio, Martine" userId="e678d829-e4f9-40a1-b8c7-471346994371" providerId="ADAL" clId="{19436162-B7C4-EB4C-9782-F5E493D39E90}" dt="2024-09-05T04:19:19.114" v="504" actId="20577"/>
          <ac:spMkLst>
            <pc:docMk/>
            <pc:sldMk cId="1418348316" sldId="316"/>
            <ac:spMk id="3" creationId="{BD294825-41A6-9E7E-72BC-39431D31F9F2}"/>
          </ac:spMkLst>
        </pc:spChg>
      </pc:sldChg>
      <pc:sldChg chg="addSp modSp new mod setBg modAnim">
        <pc:chgData name="Ceberio, Martine" userId="e678d829-e4f9-40a1-b8c7-471346994371" providerId="ADAL" clId="{19436162-B7C4-EB4C-9782-F5E493D39E90}" dt="2024-09-05T04:38:42.335" v="992" actId="207"/>
        <pc:sldMkLst>
          <pc:docMk/>
          <pc:sldMk cId="4263441083" sldId="318"/>
        </pc:sldMkLst>
        <pc:spChg chg="mod">
          <ac:chgData name="Ceberio, Martine" userId="e678d829-e4f9-40a1-b8c7-471346994371" providerId="ADAL" clId="{19436162-B7C4-EB4C-9782-F5E493D39E90}" dt="2024-09-05T04:38:21.260" v="984" actId="26606"/>
          <ac:spMkLst>
            <pc:docMk/>
            <pc:sldMk cId="4263441083" sldId="318"/>
            <ac:spMk id="2" creationId="{DAC83BD4-B56E-450F-9002-42D1A5549906}"/>
          </ac:spMkLst>
        </pc:spChg>
        <pc:spChg chg="mod ord">
          <ac:chgData name="Ceberio, Martine" userId="e678d829-e4f9-40a1-b8c7-471346994371" providerId="ADAL" clId="{19436162-B7C4-EB4C-9782-F5E493D39E90}" dt="2024-09-05T04:38:42.335" v="992" actId="207"/>
          <ac:spMkLst>
            <pc:docMk/>
            <pc:sldMk cId="4263441083" sldId="318"/>
            <ac:spMk id="3" creationId="{742962AB-B375-4EFE-C9E8-CEEE495613B0}"/>
          </ac:spMkLst>
        </pc:spChg>
        <pc:spChg chg="add">
          <ac:chgData name="Ceberio, Martine" userId="e678d829-e4f9-40a1-b8c7-471346994371" providerId="ADAL" clId="{19436162-B7C4-EB4C-9782-F5E493D39E90}" dt="2024-09-05T04:38:21.260" v="984" actId="26606"/>
          <ac:spMkLst>
            <pc:docMk/>
            <pc:sldMk cId="4263441083" sldId="318"/>
            <ac:spMk id="9" creationId="{9D949742-730C-4F7B-88BE-E4E69F6D1C64}"/>
          </ac:spMkLst>
        </pc:spChg>
        <pc:spChg chg="add">
          <ac:chgData name="Ceberio, Martine" userId="e678d829-e4f9-40a1-b8c7-471346994371" providerId="ADAL" clId="{19436162-B7C4-EB4C-9782-F5E493D39E90}" dt="2024-09-05T04:38:21.260" v="984" actId="26606"/>
          <ac:spMkLst>
            <pc:docMk/>
            <pc:sldMk cId="4263441083" sldId="318"/>
            <ac:spMk id="11" creationId="{DC5C0732-01DA-4A7C-ABF5-56B3C5B039CD}"/>
          </ac:spMkLst>
        </pc:spChg>
        <pc:picChg chg="add mod">
          <ac:chgData name="Ceberio, Martine" userId="e678d829-e4f9-40a1-b8c7-471346994371" providerId="ADAL" clId="{19436162-B7C4-EB4C-9782-F5E493D39E90}" dt="2024-09-05T04:38:28.111" v="986" actId="27614"/>
          <ac:picMkLst>
            <pc:docMk/>
            <pc:sldMk cId="4263441083" sldId="318"/>
            <ac:picMk id="4" creationId="{53EA91D4-4A6D-D25B-1283-4D8AC4F4F4DC}"/>
          </ac:picMkLst>
        </pc:picChg>
      </pc:sldChg>
      <pc:sldChg chg="addSp delSp modSp new mod setBg">
        <pc:chgData name="Ceberio, Martine" userId="e678d829-e4f9-40a1-b8c7-471346994371" providerId="ADAL" clId="{19436162-B7C4-EB4C-9782-F5E493D39E90}" dt="2024-09-05T04:42:20.779" v="1523" actId="26606"/>
        <pc:sldMkLst>
          <pc:docMk/>
          <pc:sldMk cId="2513094027" sldId="319"/>
        </pc:sldMkLst>
        <pc:spChg chg="mod">
          <ac:chgData name="Ceberio, Martine" userId="e678d829-e4f9-40a1-b8c7-471346994371" providerId="ADAL" clId="{19436162-B7C4-EB4C-9782-F5E493D39E90}" dt="2024-09-05T04:42:20.779" v="1523" actId="26606"/>
          <ac:spMkLst>
            <pc:docMk/>
            <pc:sldMk cId="2513094027" sldId="319"/>
            <ac:spMk id="2" creationId="{BB8427FC-106D-A7D1-9A86-0E8AFE331043}"/>
          </ac:spMkLst>
        </pc:spChg>
        <pc:spChg chg="del mod">
          <ac:chgData name="Ceberio, Martine" userId="e678d829-e4f9-40a1-b8c7-471346994371" providerId="ADAL" clId="{19436162-B7C4-EB4C-9782-F5E493D39E90}" dt="2024-09-05T04:42:20.779" v="1523" actId="26606"/>
          <ac:spMkLst>
            <pc:docMk/>
            <pc:sldMk cId="2513094027" sldId="319"/>
            <ac:spMk id="3" creationId="{320520FA-64D4-97BB-F020-53C0BBC7F599}"/>
          </ac:spMkLst>
        </pc:spChg>
        <pc:spChg chg="add">
          <ac:chgData name="Ceberio, Martine" userId="e678d829-e4f9-40a1-b8c7-471346994371" providerId="ADAL" clId="{19436162-B7C4-EB4C-9782-F5E493D39E90}" dt="2024-09-05T04:42:20.779" v="1523" actId="26606"/>
          <ac:spMkLst>
            <pc:docMk/>
            <pc:sldMk cId="2513094027" sldId="319"/>
            <ac:spMk id="9" creationId="{ECD538B8-489B-407A-A760-436DB4C563CC}"/>
          </ac:spMkLst>
        </pc:spChg>
        <pc:graphicFrameChg chg="add">
          <ac:chgData name="Ceberio, Martine" userId="e678d829-e4f9-40a1-b8c7-471346994371" providerId="ADAL" clId="{19436162-B7C4-EB4C-9782-F5E493D39E90}" dt="2024-09-05T04:42:20.779" v="1523" actId="26606"/>
          <ac:graphicFrameMkLst>
            <pc:docMk/>
            <pc:sldMk cId="2513094027" sldId="319"/>
            <ac:graphicFrameMk id="5" creationId="{55AE0F0B-0DD1-7D93-1428-191A26703C6F}"/>
          </ac:graphicFrameMkLst>
        </pc:graphicFrameChg>
      </pc:sldChg>
      <pc:sldChg chg="addSp delSp modSp new mod setBg">
        <pc:chgData name="Ceberio, Martine" userId="e678d829-e4f9-40a1-b8c7-471346994371" providerId="ADAL" clId="{19436162-B7C4-EB4C-9782-F5E493D39E90}" dt="2024-09-05T04:45:15.397" v="1890" actId="26606"/>
        <pc:sldMkLst>
          <pc:docMk/>
          <pc:sldMk cId="3678376355" sldId="320"/>
        </pc:sldMkLst>
        <pc:spChg chg="mod">
          <ac:chgData name="Ceberio, Martine" userId="e678d829-e4f9-40a1-b8c7-471346994371" providerId="ADAL" clId="{19436162-B7C4-EB4C-9782-F5E493D39E90}" dt="2024-09-05T04:45:15.397" v="1890" actId="26606"/>
          <ac:spMkLst>
            <pc:docMk/>
            <pc:sldMk cId="3678376355" sldId="320"/>
            <ac:spMk id="2" creationId="{D5B7F51E-D503-86AC-64BB-55344A7266BD}"/>
          </ac:spMkLst>
        </pc:spChg>
        <pc:spChg chg="del mod">
          <ac:chgData name="Ceberio, Martine" userId="e678d829-e4f9-40a1-b8c7-471346994371" providerId="ADAL" clId="{19436162-B7C4-EB4C-9782-F5E493D39E90}" dt="2024-09-05T04:45:15.397" v="1890" actId="26606"/>
          <ac:spMkLst>
            <pc:docMk/>
            <pc:sldMk cId="3678376355" sldId="320"/>
            <ac:spMk id="3" creationId="{B287BCE2-5B21-1F41-A049-7CEC9DF1450C}"/>
          </ac:spMkLst>
        </pc:spChg>
        <pc:spChg chg="add">
          <ac:chgData name="Ceberio, Martine" userId="e678d829-e4f9-40a1-b8c7-471346994371" providerId="ADAL" clId="{19436162-B7C4-EB4C-9782-F5E493D39E90}" dt="2024-09-05T04:45:15.397" v="1890" actId="26606"/>
          <ac:spMkLst>
            <pc:docMk/>
            <pc:sldMk cId="3678376355" sldId="320"/>
            <ac:spMk id="9" creationId="{ECD538B8-489B-407A-A760-436DB4C563CC}"/>
          </ac:spMkLst>
        </pc:spChg>
        <pc:graphicFrameChg chg="add">
          <ac:chgData name="Ceberio, Martine" userId="e678d829-e4f9-40a1-b8c7-471346994371" providerId="ADAL" clId="{19436162-B7C4-EB4C-9782-F5E493D39E90}" dt="2024-09-05T04:45:15.397" v="1890" actId="26606"/>
          <ac:graphicFrameMkLst>
            <pc:docMk/>
            <pc:sldMk cId="3678376355" sldId="320"/>
            <ac:graphicFrameMk id="5" creationId="{4689D33F-4589-66C5-A5FA-AE2DCA7066B7}"/>
          </ac:graphicFrameMkLst>
        </pc:graphicFrameChg>
      </pc:sldChg>
      <pc:sldChg chg="addSp delSp modSp new mod setBg">
        <pc:chgData name="Ceberio, Martine" userId="e678d829-e4f9-40a1-b8c7-471346994371" providerId="ADAL" clId="{19436162-B7C4-EB4C-9782-F5E493D39E90}" dt="2024-09-05T04:46:00.816" v="1943" actId="26606"/>
        <pc:sldMkLst>
          <pc:docMk/>
          <pc:sldMk cId="2852412959" sldId="321"/>
        </pc:sldMkLst>
        <pc:spChg chg="mod">
          <ac:chgData name="Ceberio, Martine" userId="e678d829-e4f9-40a1-b8c7-471346994371" providerId="ADAL" clId="{19436162-B7C4-EB4C-9782-F5E493D39E90}" dt="2024-09-05T04:46:00.816" v="1943" actId="26606"/>
          <ac:spMkLst>
            <pc:docMk/>
            <pc:sldMk cId="2852412959" sldId="321"/>
            <ac:spMk id="2" creationId="{4A6B2BF2-E36A-A9B9-A857-FE27FCA82A1B}"/>
          </ac:spMkLst>
        </pc:spChg>
        <pc:spChg chg="del">
          <ac:chgData name="Ceberio, Martine" userId="e678d829-e4f9-40a1-b8c7-471346994371" providerId="ADAL" clId="{19436162-B7C4-EB4C-9782-F5E493D39E90}" dt="2024-09-05T04:46:00.816" v="1943" actId="26606"/>
          <ac:spMkLst>
            <pc:docMk/>
            <pc:sldMk cId="2852412959" sldId="321"/>
            <ac:spMk id="3" creationId="{F81B37A9-FD48-19FD-092B-AFF625D2E50E}"/>
          </ac:spMkLst>
        </pc:spChg>
        <pc:spChg chg="add">
          <ac:chgData name="Ceberio, Martine" userId="e678d829-e4f9-40a1-b8c7-471346994371" providerId="ADAL" clId="{19436162-B7C4-EB4C-9782-F5E493D39E90}" dt="2024-09-05T04:46:00.816" v="1943" actId="26606"/>
          <ac:spMkLst>
            <pc:docMk/>
            <pc:sldMk cId="2852412959" sldId="321"/>
            <ac:spMk id="10" creationId="{97C478F1-26B5-44C9-823B-523B85B112F6}"/>
          </ac:spMkLst>
        </pc:spChg>
        <pc:spChg chg="add">
          <ac:chgData name="Ceberio, Martine" userId="e678d829-e4f9-40a1-b8c7-471346994371" providerId="ADAL" clId="{19436162-B7C4-EB4C-9782-F5E493D39E90}" dt="2024-09-05T04:46:00.816" v="1943" actId="26606"/>
          <ac:spMkLst>
            <pc:docMk/>
            <pc:sldMk cId="2852412959" sldId="321"/>
            <ac:spMk id="12" creationId="{8337CC61-9E93-4D80-9F1C-12CE9A0C07F6}"/>
          </ac:spMkLst>
        </pc:spChg>
        <pc:picChg chg="add">
          <ac:chgData name="Ceberio, Martine" userId="e678d829-e4f9-40a1-b8c7-471346994371" providerId="ADAL" clId="{19436162-B7C4-EB4C-9782-F5E493D39E90}" dt="2024-09-05T04:46:00.816" v="1943" actId="26606"/>
          <ac:picMkLst>
            <pc:docMk/>
            <pc:sldMk cId="2852412959" sldId="321"/>
            <ac:picMk id="7" creationId="{D7B9C4D3-5A54-FCD1-E14D-42B71441D9CB}"/>
          </ac:picMkLst>
        </pc:picChg>
      </pc:sldChg>
      <pc:sldChg chg="addSp modSp new mod setBg">
        <pc:chgData name="Ceberio, Martine" userId="e678d829-e4f9-40a1-b8c7-471346994371" providerId="ADAL" clId="{19436162-B7C4-EB4C-9782-F5E493D39E90}" dt="2024-09-05T04:48:27.988" v="2235" actId="207"/>
        <pc:sldMkLst>
          <pc:docMk/>
          <pc:sldMk cId="1392467266" sldId="322"/>
        </pc:sldMkLst>
        <pc:spChg chg="mod">
          <ac:chgData name="Ceberio, Martine" userId="e678d829-e4f9-40a1-b8c7-471346994371" providerId="ADAL" clId="{19436162-B7C4-EB4C-9782-F5E493D39E90}" dt="2024-09-05T04:48:21.402" v="2233" actId="26606"/>
          <ac:spMkLst>
            <pc:docMk/>
            <pc:sldMk cId="1392467266" sldId="322"/>
            <ac:spMk id="2" creationId="{93532EE9-403D-4A41-07FB-6F3ED380C0C8}"/>
          </ac:spMkLst>
        </pc:spChg>
        <pc:spChg chg="mod">
          <ac:chgData name="Ceberio, Martine" userId="e678d829-e4f9-40a1-b8c7-471346994371" providerId="ADAL" clId="{19436162-B7C4-EB4C-9782-F5E493D39E90}" dt="2024-09-05T04:48:27.988" v="2235" actId="207"/>
          <ac:spMkLst>
            <pc:docMk/>
            <pc:sldMk cId="1392467266" sldId="322"/>
            <ac:spMk id="3" creationId="{D652C747-1D63-2B86-909B-C0D8B806FDD7}"/>
          </ac:spMkLst>
        </pc:spChg>
        <pc:spChg chg="add">
          <ac:chgData name="Ceberio, Martine" userId="e678d829-e4f9-40a1-b8c7-471346994371" providerId="ADAL" clId="{19436162-B7C4-EB4C-9782-F5E493D39E90}" dt="2024-09-05T04:48:21.402" v="2233" actId="26606"/>
          <ac:spMkLst>
            <pc:docMk/>
            <pc:sldMk cId="1392467266" sldId="322"/>
            <ac:spMk id="9" creationId="{4D88A92C-0BD1-4D13-9480-9CA5056B1076}"/>
          </ac:spMkLst>
        </pc:spChg>
        <pc:spChg chg="add">
          <ac:chgData name="Ceberio, Martine" userId="e678d829-e4f9-40a1-b8c7-471346994371" providerId="ADAL" clId="{19436162-B7C4-EB4C-9782-F5E493D39E90}" dt="2024-09-05T04:48:21.402" v="2233" actId="26606"/>
          <ac:spMkLst>
            <pc:docMk/>
            <pc:sldMk cId="1392467266" sldId="322"/>
            <ac:spMk id="11" creationId="{F850E0BE-0A13-43E4-9007-A06960852F21}"/>
          </ac:spMkLst>
        </pc:spChg>
        <pc:picChg chg="add">
          <ac:chgData name="Ceberio, Martine" userId="e678d829-e4f9-40a1-b8c7-471346994371" providerId="ADAL" clId="{19436162-B7C4-EB4C-9782-F5E493D39E90}" dt="2024-09-05T04:48:21.402" v="2233" actId="26606"/>
          <ac:picMkLst>
            <pc:docMk/>
            <pc:sldMk cId="1392467266" sldId="322"/>
            <ac:picMk id="5" creationId="{2340688C-E38B-CE52-3749-92FE3D32B7CD}"/>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DDAB0-17A9-449F-9170-E75A186D898D}"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990C58A-8D46-4A36-8A96-13CE1992DF5F}">
      <dgm:prSet/>
      <dgm:spPr/>
      <dgm:t>
        <a:bodyPr/>
        <a:lstStyle/>
        <a:p>
          <a:r>
            <a:rPr lang="en-US"/>
            <a:t>Who are your students?</a:t>
          </a:r>
        </a:p>
      </dgm:t>
    </dgm:pt>
    <dgm:pt modelId="{77865B48-C94C-4196-9A5F-AB3845053529}" type="parTrans" cxnId="{F30EB238-FC1C-424F-B883-E76CF913D16E}">
      <dgm:prSet/>
      <dgm:spPr/>
      <dgm:t>
        <a:bodyPr/>
        <a:lstStyle/>
        <a:p>
          <a:endParaRPr lang="en-US"/>
        </a:p>
      </dgm:t>
    </dgm:pt>
    <dgm:pt modelId="{884D841C-6519-40F0-8598-E272E947F9DB}" type="sibTrans" cxnId="{F30EB238-FC1C-424F-B883-E76CF913D16E}">
      <dgm:prSet/>
      <dgm:spPr/>
      <dgm:t>
        <a:bodyPr/>
        <a:lstStyle/>
        <a:p>
          <a:endParaRPr lang="en-US"/>
        </a:p>
      </dgm:t>
    </dgm:pt>
    <dgm:pt modelId="{BD68C8BC-D840-4235-B1FD-6866DB47C0BB}">
      <dgm:prSet/>
      <dgm:spPr/>
      <dgm:t>
        <a:bodyPr/>
        <a:lstStyle/>
        <a:p>
          <a:r>
            <a:rPr lang="en-US" dirty="0"/>
            <a:t>Take a moment to share at your table: the </a:t>
          </a:r>
          <a:r>
            <a:rPr lang="en-US" b="1" dirty="0"/>
            <a:t>assets</a:t>
          </a:r>
          <a:r>
            <a:rPr lang="en-US" dirty="0"/>
            <a:t> of your students, but also the </a:t>
          </a:r>
          <a:r>
            <a:rPr lang="en-US" b="1" dirty="0"/>
            <a:t>barriers</a:t>
          </a:r>
          <a:r>
            <a:rPr lang="en-US" dirty="0"/>
            <a:t> you see them face</a:t>
          </a:r>
        </a:p>
      </dgm:t>
    </dgm:pt>
    <dgm:pt modelId="{C5792D4E-D435-4A51-954E-D72A9501FC9E}" type="parTrans" cxnId="{B49A431F-E62C-4B64-BFC2-05862F5F5934}">
      <dgm:prSet/>
      <dgm:spPr/>
      <dgm:t>
        <a:bodyPr/>
        <a:lstStyle/>
        <a:p>
          <a:endParaRPr lang="en-US"/>
        </a:p>
      </dgm:t>
    </dgm:pt>
    <dgm:pt modelId="{E416EE76-8E1C-4444-9CD6-C42737199887}" type="sibTrans" cxnId="{B49A431F-E62C-4B64-BFC2-05862F5F5934}">
      <dgm:prSet/>
      <dgm:spPr/>
      <dgm:t>
        <a:bodyPr/>
        <a:lstStyle/>
        <a:p>
          <a:endParaRPr lang="en-US"/>
        </a:p>
      </dgm:t>
    </dgm:pt>
    <dgm:pt modelId="{7BC87A7D-7A56-9D4F-AD3A-BC5553CF4366}" type="pres">
      <dgm:prSet presAssocID="{B7FDDAB0-17A9-449F-9170-E75A186D898D}" presName="Name0" presStyleCnt="0">
        <dgm:presLayoutVars>
          <dgm:dir/>
          <dgm:animLvl val="lvl"/>
          <dgm:resizeHandles val="exact"/>
        </dgm:presLayoutVars>
      </dgm:prSet>
      <dgm:spPr/>
    </dgm:pt>
    <dgm:pt modelId="{D4D70BFF-250D-354B-A7C0-D5205A328248}" type="pres">
      <dgm:prSet presAssocID="{BD68C8BC-D840-4235-B1FD-6866DB47C0BB}" presName="boxAndChildren" presStyleCnt="0"/>
      <dgm:spPr/>
    </dgm:pt>
    <dgm:pt modelId="{B94CBCD3-5CD4-854A-870D-05E5A242B27A}" type="pres">
      <dgm:prSet presAssocID="{BD68C8BC-D840-4235-B1FD-6866DB47C0BB}" presName="parentTextBox" presStyleLbl="node1" presStyleIdx="0" presStyleCnt="2"/>
      <dgm:spPr/>
    </dgm:pt>
    <dgm:pt modelId="{C3C7388A-917E-6445-B830-76D21A89C59F}" type="pres">
      <dgm:prSet presAssocID="{884D841C-6519-40F0-8598-E272E947F9DB}" presName="sp" presStyleCnt="0"/>
      <dgm:spPr/>
    </dgm:pt>
    <dgm:pt modelId="{45988D1E-F947-F043-8BC1-9B7EF5C9C948}" type="pres">
      <dgm:prSet presAssocID="{1990C58A-8D46-4A36-8A96-13CE1992DF5F}" presName="arrowAndChildren" presStyleCnt="0"/>
      <dgm:spPr/>
    </dgm:pt>
    <dgm:pt modelId="{F8624C4A-C322-5C48-B911-C57EAB4CEA96}" type="pres">
      <dgm:prSet presAssocID="{1990C58A-8D46-4A36-8A96-13CE1992DF5F}" presName="parentTextArrow" presStyleLbl="node1" presStyleIdx="1" presStyleCnt="2"/>
      <dgm:spPr/>
    </dgm:pt>
  </dgm:ptLst>
  <dgm:cxnLst>
    <dgm:cxn modelId="{B49A431F-E62C-4B64-BFC2-05862F5F5934}" srcId="{B7FDDAB0-17A9-449F-9170-E75A186D898D}" destId="{BD68C8BC-D840-4235-B1FD-6866DB47C0BB}" srcOrd="1" destOrd="0" parTransId="{C5792D4E-D435-4A51-954E-D72A9501FC9E}" sibTransId="{E416EE76-8E1C-4444-9CD6-C42737199887}"/>
    <dgm:cxn modelId="{0AA1C237-E371-3E44-8052-402BF0443341}" type="presOf" srcId="{BD68C8BC-D840-4235-B1FD-6866DB47C0BB}" destId="{B94CBCD3-5CD4-854A-870D-05E5A242B27A}" srcOrd="0" destOrd="0" presId="urn:microsoft.com/office/officeart/2005/8/layout/process4"/>
    <dgm:cxn modelId="{F30EB238-FC1C-424F-B883-E76CF913D16E}" srcId="{B7FDDAB0-17A9-449F-9170-E75A186D898D}" destId="{1990C58A-8D46-4A36-8A96-13CE1992DF5F}" srcOrd="0" destOrd="0" parTransId="{77865B48-C94C-4196-9A5F-AB3845053529}" sibTransId="{884D841C-6519-40F0-8598-E272E947F9DB}"/>
    <dgm:cxn modelId="{08DDE660-446B-D545-82C9-FCEBAD596EE0}" type="presOf" srcId="{1990C58A-8D46-4A36-8A96-13CE1992DF5F}" destId="{F8624C4A-C322-5C48-B911-C57EAB4CEA96}" srcOrd="0" destOrd="0" presId="urn:microsoft.com/office/officeart/2005/8/layout/process4"/>
    <dgm:cxn modelId="{4D0062DF-91D1-CC49-9AE7-8155DA1EBD84}" type="presOf" srcId="{B7FDDAB0-17A9-449F-9170-E75A186D898D}" destId="{7BC87A7D-7A56-9D4F-AD3A-BC5553CF4366}" srcOrd="0" destOrd="0" presId="urn:microsoft.com/office/officeart/2005/8/layout/process4"/>
    <dgm:cxn modelId="{38CE335B-4BF4-6F41-8AE6-E0613B288DE7}" type="presParOf" srcId="{7BC87A7D-7A56-9D4F-AD3A-BC5553CF4366}" destId="{D4D70BFF-250D-354B-A7C0-D5205A328248}" srcOrd="0" destOrd="0" presId="urn:microsoft.com/office/officeart/2005/8/layout/process4"/>
    <dgm:cxn modelId="{FBD507ED-0137-F74A-86E5-B8E675C708BA}" type="presParOf" srcId="{D4D70BFF-250D-354B-A7C0-D5205A328248}" destId="{B94CBCD3-5CD4-854A-870D-05E5A242B27A}" srcOrd="0" destOrd="0" presId="urn:microsoft.com/office/officeart/2005/8/layout/process4"/>
    <dgm:cxn modelId="{83514D56-7F18-5440-968E-3B169571D0BB}" type="presParOf" srcId="{7BC87A7D-7A56-9D4F-AD3A-BC5553CF4366}" destId="{C3C7388A-917E-6445-B830-76D21A89C59F}" srcOrd="1" destOrd="0" presId="urn:microsoft.com/office/officeart/2005/8/layout/process4"/>
    <dgm:cxn modelId="{C636F974-86D8-1246-B555-2FA9B13422FD}" type="presParOf" srcId="{7BC87A7D-7A56-9D4F-AD3A-BC5553CF4366}" destId="{45988D1E-F947-F043-8BC1-9B7EF5C9C948}" srcOrd="2" destOrd="0" presId="urn:microsoft.com/office/officeart/2005/8/layout/process4"/>
    <dgm:cxn modelId="{8DB4E03B-993A-7A47-9B7D-FC6BA8235923}" type="presParOf" srcId="{45988D1E-F947-F043-8BC1-9B7EF5C9C948}" destId="{F8624C4A-C322-5C48-B911-C57EAB4CEA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5DA5A4-C9F2-454F-9AB0-D715EBF3FE8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61D04C02-DFBE-4473-9B4B-8CD798C87F7D}">
      <dgm:prSet/>
      <dgm:spPr/>
      <dgm:t>
        <a:bodyPr/>
        <a:lstStyle/>
        <a:p>
          <a:r>
            <a:rPr lang="en-US" b="1"/>
            <a:t>Mindset:</a:t>
          </a:r>
          <a:endParaRPr lang="en-US"/>
        </a:p>
      </dgm:t>
    </dgm:pt>
    <dgm:pt modelId="{7609B089-08B5-4E31-BB59-5B9E31400535}" type="parTrans" cxnId="{FA3A9E85-2418-444E-9241-F0A5802C79A7}">
      <dgm:prSet/>
      <dgm:spPr/>
      <dgm:t>
        <a:bodyPr/>
        <a:lstStyle/>
        <a:p>
          <a:endParaRPr lang="en-US"/>
        </a:p>
      </dgm:t>
    </dgm:pt>
    <dgm:pt modelId="{56303AFD-9069-42D9-9ED5-23416181CEF0}" type="sibTrans" cxnId="{FA3A9E85-2418-444E-9241-F0A5802C79A7}">
      <dgm:prSet/>
      <dgm:spPr/>
      <dgm:t>
        <a:bodyPr/>
        <a:lstStyle/>
        <a:p>
          <a:endParaRPr lang="en-US"/>
        </a:p>
      </dgm:t>
    </dgm:pt>
    <dgm:pt modelId="{866EE7EB-7616-403E-9A53-088915EE3996}">
      <dgm:prSet/>
      <dgm:spPr/>
      <dgm:t>
        <a:bodyPr/>
        <a:lstStyle/>
        <a:p>
          <a:r>
            <a:rPr lang="en-US"/>
            <a:t>Urgent to convince students “they can do it” and do not need AI to think for themselves</a:t>
          </a:r>
        </a:p>
      </dgm:t>
    </dgm:pt>
    <dgm:pt modelId="{5E6F4BBB-C9C2-45AE-B045-43D7BFCE9A14}" type="parTrans" cxnId="{A49F12AC-5CB2-4F99-992C-279E19C3F559}">
      <dgm:prSet/>
      <dgm:spPr/>
      <dgm:t>
        <a:bodyPr/>
        <a:lstStyle/>
        <a:p>
          <a:endParaRPr lang="en-US"/>
        </a:p>
      </dgm:t>
    </dgm:pt>
    <dgm:pt modelId="{4E1CAFE8-E8D8-417D-9B0D-1E52A342003C}" type="sibTrans" cxnId="{A49F12AC-5CB2-4F99-992C-279E19C3F559}">
      <dgm:prSet/>
      <dgm:spPr/>
      <dgm:t>
        <a:bodyPr/>
        <a:lstStyle/>
        <a:p>
          <a:endParaRPr lang="en-US"/>
        </a:p>
      </dgm:t>
    </dgm:pt>
    <dgm:pt modelId="{4366DBFF-EC35-4675-BF25-24E8A2BA387C}">
      <dgm:prSet/>
      <dgm:spPr/>
      <dgm:t>
        <a:bodyPr/>
        <a:lstStyle/>
        <a:p>
          <a:r>
            <a:rPr lang="en-US"/>
            <a:t>So, let’s show them what AI is good for (and what it’s not good for)</a:t>
          </a:r>
        </a:p>
      </dgm:t>
    </dgm:pt>
    <dgm:pt modelId="{F6B71015-C50C-4D21-A5FB-6583D479C64E}" type="parTrans" cxnId="{1F3F5ECE-CFB6-482C-93A5-D0DB1EE3A291}">
      <dgm:prSet/>
      <dgm:spPr/>
      <dgm:t>
        <a:bodyPr/>
        <a:lstStyle/>
        <a:p>
          <a:endParaRPr lang="en-US"/>
        </a:p>
      </dgm:t>
    </dgm:pt>
    <dgm:pt modelId="{F58D589E-4D35-49FC-8368-97060033F201}" type="sibTrans" cxnId="{1F3F5ECE-CFB6-482C-93A5-D0DB1EE3A291}">
      <dgm:prSet/>
      <dgm:spPr/>
      <dgm:t>
        <a:bodyPr/>
        <a:lstStyle/>
        <a:p>
          <a:endParaRPr lang="en-US"/>
        </a:p>
      </dgm:t>
    </dgm:pt>
    <dgm:pt modelId="{441456FA-F984-44C8-996A-5F918D9615BA}">
      <dgm:prSet/>
      <dgm:spPr/>
      <dgm:t>
        <a:bodyPr/>
        <a:lstStyle/>
        <a:p>
          <a:r>
            <a:rPr lang="en-US" b="1"/>
            <a:t>Policies:</a:t>
          </a:r>
          <a:endParaRPr lang="en-US"/>
        </a:p>
      </dgm:t>
    </dgm:pt>
    <dgm:pt modelId="{5FE1ED3E-411D-4EA8-ADF9-8963573E4C65}" type="parTrans" cxnId="{A60CEDC5-ACFD-492C-AEEE-5403072F78A0}">
      <dgm:prSet/>
      <dgm:spPr/>
      <dgm:t>
        <a:bodyPr/>
        <a:lstStyle/>
        <a:p>
          <a:endParaRPr lang="en-US"/>
        </a:p>
      </dgm:t>
    </dgm:pt>
    <dgm:pt modelId="{86EA2A8F-C6A7-472D-B63A-C718A839BD38}" type="sibTrans" cxnId="{A60CEDC5-ACFD-492C-AEEE-5403072F78A0}">
      <dgm:prSet/>
      <dgm:spPr/>
      <dgm:t>
        <a:bodyPr/>
        <a:lstStyle/>
        <a:p>
          <a:endParaRPr lang="en-US"/>
        </a:p>
      </dgm:t>
    </dgm:pt>
    <dgm:pt modelId="{25ACD439-CE20-4392-8BEA-8724642D8915}">
      <dgm:prSet/>
      <dgm:spPr/>
      <dgm:t>
        <a:bodyPr/>
        <a:lstStyle/>
        <a:p>
          <a:r>
            <a:rPr lang="en-US"/>
            <a:t>We need to be clear about what constitutes “legal” use of AI</a:t>
          </a:r>
        </a:p>
      </dgm:t>
    </dgm:pt>
    <dgm:pt modelId="{B5F48855-F425-4084-B822-385111B1CF4E}" type="parTrans" cxnId="{F3B93BBC-3059-4022-ADEB-8324647B2E0E}">
      <dgm:prSet/>
      <dgm:spPr/>
      <dgm:t>
        <a:bodyPr/>
        <a:lstStyle/>
        <a:p>
          <a:endParaRPr lang="en-US"/>
        </a:p>
      </dgm:t>
    </dgm:pt>
    <dgm:pt modelId="{D9012E16-26A8-4B6F-A513-44F07D219FFE}" type="sibTrans" cxnId="{F3B93BBC-3059-4022-ADEB-8324647B2E0E}">
      <dgm:prSet/>
      <dgm:spPr/>
      <dgm:t>
        <a:bodyPr/>
        <a:lstStyle/>
        <a:p>
          <a:endParaRPr lang="en-US"/>
        </a:p>
      </dgm:t>
    </dgm:pt>
    <dgm:pt modelId="{01D1E99C-74DE-4F08-B786-35C48BD4D134}">
      <dgm:prSet/>
      <dgm:spPr/>
      <dgm:t>
        <a:bodyPr/>
        <a:lstStyle/>
        <a:p>
          <a:r>
            <a:rPr lang="en-US"/>
            <a:t>This is important for us, but also for the psychological safety of our students</a:t>
          </a:r>
        </a:p>
      </dgm:t>
    </dgm:pt>
    <dgm:pt modelId="{09E80C3B-2B49-4C72-A18F-78E0DD8AEE70}" type="parTrans" cxnId="{425AD4B2-799D-432B-8CEB-FD60C8DF512D}">
      <dgm:prSet/>
      <dgm:spPr/>
      <dgm:t>
        <a:bodyPr/>
        <a:lstStyle/>
        <a:p>
          <a:endParaRPr lang="en-US"/>
        </a:p>
      </dgm:t>
    </dgm:pt>
    <dgm:pt modelId="{DAE7545D-EA48-42E7-BE9E-A6DD6CAAFAF5}" type="sibTrans" cxnId="{425AD4B2-799D-432B-8CEB-FD60C8DF512D}">
      <dgm:prSet/>
      <dgm:spPr/>
      <dgm:t>
        <a:bodyPr/>
        <a:lstStyle/>
        <a:p>
          <a:endParaRPr lang="en-US"/>
        </a:p>
      </dgm:t>
    </dgm:pt>
    <dgm:pt modelId="{DEFA368B-E546-4690-9D10-5AB7C0955868}">
      <dgm:prSet/>
      <dgm:spPr/>
      <dgm:t>
        <a:bodyPr/>
        <a:lstStyle/>
        <a:p>
          <a:r>
            <a:rPr lang="en-US" b="1"/>
            <a:t>Grading:</a:t>
          </a:r>
          <a:endParaRPr lang="en-US"/>
        </a:p>
      </dgm:t>
    </dgm:pt>
    <dgm:pt modelId="{AF88789E-939F-4549-B0A7-BD9F406B5E5B}" type="parTrans" cxnId="{D85FA6D9-F985-4B0A-9C62-1D29584D83AB}">
      <dgm:prSet/>
      <dgm:spPr/>
      <dgm:t>
        <a:bodyPr/>
        <a:lstStyle/>
        <a:p>
          <a:endParaRPr lang="en-US"/>
        </a:p>
      </dgm:t>
    </dgm:pt>
    <dgm:pt modelId="{4604D374-95F6-481F-9838-F70B790B89C0}" type="sibTrans" cxnId="{D85FA6D9-F985-4B0A-9C62-1D29584D83AB}">
      <dgm:prSet/>
      <dgm:spPr/>
      <dgm:t>
        <a:bodyPr/>
        <a:lstStyle/>
        <a:p>
          <a:endParaRPr lang="en-US"/>
        </a:p>
      </dgm:t>
    </dgm:pt>
    <dgm:pt modelId="{595DA2D9-01CB-44B4-BC62-AD0BB2A77A51}">
      <dgm:prSet/>
      <dgm:spPr/>
      <dgm:t>
        <a:bodyPr/>
        <a:lstStyle/>
        <a:p>
          <a:r>
            <a:rPr lang="en-US"/>
            <a:t>There are battles we may not want to take on</a:t>
          </a:r>
        </a:p>
      </dgm:t>
    </dgm:pt>
    <dgm:pt modelId="{A2360A47-5204-4250-9989-635ACF47E6A8}" type="parTrans" cxnId="{AEA36D7E-53AF-47A0-BA90-B3ABCD046C7F}">
      <dgm:prSet/>
      <dgm:spPr/>
      <dgm:t>
        <a:bodyPr/>
        <a:lstStyle/>
        <a:p>
          <a:endParaRPr lang="en-US"/>
        </a:p>
      </dgm:t>
    </dgm:pt>
    <dgm:pt modelId="{129A78D2-1456-4D39-A8E2-26A50CE60669}" type="sibTrans" cxnId="{AEA36D7E-53AF-47A0-BA90-B3ABCD046C7F}">
      <dgm:prSet/>
      <dgm:spPr/>
      <dgm:t>
        <a:bodyPr/>
        <a:lstStyle/>
        <a:p>
          <a:endParaRPr lang="en-US"/>
        </a:p>
      </dgm:t>
    </dgm:pt>
    <dgm:pt modelId="{AF0095DA-E3CD-443C-A75B-50DE2856368C}">
      <dgm:prSet/>
      <dgm:spPr/>
      <dgm:t>
        <a:bodyPr/>
        <a:lstStyle/>
        <a:p>
          <a:r>
            <a:rPr lang="en-US"/>
            <a:t>Change the types of assignments, what is graded / not graded</a:t>
          </a:r>
        </a:p>
      </dgm:t>
    </dgm:pt>
    <dgm:pt modelId="{6235E3A4-ED8B-4E00-99C5-1B68DF7DC9B9}" type="parTrans" cxnId="{F44C2A5A-D3FD-44D5-9AA3-28010AAC3C9C}">
      <dgm:prSet/>
      <dgm:spPr/>
      <dgm:t>
        <a:bodyPr/>
        <a:lstStyle/>
        <a:p>
          <a:endParaRPr lang="en-US"/>
        </a:p>
      </dgm:t>
    </dgm:pt>
    <dgm:pt modelId="{2BA5E30B-B246-4360-A319-CC57924F9558}" type="sibTrans" cxnId="{F44C2A5A-D3FD-44D5-9AA3-28010AAC3C9C}">
      <dgm:prSet/>
      <dgm:spPr/>
      <dgm:t>
        <a:bodyPr/>
        <a:lstStyle/>
        <a:p>
          <a:endParaRPr lang="en-US"/>
        </a:p>
      </dgm:t>
    </dgm:pt>
    <dgm:pt modelId="{566FCB30-AB24-914C-B3F8-2B27FF0924B8}" type="pres">
      <dgm:prSet presAssocID="{915DA5A4-C9F2-454F-9AB0-D715EBF3FE83}" presName="linear" presStyleCnt="0">
        <dgm:presLayoutVars>
          <dgm:dir/>
          <dgm:animLvl val="lvl"/>
          <dgm:resizeHandles val="exact"/>
        </dgm:presLayoutVars>
      </dgm:prSet>
      <dgm:spPr/>
    </dgm:pt>
    <dgm:pt modelId="{0CA447DB-A427-4540-9A89-4E7D67131E3D}" type="pres">
      <dgm:prSet presAssocID="{61D04C02-DFBE-4473-9B4B-8CD798C87F7D}" presName="parentLin" presStyleCnt="0"/>
      <dgm:spPr/>
    </dgm:pt>
    <dgm:pt modelId="{73F61BF1-644F-5C46-85EB-BD43CA299E89}" type="pres">
      <dgm:prSet presAssocID="{61D04C02-DFBE-4473-9B4B-8CD798C87F7D}" presName="parentLeftMargin" presStyleLbl="node1" presStyleIdx="0" presStyleCnt="3"/>
      <dgm:spPr/>
    </dgm:pt>
    <dgm:pt modelId="{44C1D1E5-C8E4-C54E-A260-476090E17785}" type="pres">
      <dgm:prSet presAssocID="{61D04C02-DFBE-4473-9B4B-8CD798C87F7D}" presName="parentText" presStyleLbl="node1" presStyleIdx="0" presStyleCnt="3">
        <dgm:presLayoutVars>
          <dgm:chMax val="0"/>
          <dgm:bulletEnabled val="1"/>
        </dgm:presLayoutVars>
      </dgm:prSet>
      <dgm:spPr/>
    </dgm:pt>
    <dgm:pt modelId="{5B8949CD-103C-E149-BA8B-B030BFEF8028}" type="pres">
      <dgm:prSet presAssocID="{61D04C02-DFBE-4473-9B4B-8CD798C87F7D}" presName="negativeSpace" presStyleCnt="0"/>
      <dgm:spPr/>
    </dgm:pt>
    <dgm:pt modelId="{BFE0C0F0-68DA-3D4D-A28B-1BA0CECFA928}" type="pres">
      <dgm:prSet presAssocID="{61D04C02-DFBE-4473-9B4B-8CD798C87F7D}" presName="childText" presStyleLbl="conFgAcc1" presStyleIdx="0" presStyleCnt="3">
        <dgm:presLayoutVars>
          <dgm:bulletEnabled val="1"/>
        </dgm:presLayoutVars>
      </dgm:prSet>
      <dgm:spPr/>
    </dgm:pt>
    <dgm:pt modelId="{5963B2B1-0E81-9243-92F2-5BB85A354063}" type="pres">
      <dgm:prSet presAssocID="{56303AFD-9069-42D9-9ED5-23416181CEF0}" presName="spaceBetweenRectangles" presStyleCnt="0"/>
      <dgm:spPr/>
    </dgm:pt>
    <dgm:pt modelId="{96387111-EA56-5744-B51D-68A8BAAFC963}" type="pres">
      <dgm:prSet presAssocID="{441456FA-F984-44C8-996A-5F918D9615BA}" presName="parentLin" presStyleCnt="0"/>
      <dgm:spPr/>
    </dgm:pt>
    <dgm:pt modelId="{C9A964A6-EF62-F942-AB68-0B3C080873CC}" type="pres">
      <dgm:prSet presAssocID="{441456FA-F984-44C8-996A-5F918D9615BA}" presName="parentLeftMargin" presStyleLbl="node1" presStyleIdx="0" presStyleCnt="3"/>
      <dgm:spPr/>
    </dgm:pt>
    <dgm:pt modelId="{0D7A8575-38DF-FF41-B6A9-BDEBEF93C60C}" type="pres">
      <dgm:prSet presAssocID="{441456FA-F984-44C8-996A-5F918D9615BA}" presName="parentText" presStyleLbl="node1" presStyleIdx="1" presStyleCnt="3">
        <dgm:presLayoutVars>
          <dgm:chMax val="0"/>
          <dgm:bulletEnabled val="1"/>
        </dgm:presLayoutVars>
      </dgm:prSet>
      <dgm:spPr/>
    </dgm:pt>
    <dgm:pt modelId="{A9A50407-41BE-224C-8443-AF2D52CC4BF2}" type="pres">
      <dgm:prSet presAssocID="{441456FA-F984-44C8-996A-5F918D9615BA}" presName="negativeSpace" presStyleCnt="0"/>
      <dgm:spPr/>
    </dgm:pt>
    <dgm:pt modelId="{DE5CD157-3A45-6D46-BFA8-E57425ECF696}" type="pres">
      <dgm:prSet presAssocID="{441456FA-F984-44C8-996A-5F918D9615BA}" presName="childText" presStyleLbl="conFgAcc1" presStyleIdx="1" presStyleCnt="3">
        <dgm:presLayoutVars>
          <dgm:bulletEnabled val="1"/>
        </dgm:presLayoutVars>
      </dgm:prSet>
      <dgm:spPr/>
    </dgm:pt>
    <dgm:pt modelId="{4555A659-AE0D-AC44-BB4D-280D38CD3B96}" type="pres">
      <dgm:prSet presAssocID="{86EA2A8F-C6A7-472D-B63A-C718A839BD38}" presName="spaceBetweenRectangles" presStyleCnt="0"/>
      <dgm:spPr/>
    </dgm:pt>
    <dgm:pt modelId="{A7162E17-B153-A54F-8B4E-A62B1A8FBACE}" type="pres">
      <dgm:prSet presAssocID="{DEFA368B-E546-4690-9D10-5AB7C0955868}" presName="parentLin" presStyleCnt="0"/>
      <dgm:spPr/>
    </dgm:pt>
    <dgm:pt modelId="{2E055896-3808-DF42-A6DD-2A45A9F5F07C}" type="pres">
      <dgm:prSet presAssocID="{DEFA368B-E546-4690-9D10-5AB7C0955868}" presName="parentLeftMargin" presStyleLbl="node1" presStyleIdx="1" presStyleCnt="3"/>
      <dgm:spPr/>
    </dgm:pt>
    <dgm:pt modelId="{721FB87D-CCF7-2F4A-83A4-DE4E57F43F87}" type="pres">
      <dgm:prSet presAssocID="{DEFA368B-E546-4690-9D10-5AB7C0955868}" presName="parentText" presStyleLbl="node1" presStyleIdx="2" presStyleCnt="3">
        <dgm:presLayoutVars>
          <dgm:chMax val="0"/>
          <dgm:bulletEnabled val="1"/>
        </dgm:presLayoutVars>
      </dgm:prSet>
      <dgm:spPr/>
    </dgm:pt>
    <dgm:pt modelId="{8BB7260F-3B99-AA47-9F78-AB4FFE9679EF}" type="pres">
      <dgm:prSet presAssocID="{DEFA368B-E546-4690-9D10-5AB7C0955868}" presName="negativeSpace" presStyleCnt="0"/>
      <dgm:spPr/>
    </dgm:pt>
    <dgm:pt modelId="{87899353-921E-B440-A158-71360CC4DA42}" type="pres">
      <dgm:prSet presAssocID="{DEFA368B-E546-4690-9D10-5AB7C0955868}" presName="childText" presStyleLbl="conFgAcc1" presStyleIdx="2" presStyleCnt="3">
        <dgm:presLayoutVars>
          <dgm:bulletEnabled val="1"/>
        </dgm:presLayoutVars>
      </dgm:prSet>
      <dgm:spPr/>
    </dgm:pt>
  </dgm:ptLst>
  <dgm:cxnLst>
    <dgm:cxn modelId="{522DCE02-40CC-6B42-937B-96F25E0B73B6}" type="presOf" srcId="{441456FA-F984-44C8-996A-5F918D9615BA}" destId="{0D7A8575-38DF-FF41-B6A9-BDEBEF93C60C}" srcOrd="1" destOrd="0" presId="urn:microsoft.com/office/officeart/2005/8/layout/list1"/>
    <dgm:cxn modelId="{E041660D-8EFD-4C42-BC9F-54CD2620E34F}" type="presOf" srcId="{595DA2D9-01CB-44B4-BC62-AD0BB2A77A51}" destId="{87899353-921E-B440-A158-71360CC4DA42}" srcOrd="0" destOrd="0" presId="urn:microsoft.com/office/officeart/2005/8/layout/list1"/>
    <dgm:cxn modelId="{201E3C10-D3CB-8849-867A-9C1B8219C3B0}" type="presOf" srcId="{61D04C02-DFBE-4473-9B4B-8CD798C87F7D}" destId="{44C1D1E5-C8E4-C54E-A260-476090E17785}" srcOrd="1" destOrd="0" presId="urn:microsoft.com/office/officeart/2005/8/layout/list1"/>
    <dgm:cxn modelId="{7C116D23-5787-B246-B0AD-B296F35E00AA}" type="presOf" srcId="{DEFA368B-E546-4690-9D10-5AB7C0955868}" destId="{2E055896-3808-DF42-A6DD-2A45A9F5F07C}" srcOrd="0" destOrd="0" presId="urn:microsoft.com/office/officeart/2005/8/layout/list1"/>
    <dgm:cxn modelId="{11B68525-A58E-5848-9606-EC572B047532}" type="presOf" srcId="{915DA5A4-C9F2-454F-9AB0-D715EBF3FE83}" destId="{566FCB30-AB24-914C-B3F8-2B27FF0924B8}" srcOrd="0" destOrd="0" presId="urn:microsoft.com/office/officeart/2005/8/layout/list1"/>
    <dgm:cxn modelId="{05ABAD2F-87D3-4847-974A-F26B9121FE6A}" type="presOf" srcId="{4366DBFF-EC35-4675-BF25-24E8A2BA387C}" destId="{BFE0C0F0-68DA-3D4D-A28B-1BA0CECFA928}" srcOrd="0" destOrd="1" presId="urn:microsoft.com/office/officeart/2005/8/layout/list1"/>
    <dgm:cxn modelId="{1DFBE235-FFDF-D649-9CFF-00B272571D99}" type="presOf" srcId="{25ACD439-CE20-4392-8BEA-8724642D8915}" destId="{DE5CD157-3A45-6D46-BFA8-E57425ECF696}" srcOrd="0" destOrd="0" presId="urn:microsoft.com/office/officeart/2005/8/layout/list1"/>
    <dgm:cxn modelId="{82AC2C4C-F888-DC49-97E4-EC9049AAAB03}" type="presOf" srcId="{866EE7EB-7616-403E-9A53-088915EE3996}" destId="{BFE0C0F0-68DA-3D4D-A28B-1BA0CECFA928}" srcOrd="0" destOrd="0" presId="urn:microsoft.com/office/officeart/2005/8/layout/list1"/>
    <dgm:cxn modelId="{F44C2A5A-D3FD-44D5-9AA3-28010AAC3C9C}" srcId="{DEFA368B-E546-4690-9D10-5AB7C0955868}" destId="{AF0095DA-E3CD-443C-A75B-50DE2856368C}" srcOrd="1" destOrd="0" parTransId="{6235E3A4-ED8B-4E00-99C5-1B68DF7DC9B9}" sibTransId="{2BA5E30B-B246-4360-A319-CC57924F9558}"/>
    <dgm:cxn modelId="{154AE063-2944-5E49-BFFB-BE773915724A}" type="presOf" srcId="{AF0095DA-E3CD-443C-A75B-50DE2856368C}" destId="{87899353-921E-B440-A158-71360CC4DA42}" srcOrd="0" destOrd="1" presId="urn:microsoft.com/office/officeart/2005/8/layout/list1"/>
    <dgm:cxn modelId="{37111F64-FD49-0943-81FC-ADD9604CD1FC}" type="presOf" srcId="{441456FA-F984-44C8-996A-5F918D9615BA}" destId="{C9A964A6-EF62-F942-AB68-0B3C080873CC}" srcOrd="0" destOrd="0" presId="urn:microsoft.com/office/officeart/2005/8/layout/list1"/>
    <dgm:cxn modelId="{AEA36D7E-53AF-47A0-BA90-B3ABCD046C7F}" srcId="{DEFA368B-E546-4690-9D10-5AB7C0955868}" destId="{595DA2D9-01CB-44B4-BC62-AD0BB2A77A51}" srcOrd="0" destOrd="0" parTransId="{A2360A47-5204-4250-9989-635ACF47E6A8}" sibTransId="{129A78D2-1456-4D39-A8E2-26A50CE60669}"/>
    <dgm:cxn modelId="{FA3A9E85-2418-444E-9241-F0A5802C79A7}" srcId="{915DA5A4-C9F2-454F-9AB0-D715EBF3FE83}" destId="{61D04C02-DFBE-4473-9B4B-8CD798C87F7D}" srcOrd="0" destOrd="0" parTransId="{7609B089-08B5-4E31-BB59-5B9E31400535}" sibTransId="{56303AFD-9069-42D9-9ED5-23416181CEF0}"/>
    <dgm:cxn modelId="{4D6B508E-8106-F54C-9A86-631540E08DC1}" type="presOf" srcId="{DEFA368B-E546-4690-9D10-5AB7C0955868}" destId="{721FB87D-CCF7-2F4A-83A4-DE4E57F43F87}" srcOrd="1" destOrd="0" presId="urn:microsoft.com/office/officeart/2005/8/layout/list1"/>
    <dgm:cxn modelId="{A49F12AC-5CB2-4F99-992C-279E19C3F559}" srcId="{61D04C02-DFBE-4473-9B4B-8CD798C87F7D}" destId="{866EE7EB-7616-403E-9A53-088915EE3996}" srcOrd="0" destOrd="0" parTransId="{5E6F4BBB-C9C2-45AE-B045-43D7BFCE9A14}" sibTransId="{4E1CAFE8-E8D8-417D-9B0D-1E52A342003C}"/>
    <dgm:cxn modelId="{010384B2-7452-4C48-AAD5-5C79F5BB8289}" type="presOf" srcId="{01D1E99C-74DE-4F08-B786-35C48BD4D134}" destId="{DE5CD157-3A45-6D46-BFA8-E57425ECF696}" srcOrd="0" destOrd="1" presId="urn:microsoft.com/office/officeart/2005/8/layout/list1"/>
    <dgm:cxn modelId="{425AD4B2-799D-432B-8CEB-FD60C8DF512D}" srcId="{441456FA-F984-44C8-996A-5F918D9615BA}" destId="{01D1E99C-74DE-4F08-B786-35C48BD4D134}" srcOrd="1" destOrd="0" parTransId="{09E80C3B-2B49-4C72-A18F-78E0DD8AEE70}" sibTransId="{DAE7545D-EA48-42E7-BE9E-A6DD6CAAFAF5}"/>
    <dgm:cxn modelId="{F3B93BBC-3059-4022-ADEB-8324647B2E0E}" srcId="{441456FA-F984-44C8-996A-5F918D9615BA}" destId="{25ACD439-CE20-4392-8BEA-8724642D8915}" srcOrd="0" destOrd="0" parTransId="{B5F48855-F425-4084-B822-385111B1CF4E}" sibTransId="{D9012E16-26A8-4B6F-A513-44F07D219FFE}"/>
    <dgm:cxn modelId="{A60CEDC5-ACFD-492C-AEEE-5403072F78A0}" srcId="{915DA5A4-C9F2-454F-9AB0-D715EBF3FE83}" destId="{441456FA-F984-44C8-996A-5F918D9615BA}" srcOrd="1" destOrd="0" parTransId="{5FE1ED3E-411D-4EA8-ADF9-8963573E4C65}" sibTransId="{86EA2A8F-C6A7-472D-B63A-C718A839BD38}"/>
    <dgm:cxn modelId="{1F3F5ECE-CFB6-482C-93A5-D0DB1EE3A291}" srcId="{61D04C02-DFBE-4473-9B4B-8CD798C87F7D}" destId="{4366DBFF-EC35-4675-BF25-24E8A2BA387C}" srcOrd="1" destOrd="0" parTransId="{F6B71015-C50C-4D21-A5FB-6583D479C64E}" sibTransId="{F58D589E-4D35-49FC-8368-97060033F201}"/>
    <dgm:cxn modelId="{D85FA6D9-F985-4B0A-9C62-1D29584D83AB}" srcId="{915DA5A4-C9F2-454F-9AB0-D715EBF3FE83}" destId="{DEFA368B-E546-4690-9D10-5AB7C0955868}" srcOrd="2" destOrd="0" parTransId="{AF88789E-939F-4549-B0A7-BD9F406B5E5B}" sibTransId="{4604D374-95F6-481F-9838-F70B790B89C0}"/>
    <dgm:cxn modelId="{93AB10EB-4496-9A4E-A0EB-BBDD85C8B643}" type="presOf" srcId="{61D04C02-DFBE-4473-9B4B-8CD798C87F7D}" destId="{73F61BF1-644F-5C46-85EB-BD43CA299E89}" srcOrd="0" destOrd="0" presId="urn:microsoft.com/office/officeart/2005/8/layout/list1"/>
    <dgm:cxn modelId="{3976BB9B-C4C7-F24E-9A7E-CC4A70115037}" type="presParOf" srcId="{566FCB30-AB24-914C-B3F8-2B27FF0924B8}" destId="{0CA447DB-A427-4540-9A89-4E7D67131E3D}" srcOrd="0" destOrd="0" presId="urn:microsoft.com/office/officeart/2005/8/layout/list1"/>
    <dgm:cxn modelId="{9858F967-C841-F844-934E-2AA361C991D5}" type="presParOf" srcId="{0CA447DB-A427-4540-9A89-4E7D67131E3D}" destId="{73F61BF1-644F-5C46-85EB-BD43CA299E89}" srcOrd="0" destOrd="0" presId="urn:microsoft.com/office/officeart/2005/8/layout/list1"/>
    <dgm:cxn modelId="{0EA45D63-6E6B-8F46-B7D1-0BA62B8BFDDF}" type="presParOf" srcId="{0CA447DB-A427-4540-9A89-4E7D67131E3D}" destId="{44C1D1E5-C8E4-C54E-A260-476090E17785}" srcOrd="1" destOrd="0" presId="urn:microsoft.com/office/officeart/2005/8/layout/list1"/>
    <dgm:cxn modelId="{DC9B3F8F-7C7F-6F48-BE36-DA8D804D6447}" type="presParOf" srcId="{566FCB30-AB24-914C-B3F8-2B27FF0924B8}" destId="{5B8949CD-103C-E149-BA8B-B030BFEF8028}" srcOrd="1" destOrd="0" presId="urn:microsoft.com/office/officeart/2005/8/layout/list1"/>
    <dgm:cxn modelId="{448AE95E-6C40-B643-BD17-7F30E8ED3941}" type="presParOf" srcId="{566FCB30-AB24-914C-B3F8-2B27FF0924B8}" destId="{BFE0C0F0-68DA-3D4D-A28B-1BA0CECFA928}" srcOrd="2" destOrd="0" presId="urn:microsoft.com/office/officeart/2005/8/layout/list1"/>
    <dgm:cxn modelId="{B2574786-2BE3-B440-A1D0-6D34DBBDD2FE}" type="presParOf" srcId="{566FCB30-AB24-914C-B3F8-2B27FF0924B8}" destId="{5963B2B1-0E81-9243-92F2-5BB85A354063}" srcOrd="3" destOrd="0" presId="urn:microsoft.com/office/officeart/2005/8/layout/list1"/>
    <dgm:cxn modelId="{D65EA003-C961-F046-A881-FF989927F494}" type="presParOf" srcId="{566FCB30-AB24-914C-B3F8-2B27FF0924B8}" destId="{96387111-EA56-5744-B51D-68A8BAAFC963}" srcOrd="4" destOrd="0" presId="urn:microsoft.com/office/officeart/2005/8/layout/list1"/>
    <dgm:cxn modelId="{59659762-CFF5-7D49-B773-F763666352F1}" type="presParOf" srcId="{96387111-EA56-5744-B51D-68A8BAAFC963}" destId="{C9A964A6-EF62-F942-AB68-0B3C080873CC}" srcOrd="0" destOrd="0" presId="urn:microsoft.com/office/officeart/2005/8/layout/list1"/>
    <dgm:cxn modelId="{E574A940-2A29-364F-B249-FD64E101C8DB}" type="presParOf" srcId="{96387111-EA56-5744-B51D-68A8BAAFC963}" destId="{0D7A8575-38DF-FF41-B6A9-BDEBEF93C60C}" srcOrd="1" destOrd="0" presId="urn:microsoft.com/office/officeart/2005/8/layout/list1"/>
    <dgm:cxn modelId="{610E338B-0011-C042-860E-753712BEA9DF}" type="presParOf" srcId="{566FCB30-AB24-914C-B3F8-2B27FF0924B8}" destId="{A9A50407-41BE-224C-8443-AF2D52CC4BF2}" srcOrd="5" destOrd="0" presId="urn:microsoft.com/office/officeart/2005/8/layout/list1"/>
    <dgm:cxn modelId="{68A1F3FA-1BC6-C44C-9BDC-00F14F194C50}" type="presParOf" srcId="{566FCB30-AB24-914C-B3F8-2B27FF0924B8}" destId="{DE5CD157-3A45-6D46-BFA8-E57425ECF696}" srcOrd="6" destOrd="0" presId="urn:microsoft.com/office/officeart/2005/8/layout/list1"/>
    <dgm:cxn modelId="{13D68914-09BF-4A41-8CA2-88061B2920B0}" type="presParOf" srcId="{566FCB30-AB24-914C-B3F8-2B27FF0924B8}" destId="{4555A659-AE0D-AC44-BB4D-280D38CD3B96}" srcOrd="7" destOrd="0" presId="urn:microsoft.com/office/officeart/2005/8/layout/list1"/>
    <dgm:cxn modelId="{CA83CAB5-7296-104F-A086-4A32CF2AB964}" type="presParOf" srcId="{566FCB30-AB24-914C-B3F8-2B27FF0924B8}" destId="{A7162E17-B153-A54F-8B4E-A62B1A8FBACE}" srcOrd="8" destOrd="0" presId="urn:microsoft.com/office/officeart/2005/8/layout/list1"/>
    <dgm:cxn modelId="{AF35CCD4-A398-F54C-AFF1-BAEF618CD572}" type="presParOf" srcId="{A7162E17-B153-A54F-8B4E-A62B1A8FBACE}" destId="{2E055896-3808-DF42-A6DD-2A45A9F5F07C}" srcOrd="0" destOrd="0" presId="urn:microsoft.com/office/officeart/2005/8/layout/list1"/>
    <dgm:cxn modelId="{F5304F90-7558-C841-A2E0-EE96DF467B14}" type="presParOf" srcId="{A7162E17-B153-A54F-8B4E-A62B1A8FBACE}" destId="{721FB87D-CCF7-2F4A-83A4-DE4E57F43F87}" srcOrd="1" destOrd="0" presId="urn:microsoft.com/office/officeart/2005/8/layout/list1"/>
    <dgm:cxn modelId="{B7DBE144-3E60-F643-B4CC-3C3B460875DF}" type="presParOf" srcId="{566FCB30-AB24-914C-B3F8-2B27FF0924B8}" destId="{8BB7260F-3B99-AA47-9F78-AB4FFE9679EF}" srcOrd="9" destOrd="0" presId="urn:microsoft.com/office/officeart/2005/8/layout/list1"/>
    <dgm:cxn modelId="{220B4AA3-CB08-264B-BD19-80878969D99E}" type="presParOf" srcId="{566FCB30-AB24-914C-B3F8-2B27FF0924B8}" destId="{87899353-921E-B440-A158-71360CC4DA4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6986BC-AE53-4D48-ADCB-506ACBDD8C4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03C7DB5-F56E-4255-8927-0EE70483223F}">
      <dgm:prSet/>
      <dgm:spPr/>
      <dgm:t>
        <a:bodyPr/>
        <a:lstStyle/>
        <a:p>
          <a:r>
            <a:rPr lang="en-US" b="1"/>
            <a:t>Grading tools:</a:t>
          </a:r>
          <a:endParaRPr lang="en-US"/>
        </a:p>
      </dgm:t>
    </dgm:pt>
    <dgm:pt modelId="{5DC2F65C-8668-454A-AC08-234E2312F1F4}" type="parTrans" cxnId="{F9314C85-F432-4DBD-920B-906980A1BA66}">
      <dgm:prSet/>
      <dgm:spPr/>
      <dgm:t>
        <a:bodyPr/>
        <a:lstStyle/>
        <a:p>
          <a:endParaRPr lang="en-US"/>
        </a:p>
      </dgm:t>
    </dgm:pt>
    <dgm:pt modelId="{D34CD1E8-E380-4235-BD30-DF6C8BFEF1C0}" type="sibTrans" cxnId="{F9314C85-F432-4DBD-920B-906980A1BA66}">
      <dgm:prSet/>
      <dgm:spPr/>
      <dgm:t>
        <a:bodyPr/>
        <a:lstStyle/>
        <a:p>
          <a:endParaRPr lang="en-US"/>
        </a:p>
      </dgm:t>
    </dgm:pt>
    <dgm:pt modelId="{AE1A0183-E057-49D7-9BF8-298202B6A9D4}">
      <dgm:prSet/>
      <dgm:spPr/>
      <dgm:t>
        <a:bodyPr/>
        <a:lstStyle/>
        <a:p>
          <a:r>
            <a:rPr lang="en-US"/>
            <a:t>E.g., Gradescope</a:t>
          </a:r>
        </a:p>
      </dgm:t>
    </dgm:pt>
    <dgm:pt modelId="{FA1609C7-5753-4C14-86A6-17D75BC4D857}" type="parTrans" cxnId="{6E2A9932-5840-4745-983E-7B6030E0A80D}">
      <dgm:prSet/>
      <dgm:spPr/>
      <dgm:t>
        <a:bodyPr/>
        <a:lstStyle/>
        <a:p>
          <a:endParaRPr lang="en-US"/>
        </a:p>
      </dgm:t>
    </dgm:pt>
    <dgm:pt modelId="{C8FA76DE-3A38-4157-87B8-4336EE7CBD45}" type="sibTrans" cxnId="{6E2A9932-5840-4745-983E-7B6030E0A80D}">
      <dgm:prSet/>
      <dgm:spPr/>
      <dgm:t>
        <a:bodyPr/>
        <a:lstStyle/>
        <a:p>
          <a:endParaRPr lang="en-US"/>
        </a:p>
      </dgm:t>
    </dgm:pt>
    <dgm:pt modelId="{1E131929-057F-4CD8-8A5C-06A355AAB505}">
      <dgm:prSet/>
      <dgm:spPr/>
      <dgm:t>
        <a:bodyPr/>
        <a:lstStyle/>
        <a:p>
          <a:r>
            <a:rPr lang="en-US"/>
            <a:t>AI Assistants</a:t>
          </a:r>
        </a:p>
      </dgm:t>
    </dgm:pt>
    <dgm:pt modelId="{0C5D6E52-7AEC-4DAD-87AC-3614F3520FF0}" type="parTrans" cxnId="{B40261BE-3C45-4DCF-B4DB-B87CC43C458D}">
      <dgm:prSet/>
      <dgm:spPr/>
      <dgm:t>
        <a:bodyPr/>
        <a:lstStyle/>
        <a:p>
          <a:endParaRPr lang="en-US"/>
        </a:p>
      </dgm:t>
    </dgm:pt>
    <dgm:pt modelId="{EEBB9197-CF23-407B-8CF3-4805CC4F0398}" type="sibTrans" cxnId="{B40261BE-3C45-4DCF-B4DB-B87CC43C458D}">
      <dgm:prSet/>
      <dgm:spPr/>
      <dgm:t>
        <a:bodyPr/>
        <a:lstStyle/>
        <a:p>
          <a:endParaRPr lang="en-US"/>
        </a:p>
      </dgm:t>
    </dgm:pt>
    <dgm:pt modelId="{71B887E5-4C84-441A-BD1F-F7942E6C7F7D}">
      <dgm:prSet/>
      <dgm:spPr/>
      <dgm:t>
        <a:bodyPr/>
        <a:lstStyle/>
        <a:p>
          <a:r>
            <a:rPr lang="en-US" b="1"/>
            <a:t>Assignments catered to using AI </a:t>
          </a:r>
          <a:r>
            <a:rPr lang="en-US"/>
            <a:t>in a way that forces students to be proactive about improving</a:t>
          </a:r>
        </a:p>
      </dgm:t>
    </dgm:pt>
    <dgm:pt modelId="{A1021ECD-DA56-4B37-8081-81799FEF9B1F}" type="parTrans" cxnId="{793AE0C3-3D5F-4612-8700-F1E25455E82D}">
      <dgm:prSet/>
      <dgm:spPr/>
      <dgm:t>
        <a:bodyPr/>
        <a:lstStyle/>
        <a:p>
          <a:endParaRPr lang="en-US"/>
        </a:p>
      </dgm:t>
    </dgm:pt>
    <dgm:pt modelId="{F7C18B95-A929-406D-806D-8A2524BD5F96}" type="sibTrans" cxnId="{793AE0C3-3D5F-4612-8700-F1E25455E82D}">
      <dgm:prSet/>
      <dgm:spPr/>
      <dgm:t>
        <a:bodyPr/>
        <a:lstStyle/>
        <a:p>
          <a:endParaRPr lang="en-US"/>
        </a:p>
      </dgm:t>
    </dgm:pt>
    <dgm:pt modelId="{777DED15-21B1-4AA8-8586-61C0BC97CF38}">
      <dgm:prSet/>
      <dgm:spPr/>
      <dgm:t>
        <a:bodyPr/>
        <a:lstStyle/>
        <a:p>
          <a:r>
            <a:rPr lang="en-US"/>
            <a:t>Control/enforce the conversation script</a:t>
          </a:r>
        </a:p>
      </dgm:t>
    </dgm:pt>
    <dgm:pt modelId="{121A6DDC-A2D7-4BFD-A92E-C0AF2B0DD2C8}" type="parTrans" cxnId="{0C03AA79-59A6-4038-9021-44BEA38FB578}">
      <dgm:prSet/>
      <dgm:spPr/>
      <dgm:t>
        <a:bodyPr/>
        <a:lstStyle/>
        <a:p>
          <a:endParaRPr lang="en-US"/>
        </a:p>
      </dgm:t>
    </dgm:pt>
    <dgm:pt modelId="{2135A4A6-9693-4491-90BA-882611AA5A53}" type="sibTrans" cxnId="{0C03AA79-59A6-4038-9021-44BEA38FB578}">
      <dgm:prSet/>
      <dgm:spPr/>
      <dgm:t>
        <a:bodyPr/>
        <a:lstStyle/>
        <a:p>
          <a:endParaRPr lang="en-US"/>
        </a:p>
      </dgm:t>
    </dgm:pt>
    <dgm:pt modelId="{CA7BE942-721F-4F13-B4B1-B334A4BB1A55}">
      <dgm:prSet/>
      <dgm:spPr/>
      <dgm:t>
        <a:bodyPr/>
        <a:lstStyle/>
        <a:p>
          <a:r>
            <a:rPr lang="en-US"/>
            <a:t>Model what / how students can use AI</a:t>
          </a:r>
        </a:p>
      </dgm:t>
    </dgm:pt>
    <dgm:pt modelId="{770AE797-92EC-401B-B70C-3BB00CB436C5}" type="parTrans" cxnId="{A86B4C7E-5763-4870-ACBC-3F3A1B516213}">
      <dgm:prSet/>
      <dgm:spPr/>
      <dgm:t>
        <a:bodyPr/>
        <a:lstStyle/>
        <a:p>
          <a:endParaRPr lang="en-US"/>
        </a:p>
      </dgm:t>
    </dgm:pt>
    <dgm:pt modelId="{5A3866CA-9EE4-45D8-90B3-5E0DFDB235CA}" type="sibTrans" cxnId="{A86B4C7E-5763-4870-ACBC-3F3A1B516213}">
      <dgm:prSet/>
      <dgm:spPr/>
      <dgm:t>
        <a:bodyPr/>
        <a:lstStyle/>
        <a:p>
          <a:endParaRPr lang="en-US"/>
        </a:p>
      </dgm:t>
    </dgm:pt>
    <dgm:pt modelId="{C547DCAA-1A82-450D-988C-D60AA1667580}">
      <dgm:prSet/>
      <dgm:spPr/>
      <dgm:t>
        <a:bodyPr/>
        <a:lstStyle/>
        <a:p>
          <a:r>
            <a:rPr lang="en-US"/>
            <a:t>Design assignments that show the (current) limitations of AI (to diminish blind trust in gen. AI)</a:t>
          </a:r>
        </a:p>
      </dgm:t>
    </dgm:pt>
    <dgm:pt modelId="{0A22CDD8-54CF-4732-8EDA-1908BF48617E}" type="parTrans" cxnId="{A6AD7865-20A6-4E0B-81B5-057F4A574819}">
      <dgm:prSet/>
      <dgm:spPr/>
      <dgm:t>
        <a:bodyPr/>
        <a:lstStyle/>
        <a:p>
          <a:endParaRPr lang="en-US"/>
        </a:p>
      </dgm:t>
    </dgm:pt>
    <dgm:pt modelId="{9AE59308-7CA8-4BE4-8C5C-552DC78EDCBD}" type="sibTrans" cxnId="{A6AD7865-20A6-4E0B-81B5-057F4A574819}">
      <dgm:prSet/>
      <dgm:spPr/>
      <dgm:t>
        <a:bodyPr/>
        <a:lstStyle/>
        <a:p>
          <a:endParaRPr lang="en-US"/>
        </a:p>
      </dgm:t>
    </dgm:pt>
    <dgm:pt modelId="{0060343A-9AA4-E242-8C55-0A85B6162228}" type="pres">
      <dgm:prSet presAssocID="{966986BC-AE53-4D48-ADCB-506ACBDD8C41}" presName="Name0" presStyleCnt="0">
        <dgm:presLayoutVars>
          <dgm:dir/>
          <dgm:animLvl val="lvl"/>
          <dgm:resizeHandles val="exact"/>
        </dgm:presLayoutVars>
      </dgm:prSet>
      <dgm:spPr/>
    </dgm:pt>
    <dgm:pt modelId="{83D19C65-0C75-3F43-BAB9-0843E1D431FD}" type="pres">
      <dgm:prSet presAssocID="{F03C7DB5-F56E-4255-8927-0EE70483223F}" presName="linNode" presStyleCnt="0"/>
      <dgm:spPr/>
    </dgm:pt>
    <dgm:pt modelId="{BF636F5E-7B89-3D4E-97F5-2F4AE06B4576}" type="pres">
      <dgm:prSet presAssocID="{F03C7DB5-F56E-4255-8927-0EE70483223F}" presName="parentText" presStyleLbl="node1" presStyleIdx="0" presStyleCnt="2">
        <dgm:presLayoutVars>
          <dgm:chMax val="1"/>
          <dgm:bulletEnabled val="1"/>
        </dgm:presLayoutVars>
      </dgm:prSet>
      <dgm:spPr/>
    </dgm:pt>
    <dgm:pt modelId="{990B2822-4982-524D-98E6-0B9FC1392F49}" type="pres">
      <dgm:prSet presAssocID="{F03C7DB5-F56E-4255-8927-0EE70483223F}" presName="descendantText" presStyleLbl="alignAccFollowNode1" presStyleIdx="0" presStyleCnt="2">
        <dgm:presLayoutVars>
          <dgm:bulletEnabled val="1"/>
        </dgm:presLayoutVars>
      </dgm:prSet>
      <dgm:spPr/>
    </dgm:pt>
    <dgm:pt modelId="{39F5B4B0-ACB9-C34E-84F6-DDF859F172B7}" type="pres">
      <dgm:prSet presAssocID="{D34CD1E8-E380-4235-BD30-DF6C8BFEF1C0}" presName="sp" presStyleCnt="0"/>
      <dgm:spPr/>
    </dgm:pt>
    <dgm:pt modelId="{859783AB-6DDA-634D-90CF-5F8A7451A0B4}" type="pres">
      <dgm:prSet presAssocID="{71B887E5-4C84-441A-BD1F-F7942E6C7F7D}" presName="linNode" presStyleCnt="0"/>
      <dgm:spPr/>
    </dgm:pt>
    <dgm:pt modelId="{F51C0BBA-3C0F-E147-9176-412A4F9CB103}" type="pres">
      <dgm:prSet presAssocID="{71B887E5-4C84-441A-BD1F-F7942E6C7F7D}" presName="parentText" presStyleLbl="node1" presStyleIdx="1" presStyleCnt="2">
        <dgm:presLayoutVars>
          <dgm:chMax val="1"/>
          <dgm:bulletEnabled val="1"/>
        </dgm:presLayoutVars>
      </dgm:prSet>
      <dgm:spPr/>
    </dgm:pt>
    <dgm:pt modelId="{604298BC-A679-6E47-85A2-3D8F0C26E7CB}" type="pres">
      <dgm:prSet presAssocID="{71B887E5-4C84-441A-BD1F-F7942E6C7F7D}" presName="descendantText" presStyleLbl="alignAccFollowNode1" presStyleIdx="1" presStyleCnt="2">
        <dgm:presLayoutVars>
          <dgm:bulletEnabled val="1"/>
        </dgm:presLayoutVars>
      </dgm:prSet>
      <dgm:spPr/>
    </dgm:pt>
  </dgm:ptLst>
  <dgm:cxnLst>
    <dgm:cxn modelId="{30A18814-2D1C-A645-B615-87008BC02114}" type="presOf" srcId="{AE1A0183-E057-49D7-9BF8-298202B6A9D4}" destId="{990B2822-4982-524D-98E6-0B9FC1392F49}" srcOrd="0" destOrd="0" presId="urn:microsoft.com/office/officeart/2005/8/layout/vList5"/>
    <dgm:cxn modelId="{6E2A9932-5840-4745-983E-7B6030E0A80D}" srcId="{F03C7DB5-F56E-4255-8927-0EE70483223F}" destId="{AE1A0183-E057-49D7-9BF8-298202B6A9D4}" srcOrd="0" destOrd="0" parTransId="{FA1609C7-5753-4C14-86A6-17D75BC4D857}" sibTransId="{C8FA76DE-3A38-4157-87B8-4336EE7CBD45}"/>
    <dgm:cxn modelId="{A6AD7865-20A6-4E0B-81B5-057F4A574819}" srcId="{71B887E5-4C84-441A-BD1F-F7942E6C7F7D}" destId="{C547DCAA-1A82-450D-988C-D60AA1667580}" srcOrd="2" destOrd="0" parTransId="{0A22CDD8-54CF-4732-8EDA-1908BF48617E}" sibTransId="{9AE59308-7CA8-4BE4-8C5C-552DC78EDCBD}"/>
    <dgm:cxn modelId="{939B386D-5AF7-3F42-969A-84DF93913F81}" type="presOf" srcId="{1E131929-057F-4CD8-8A5C-06A355AAB505}" destId="{990B2822-4982-524D-98E6-0B9FC1392F49}" srcOrd="0" destOrd="1" presId="urn:microsoft.com/office/officeart/2005/8/layout/vList5"/>
    <dgm:cxn modelId="{9E387777-D048-5440-B245-E7965242FA8F}" type="presOf" srcId="{777DED15-21B1-4AA8-8586-61C0BC97CF38}" destId="{604298BC-A679-6E47-85A2-3D8F0C26E7CB}" srcOrd="0" destOrd="0" presId="urn:microsoft.com/office/officeart/2005/8/layout/vList5"/>
    <dgm:cxn modelId="{0C03AA79-59A6-4038-9021-44BEA38FB578}" srcId="{71B887E5-4C84-441A-BD1F-F7942E6C7F7D}" destId="{777DED15-21B1-4AA8-8586-61C0BC97CF38}" srcOrd="0" destOrd="0" parTransId="{121A6DDC-A2D7-4BFD-A92E-C0AF2B0DD2C8}" sibTransId="{2135A4A6-9693-4491-90BA-882611AA5A53}"/>
    <dgm:cxn modelId="{A86B4C7E-5763-4870-ACBC-3F3A1B516213}" srcId="{71B887E5-4C84-441A-BD1F-F7942E6C7F7D}" destId="{CA7BE942-721F-4F13-B4B1-B334A4BB1A55}" srcOrd="1" destOrd="0" parTransId="{770AE797-92EC-401B-B70C-3BB00CB436C5}" sibTransId="{5A3866CA-9EE4-45D8-90B3-5E0DFDB235CA}"/>
    <dgm:cxn modelId="{F9314C85-F432-4DBD-920B-906980A1BA66}" srcId="{966986BC-AE53-4D48-ADCB-506ACBDD8C41}" destId="{F03C7DB5-F56E-4255-8927-0EE70483223F}" srcOrd="0" destOrd="0" parTransId="{5DC2F65C-8668-454A-AC08-234E2312F1F4}" sibTransId="{D34CD1E8-E380-4235-BD30-DF6C8BFEF1C0}"/>
    <dgm:cxn modelId="{A73F6893-714E-F941-833F-669EB878ACA1}" type="presOf" srcId="{C547DCAA-1A82-450D-988C-D60AA1667580}" destId="{604298BC-A679-6E47-85A2-3D8F0C26E7CB}" srcOrd="0" destOrd="2" presId="urn:microsoft.com/office/officeart/2005/8/layout/vList5"/>
    <dgm:cxn modelId="{98219697-FCB0-4E45-BA12-71AFBD578BD8}" type="presOf" srcId="{71B887E5-4C84-441A-BD1F-F7942E6C7F7D}" destId="{F51C0BBA-3C0F-E147-9176-412A4F9CB103}" srcOrd="0" destOrd="0" presId="urn:microsoft.com/office/officeart/2005/8/layout/vList5"/>
    <dgm:cxn modelId="{5E3F749F-D222-334C-9CED-74B0A228F479}" type="presOf" srcId="{966986BC-AE53-4D48-ADCB-506ACBDD8C41}" destId="{0060343A-9AA4-E242-8C55-0A85B6162228}" srcOrd="0" destOrd="0" presId="urn:microsoft.com/office/officeart/2005/8/layout/vList5"/>
    <dgm:cxn modelId="{B40261BE-3C45-4DCF-B4DB-B87CC43C458D}" srcId="{F03C7DB5-F56E-4255-8927-0EE70483223F}" destId="{1E131929-057F-4CD8-8A5C-06A355AAB505}" srcOrd="1" destOrd="0" parTransId="{0C5D6E52-7AEC-4DAD-87AC-3614F3520FF0}" sibTransId="{EEBB9197-CF23-407B-8CF3-4805CC4F0398}"/>
    <dgm:cxn modelId="{793AE0C3-3D5F-4612-8700-F1E25455E82D}" srcId="{966986BC-AE53-4D48-ADCB-506ACBDD8C41}" destId="{71B887E5-4C84-441A-BD1F-F7942E6C7F7D}" srcOrd="1" destOrd="0" parTransId="{A1021ECD-DA56-4B37-8081-81799FEF9B1F}" sibTransId="{F7C18B95-A929-406D-806D-8A2524BD5F96}"/>
    <dgm:cxn modelId="{84FB5CF6-8D78-CD4E-8FD0-27F9B65238D0}" type="presOf" srcId="{CA7BE942-721F-4F13-B4B1-B334A4BB1A55}" destId="{604298BC-A679-6E47-85A2-3D8F0C26E7CB}" srcOrd="0" destOrd="1" presId="urn:microsoft.com/office/officeart/2005/8/layout/vList5"/>
    <dgm:cxn modelId="{609E09F7-970E-EB4C-AC8D-BE29DCAF8BF7}" type="presOf" srcId="{F03C7DB5-F56E-4255-8927-0EE70483223F}" destId="{BF636F5E-7B89-3D4E-97F5-2F4AE06B4576}" srcOrd="0" destOrd="0" presId="urn:microsoft.com/office/officeart/2005/8/layout/vList5"/>
    <dgm:cxn modelId="{977941FC-113E-DD4B-8919-AE0B5A2580AE}" type="presParOf" srcId="{0060343A-9AA4-E242-8C55-0A85B6162228}" destId="{83D19C65-0C75-3F43-BAB9-0843E1D431FD}" srcOrd="0" destOrd="0" presId="urn:microsoft.com/office/officeart/2005/8/layout/vList5"/>
    <dgm:cxn modelId="{AC6BE94A-F6B7-3C42-87B0-7486239A2382}" type="presParOf" srcId="{83D19C65-0C75-3F43-BAB9-0843E1D431FD}" destId="{BF636F5E-7B89-3D4E-97F5-2F4AE06B4576}" srcOrd="0" destOrd="0" presId="urn:microsoft.com/office/officeart/2005/8/layout/vList5"/>
    <dgm:cxn modelId="{4EAA082E-E232-2D49-B73D-B22033F56A3B}" type="presParOf" srcId="{83D19C65-0C75-3F43-BAB9-0843E1D431FD}" destId="{990B2822-4982-524D-98E6-0B9FC1392F49}" srcOrd="1" destOrd="0" presId="urn:microsoft.com/office/officeart/2005/8/layout/vList5"/>
    <dgm:cxn modelId="{490E72E7-BE81-A247-96CC-1EAB6760FAC2}" type="presParOf" srcId="{0060343A-9AA4-E242-8C55-0A85B6162228}" destId="{39F5B4B0-ACB9-C34E-84F6-DDF859F172B7}" srcOrd="1" destOrd="0" presId="urn:microsoft.com/office/officeart/2005/8/layout/vList5"/>
    <dgm:cxn modelId="{3BC0E6B0-874D-154E-B36E-6976F6C229BA}" type="presParOf" srcId="{0060343A-9AA4-E242-8C55-0A85B6162228}" destId="{859783AB-6DDA-634D-90CF-5F8A7451A0B4}" srcOrd="2" destOrd="0" presId="urn:microsoft.com/office/officeart/2005/8/layout/vList5"/>
    <dgm:cxn modelId="{A34E83E9-45E8-6D4B-9EBB-10700E18BAD1}" type="presParOf" srcId="{859783AB-6DDA-634D-90CF-5F8A7451A0B4}" destId="{F51C0BBA-3C0F-E147-9176-412A4F9CB103}" srcOrd="0" destOrd="0" presId="urn:microsoft.com/office/officeart/2005/8/layout/vList5"/>
    <dgm:cxn modelId="{E7B88368-DD99-5C45-9A48-F8D5A1519F71}" type="presParOf" srcId="{859783AB-6DDA-634D-90CF-5F8A7451A0B4}" destId="{604298BC-A679-6E47-85A2-3D8F0C26E7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0C9B9-61CF-44C8-8E40-34E0990A7F75}"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8D252BF-6C76-49E7-9886-2DFEFB4CE4F7}">
      <dgm:prSet/>
      <dgm:spPr/>
      <dgm:t>
        <a:bodyPr/>
        <a:lstStyle/>
        <a:p>
          <a:pPr>
            <a:defRPr cap="all"/>
          </a:pPr>
          <a:r>
            <a:rPr lang="en-US"/>
            <a:t>Teaching mindset</a:t>
          </a:r>
        </a:p>
      </dgm:t>
    </dgm:pt>
    <dgm:pt modelId="{70320AB0-1674-4633-B8C8-5ECF680DC625}" type="parTrans" cxnId="{2C109253-B494-4E83-8319-EC13A5DC9A27}">
      <dgm:prSet/>
      <dgm:spPr/>
      <dgm:t>
        <a:bodyPr/>
        <a:lstStyle/>
        <a:p>
          <a:endParaRPr lang="en-US"/>
        </a:p>
      </dgm:t>
    </dgm:pt>
    <dgm:pt modelId="{988BD016-D6FD-4E52-AB08-40A1D33B4A23}" type="sibTrans" cxnId="{2C109253-B494-4E83-8319-EC13A5DC9A27}">
      <dgm:prSet/>
      <dgm:spPr/>
      <dgm:t>
        <a:bodyPr/>
        <a:lstStyle/>
        <a:p>
          <a:endParaRPr lang="en-US"/>
        </a:p>
      </dgm:t>
    </dgm:pt>
    <dgm:pt modelId="{7CE8A356-AE47-4CCB-9694-7A5725DEE9A8}">
      <dgm:prSet/>
      <dgm:spPr/>
      <dgm:t>
        <a:bodyPr/>
        <a:lstStyle/>
        <a:p>
          <a:pPr>
            <a:defRPr cap="all"/>
          </a:pPr>
          <a:r>
            <a:rPr lang="en-US"/>
            <a:t>Course policies</a:t>
          </a:r>
        </a:p>
      </dgm:t>
    </dgm:pt>
    <dgm:pt modelId="{992A0D11-A4F4-4EA6-818D-FDC9A70918ED}" type="parTrans" cxnId="{3A13EB08-FD03-421D-B78F-862D3828D2CE}">
      <dgm:prSet/>
      <dgm:spPr/>
      <dgm:t>
        <a:bodyPr/>
        <a:lstStyle/>
        <a:p>
          <a:endParaRPr lang="en-US"/>
        </a:p>
      </dgm:t>
    </dgm:pt>
    <dgm:pt modelId="{101D6C37-8DE7-4E62-A5F7-1C59DF4D3C1D}" type="sibTrans" cxnId="{3A13EB08-FD03-421D-B78F-862D3828D2CE}">
      <dgm:prSet/>
      <dgm:spPr/>
      <dgm:t>
        <a:bodyPr/>
        <a:lstStyle/>
        <a:p>
          <a:endParaRPr lang="en-US"/>
        </a:p>
      </dgm:t>
    </dgm:pt>
    <dgm:pt modelId="{FE473DDB-B849-4F6B-9733-C11272C5514C}">
      <dgm:prSet/>
      <dgm:spPr/>
      <dgm:t>
        <a:bodyPr/>
        <a:lstStyle/>
        <a:p>
          <a:pPr>
            <a:defRPr cap="all"/>
          </a:pPr>
          <a:r>
            <a:rPr lang="en-US"/>
            <a:t>Grading and assessing</a:t>
          </a:r>
        </a:p>
      </dgm:t>
    </dgm:pt>
    <dgm:pt modelId="{F82C6CF7-E1FD-495E-831E-A12F8EDE553A}" type="parTrans" cxnId="{A48DA020-9FA4-4D12-9E4A-76A102DD0099}">
      <dgm:prSet/>
      <dgm:spPr/>
      <dgm:t>
        <a:bodyPr/>
        <a:lstStyle/>
        <a:p>
          <a:endParaRPr lang="en-US"/>
        </a:p>
      </dgm:t>
    </dgm:pt>
    <dgm:pt modelId="{25DCDAEB-53FF-4FFF-95BA-6ACE96709154}" type="sibTrans" cxnId="{A48DA020-9FA4-4D12-9E4A-76A102DD0099}">
      <dgm:prSet/>
      <dgm:spPr/>
      <dgm:t>
        <a:bodyPr/>
        <a:lstStyle/>
        <a:p>
          <a:endParaRPr lang="en-US"/>
        </a:p>
      </dgm:t>
    </dgm:pt>
    <dgm:pt modelId="{DD56D7D2-55D6-4766-940C-C0008AE29687}" type="pres">
      <dgm:prSet presAssocID="{0CA0C9B9-61CF-44C8-8E40-34E0990A7F75}" presName="root" presStyleCnt="0">
        <dgm:presLayoutVars>
          <dgm:dir/>
          <dgm:resizeHandles val="exact"/>
        </dgm:presLayoutVars>
      </dgm:prSet>
      <dgm:spPr/>
    </dgm:pt>
    <dgm:pt modelId="{470166BC-55CD-4D99-B07F-C8D5C6F5DBD6}" type="pres">
      <dgm:prSet presAssocID="{F8D252BF-6C76-49E7-9886-2DFEFB4CE4F7}" presName="compNode" presStyleCnt="0"/>
      <dgm:spPr/>
    </dgm:pt>
    <dgm:pt modelId="{6B20519C-1E51-40BC-8A77-69082D92EAA8}" type="pres">
      <dgm:prSet presAssocID="{F8D252BF-6C76-49E7-9886-2DFEFB4CE4F7}" presName="iconBgRect" presStyleLbl="bgShp" presStyleIdx="0" presStyleCnt="3"/>
      <dgm:spPr>
        <a:prstGeom prst="round2DiagRect">
          <a:avLst>
            <a:gd name="adj1" fmla="val 29727"/>
            <a:gd name="adj2" fmla="val 0"/>
          </a:avLst>
        </a:prstGeom>
      </dgm:spPr>
    </dgm:pt>
    <dgm:pt modelId="{B2F7995A-4F61-464A-8359-029BC794D15D}" type="pres">
      <dgm:prSet presAssocID="{F8D252BF-6C76-49E7-9886-2DFEFB4CE4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8030F8E-AD31-4F2F-9C5F-8D03A25714DD}" type="pres">
      <dgm:prSet presAssocID="{F8D252BF-6C76-49E7-9886-2DFEFB4CE4F7}" presName="spaceRect" presStyleCnt="0"/>
      <dgm:spPr/>
    </dgm:pt>
    <dgm:pt modelId="{AE116369-DA6E-426C-A883-1EC06E137313}" type="pres">
      <dgm:prSet presAssocID="{F8D252BF-6C76-49E7-9886-2DFEFB4CE4F7}" presName="textRect" presStyleLbl="revTx" presStyleIdx="0" presStyleCnt="3">
        <dgm:presLayoutVars>
          <dgm:chMax val="1"/>
          <dgm:chPref val="1"/>
        </dgm:presLayoutVars>
      </dgm:prSet>
      <dgm:spPr/>
    </dgm:pt>
    <dgm:pt modelId="{C818BC67-83FC-4E83-A69A-4A3933580CD2}" type="pres">
      <dgm:prSet presAssocID="{988BD016-D6FD-4E52-AB08-40A1D33B4A23}" presName="sibTrans" presStyleCnt="0"/>
      <dgm:spPr/>
    </dgm:pt>
    <dgm:pt modelId="{376690AD-A6BC-4FBF-85B5-96882D5DDF35}" type="pres">
      <dgm:prSet presAssocID="{7CE8A356-AE47-4CCB-9694-7A5725DEE9A8}" presName="compNode" presStyleCnt="0"/>
      <dgm:spPr/>
    </dgm:pt>
    <dgm:pt modelId="{12CEC64C-D84E-43BE-BBBF-BEE1B19A27BD}" type="pres">
      <dgm:prSet presAssocID="{7CE8A356-AE47-4CCB-9694-7A5725DEE9A8}" presName="iconBgRect" presStyleLbl="bgShp" presStyleIdx="1" presStyleCnt="3"/>
      <dgm:spPr>
        <a:prstGeom prst="round2DiagRect">
          <a:avLst>
            <a:gd name="adj1" fmla="val 29727"/>
            <a:gd name="adj2" fmla="val 0"/>
          </a:avLst>
        </a:prstGeom>
      </dgm:spPr>
    </dgm:pt>
    <dgm:pt modelId="{BCF0A804-9259-4D67-A783-10E125D28187}" type="pres">
      <dgm:prSet presAssocID="{7CE8A356-AE47-4CCB-9694-7A5725DEE9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20231BE4-875C-46C2-8C28-0A39EFF50B7C}" type="pres">
      <dgm:prSet presAssocID="{7CE8A356-AE47-4CCB-9694-7A5725DEE9A8}" presName="spaceRect" presStyleCnt="0"/>
      <dgm:spPr/>
    </dgm:pt>
    <dgm:pt modelId="{97F6193B-73C6-4B91-87C1-DAE5E01C4AC1}" type="pres">
      <dgm:prSet presAssocID="{7CE8A356-AE47-4CCB-9694-7A5725DEE9A8}" presName="textRect" presStyleLbl="revTx" presStyleIdx="1" presStyleCnt="3">
        <dgm:presLayoutVars>
          <dgm:chMax val="1"/>
          <dgm:chPref val="1"/>
        </dgm:presLayoutVars>
      </dgm:prSet>
      <dgm:spPr/>
    </dgm:pt>
    <dgm:pt modelId="{F66E302C-06DC-40B1-849B-ADB00429D079}" type="pres">
      <dgm:prSet presAssocID="{101D6C37-8DE7-4E62-A5F7-1C59DF4D3C1D}" presName="sibTrans" presStyleCnt="0"/>
      <dgm:spPr/>
    </dgm:pt>
    <dgm:pt modelId="{00E06448-62C2-48C7-ABF6-B53FEFD51884}" type="pres">
      <dgm:prSet presAssocID="{FE473DDB-B849-4F6B-9733-C11272C5514C}" presName="compNode" presStyleCnt="0"/>
      <dgm:spPr/>
    </dgm:pt>
    <dgm:pt modelId="{D347A371-358E-497B-A30B-1A942ECCA67C}" type="pres">
      <dgm:prSet presAssocID="{FE473DDB-B849-4F6B-9733-C11272C5514C}" presName="iconBgRect" presStyleLbl="bgShp" presStyleIdx="2" presStyleCnt="3"/>
      <dgm:spPr>
        <a:prstGeom prst="round2DiagRect">
          <a:avLst>
            <a:gd name="adj1" fmla="val 29727"/>
            <a:gd name="adj2" fmla="val 0"/>
          </a:avLst>
        </a:prstGeom>
      </dgm:spPr>
    </dgm:pt>
    <dgm:pt modelId="{B0F66397-E51D-4C73-9A6E-290C373031D1}" type="pres">
      <dgm:prSet presAssocID="{FE473DDB-B849-4F6B-9733-C11272C551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24C50A2-8451-4377-AA29-ADB8A80B6C51}" type="pres">
      <dgm:prSet presAssocID="{FE473DDB-B849-4F6B-9733-C11272C5514C}" presName="spaceRect" presStyleCnt="0"/>
      <dgm:spPr/>
    </dgm:pt>
    <dgm:pt modelId="{BC6CE1E6-BD8B-490D-98BA-C691587E1F33}" type="pres">
      <dgm:prSet presAssocID="{FE473DDB-B849-4F6B-9733-C11272C5514C}" presName="textRect" presStyleLbl="revTx" presStyleIdx="2" presStyleCnt="3">
        <dgm:presLayoutVars>
          <dgm:chMax val="1"/>
          <dgm:chPref val="1"/>
        </dgm:presLayoutVars>
      </dgm:prSet>
      <dgm:spPr/>
    </dgm:pt>
  </dgm:ptLst>
  <dgm:cxnLst>
    <dgm:cxn modelId="{3A13EB08-FD03-421D-B78F-862D3828D2CE}" srcId="{0CA0C9B9-61CF-44C8-8E40-34E0990A7F75}" destId="{7CE8A356-AE47-4CCB-9694-7A5725DEE9A8}" srcOrd="1" destOrd="0" parTransId="{992A0D11-A4F4-4EA6-818D-FDC9A70918ED}" sibTransId="{101D6C37-8DE7-4E62-A5F7-1C59DF4D3C1D}"/>
    <dgm:cxn modelId="{A48DA020-9FA4-4D12-9E4A-76A102DD0099}" srcId="{0CA0C9B9-61CF-44C8-8E40-34E0990A7F75}" destId="{FE473DDB-B849-4F6B-9733-C11272C5514C}" srcOrd="2" destOrd="0" parTransId="{F82C6CF7-E1FD-495E-831E-A12F8EDE553A}" sibTransId="{25DCDAEB-53FF-4FFF-95BA-6ACE96709154}"/>
    <dgm:cxn modelId="{07CF5631-2227-49BA-97C5-C62DF1C4287D}" type="presOf" srcId="{F8D252BF-6C76-49E7-9886-2DFEFB4CE4F7}" destId="{AE116369-DA6E-426C-A883-1EC06E137313}" srcOrd="0" destOrd="0" presId="urn:microsoft.com/office/officeart/2018/5/layout/IconLeafLabelList"/>
    <dgm:cxn modelId="{64B7EA45-EC4B-4940-9999-9A936F2C21D0}" type="presOf" srcId="{FE473DDB-B849-4F6B-9733-C11272C5514C}" destId="{BC6CE1E6-BD8B-490D-98BA-C691587E1F33}" srcOrd="0" destOrd="0" presId="urn:microsoft.com/office/officeart/2018/5/layout/IconLeafLabelList"/>
    <dgm:cxn modelId="{2C109253-B494-4E83-8319-EC13A5DC9A27}" srcId="{0CA0C9B9-61CF-44C8-8E40-34E0990A7F75}" destId="{F8D252BF-6C76-49E7-9886-2DFEFB4CE4F7}" srcOrd="0" destOrd="0" parTransId="{70320AB0-1674-4633-B8C8-5ECF680DC625}" sibTransId="{988BD016-D6FD-4E52-AB08-40A1D33B4A23}"/>
    <dgm:cxn modelId="{CFCBA158-A235-4CF4-97A6-6C5D39A6B0FD}" type="presOf" srcId="{7CE8A356-AE47-4CCB-9694-7A5725DEE9A8}" destId="{97F6193B-73C6-4B91-87C1-DAE5E01C4AC1}" srcOrd="0" destOrd="0" presId="urn:microsoft.com/office/officeart/2018/5/layout/IconLeafLabelList"/>
    <dgm:cxn modelId="{3201FE5E-9BDF-4F04-89AC-1F81C2D6551A}" type="presOf" srcId="{0CA0C9B9-61CF-44C8-8E40-34E0990A7F75}" destId="{DD56D7D2-55D6-4766-940C-C0008AE29687}" srcOrd="0" destOrd="0" presId="urn:microsoft.com/office/officeart/2018/5/layout/IconLeafLabelList"/>
    <dgm:cxn modelId="{C72096F5-ECB2-461D-B2C8-04B8CB6541CD}" type="presParOf" srcId="{DD56D7D2-55D6-4766-940C-C0008AE29687}" destId="{470166BC-55CD-4D99-B07F-C8D5C6F5DBD6}" srcOrd="0" destOrd="0" presId="urn:microsoft.com/office/officeart/2018/5/layout/IconLeafLabelList"/>
    <dgm:cxn modelId="{C4A9E542-294B-48D1-BCFC-C1F7C97F4EBA}" type="presParOf" srcId="{470166BC-55CD-4D99-B07F-C8D5C6F5DBD6}" destId="{6B20519C-1E51-40BC-8A77-69082D92EAA8}" srcOrd="0" destOrd="0" presId="urn:microsoft.com/office/officeart/2018/5/layout/IconLeafLabelList"/>
    <dgm:cxn modelId="{4EA26A20-CB59-41D9-B1C0-99B7DB104E12}" type="presParOf" srcId="{470166BC-55CD-4D99-B07F-C8D5C6F5DBD6}" destId="{B2F7995A-4F61-464A-8359-029BC794D15D}" srcOrd="1" destOrd="0" presId="urn:microsoft.com/office/officeart/2018/5/layout/IconLeafLabelList"/>
    <dgm:cxn modelId="{A59330D0-22EA-4443-8E4A-FABBF104AD63}" type="presParOf" srcId="{470166BC-55CD-4D99-B07F-C8D5C6F5DBD6}" destId="{38030F8E-AD31-4F2F-9C5F-8D03A25714DD}" srcOrd="2" destOrd="0" presId="urn:microsoft.com/office/officeart/2018/5/layout/IconLeafLabelList"/>
    <dgm:cxn modelId="{C02AA242-7274-4BF0-A3F0-F72A9AADAAB8}" type="presParOf" srcId="{470166BC-55CD-4D99-B07F-C8D5C6F5DBD6}" destId="{AE116369-DA6E-426C-A883-1EC06E137313}" srcOrd="3" destOrd="0" presId="urn:microsoft.com/office/officeart/2018/5/layout/IconLeafLabelList"/>
    <dgm:cxn modelId="{65C2C012-98FA-48E6-9A4E-7A1D0645A1E8}" type="presParOf" srcId="{DD56D7D2-55D6-4766-940C-C0008AE29687}" destId="{C818BC67-83FC-4E83-A69A-4A3933580CD2}" srcOrd="1" destOrd="0" presId="urn:microsoft.com/office/officeart/2018/5/layout/IconLeafLabelList"/>
    <dgm:cxn modelId="{9386F040-A162-47AF-9DED-5504AB877145}" type="presParOf" srcId="{DD56D7D2-55D6-4766-940C-C0008AE29687}" destId="{376690AD-A6BC-4FBF-85B5-96882D5DDF35}" srcOrd="2" destOrd="0" presId="urn:microsoft.com/office/officeart/2018/5/layout/IconLeafLabelList"/>
    <dgm:cxn modelId="{E0EDDB1C-682F-4C79-9553-7E58872E0DCB}" type="presParOf" srcId="{376690AD-A6BC-4FBF-85B5-96882D5DDF35}" destId="{12CEC64C-D84E-43BE-BBBF-BEE1B19A27BD}" srcOrd="0" destOrd="0" presId="urn:microsoft.com/office/officeart/2018/5/layout/IconLeafLabelList"/>
    <dgm:cxn modelId="{F06038C4-94D8-4BE3-930F-BB9FE5B1B8EA}" type="presParOf" srcId="{376690AD-A6BC-4FBF-85B5-96882D5DDF35}" destId="{BCF0A804-9259-4D67-A783-10E125D28187}" srcOrd="1" destOrd="0" presId="urn:microsoft.com/office/officeart/2018/5/layout/IconLeafLabelList"/>
    <dgm:cxn modelId="{6E78C7A3-2140-4516-ADC6-A9C69A74DB9A}" type="presParOf" srcId="{376690AD-A6BC-4FBF-85B5-96882D5DDF35}" destId="{20231BE4-875C-46C2-8C28-0A39EFF50B7C}" srcOrd="2" destOrd="0" presId="urn:microsoft.com/office/officeart/2018/5/layout/IconLeafLabelList"/>
    <dgm:cxn modelId="{F30078F9-D947-4BB6-8583-9BFB7862F1F1}" type="presParOf" srcId="{376690AD-A6BC-4FBF-85B5-96882D5DDF35}" destId="{97F6193B-73C6-4B91-87C1-DAE5E01C4AC1}" srcOrd="3" destOrd="0" presId="urn:microsoft.com/office/officeart/2018/5/layout/IconLeafLabelList"/>
    <dgm:cxn modelId="{025A1956-8493-4D6E-BD82-48E53F244003}" type="presParOf" srcId="{DD56D7D2-55D6-4766-940C-C0008AE29687}" destId="{F66E302C-06DC-40B1-849B-ADB00429D079}" srcOrd="3" destOrd="0" presId="urn:microsoft.com/office/officeart/2018/5/layout/IconLeafLabelList"/>
    <dgm:cxn modelId="{55D14CE7-3827-4138-9CE2-FF35BE111148}" type="presParOf" srcId="{DD56D7D2-55D6-4766-940C-C0008AE29687}" destId="{00E06448-62C2-48C7-ABF6-B53FEFD51884}" srcOrd="4" destOrd="0" presId="urn:microsoft.com/office/officeart/2018/5/layout/IconLeafLabelList"/>
    <dgm:cxn modelId="{D2D5D97F-9897-498D-BCFB-99B97BC55466}" type="presParOf" srcId="{00E06448-62C2-48C7-ABF6-B53FEFD51884}" destId="{D347A371-358E-497B-A30B-1A942ECCA67C}" srcOrd="0" destOrd="0" presId="urn:microsoft.com/office/officeart/2018/5/layout/IconLeafLabelList"/>
    <dgm:cxn modelId="{7AA6769C-3F7C-40EB-8CF1-D58889C18D1A}" type="presParOf" srcId="{00E06448-62C2-48C7-ABF6-B53FEFD51884}" destId="{B0F66397-E51D-4C73-9A6E-290C373031D1}" srcOrd="1" destOrd="0" presId="urn:microsoft.com/office/officeart/2018/5/layout/IconLeafLabelList"/>
    <dgm:cxn modelId="{A8E2852B-DC37-45D5-93F2-A737F0DFF53C}" type="presParOf" srcId="{00E06448-62C2-48C7-ABF6-B53FEFD51884}" destId="{924C50A2-8451-4377-AA29-ADB8A80B6C51}" srcOrd="2" destOrd="0" presId="urn:microsoft.com/office/officeart/2018/5/layout/IconLeafLabelList"/>
    <dgm:cxn modelId="{1CFD06A7-C272-4467-929C-F3C67DDC22AF}" type="presParOf" srcId="{00E06448-62C2-48C7-ABF6-B53FEFD51884}" destId="{BC6CE1E6-BD8B-490D-98BA-C691587E1F3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4D8A28-073D-4E76-9C95-B51F6A7805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10AF88-D9E1-48AA-967E-98EC2865EFD5}">
      <dgm:prSet/>
      <dgm:spPr/>
      <dgm:t>
        <a:bodyPr/>
        <a:lstStyle/>
        <a:p>
          <a:pPr>
            <a:lnSpc>
              <a:spcPct val="100000"/>
            </a:lnSpc>
          </a:pPr>
          <a:r>
            <a:rPr lang="en-US" dirty="0"/>
            <a:t>Draws on students’ interests, making the course content more relatable</a:t>
          </a:r>
        </a:p>
      </dgm:t>
    </dgm:pt>
    <dgm:pt modelId="{20AB820C-ABEA-46CC-878E-53C802B110E9}" type="parTrans" cxnId="{B4AD0930-75E5-4483-931E-921C9B20A004}">
      <dgm:prSet/>
      <dgm:spPr/>
      <dgm:t>
        <a:bodyPr/>
        <a:lstStyle/>
        <a:p>
          <a:endParaRPr lang="en-US"/>
        </a:p>
      </dgm:t>
    </dgm:pt>
    <dgm:pt modelId="{E197095E-F7C5-47F3-9082-154256DFD3A6}" type="sibTrans" cxnId="{B4AD0930-75E5-4483-931E-921C9B20A004}">
      <dgm:prSet/>
      <dgm:spPr/>
      <dgm:t>
        <a:bodyPr/>
        <a:lstStyle/>
        <a:p>
          <a:endParaRPr lang="en-US"/>
        </a:p>
      </dgm:t>
    </dgm:pt>
    <dgm:pt modelId="{20FEFCC5-2279-434B-A119-D19C9AE6B0AB}">
      <dgm:prSet/>
      <dgm:spPr/>
      <dgm:t>
        <a:bodyPr/>
        <a:lstStyle/>
        <a:p>
          <a:pPr>
            <a:lnSpc>
              <a:spcPct val="100000"/>
            </a:lnSpc>
          </a:pPr>
          <a:r>
            <a:rPr lang="en-US"/>
            <a:t>Focuses on what students bring to the classroom instead of on what they lack </a:t>
          </a:r>
          <a:r>
            <a:rPr lang="en-US">
              <a:sym typeface="Wingdings" panose="05000000000000000000" pitchFamily="2" charset="2"/>
            </a:rPr>
            <a:t></a:t>
          </a:r>
          <a:r>
            <a:rPr lang="en-US"/>
            <a:t> Highlights and values students’ differences and strengths</a:t>
          </a:r>
        </a:p>
      </dgm:t>
    </dgm:pt>
    <dgm:pt modelId="{101A1B0C-975D-4CE3-9F1B-B1C7A01AB005}" type="parTrans" cxnId="{8A425E7E-C5B9-468A-B8F8-12F0CCACFAE2}">
      <dgm:prSet/>
      <dgm:spPr/>
      <dgm:t>
        <a:bodyPr/>
        <a:lstStyle/>
        <a:p>
          <a:endParaRPr lang="en-US"/>
        </a:p>
      </dgm:t>
    </dgm:pt>
    <dgm:pt modelId="{1034858A-EC7C-4FF4-B786-8AAA63DC4769}" type="sibTrans" cxnId="{8A425E7E-C5B9-468A-B8F8-12F0CCACFAE2}">
      <dgm:prSet/>
      <dgm:spPr/>
      <dgm:t>
        <a:bodyPr/>
        <a:lstStyle/>
        <a:p>
          <a:endParaRPr lang="en-US"/>
        </a:p>
      </dgm:t>
    </dgm:pt>
    <dgm:pt modelId="{AFCD111A-9F96-47E4-BB15-A7DB10537147}" type="pres">
      <dgm:prSet presAssocID="{784D8A28-073D-4E76-9C95-B51F6A78059A}" presName="root" presStyleCnt="0">
        <dgm:presLayoutVars>
          <dgm:dir/>
          <dgm:resizeHandles val="exact"/>
        </dgm:presLayoutVars>
      </dgm:prSet>
      <dgm:spPr/>
    </dgm:pt>
    <dgm:pt modelId="{EFCFA62B-A76F-4E7D-9865-8094A47CBA33}" type="pres">
      <dgm:prSet presAssocID="{D010AF88-D9E1-48AA-967E-98EC2865EFD5}" presName="compNode" presStyleCnt="0"/>
      <dgm:spPr/>
    </dgm:pt>
    <dgm:pt modelId="{FBE6CE0B-CF23-4317-B575-5E51F7B3D54D}" type="pres">
      <dgm:prSet presAssocID="{D010AF88-D9E1-48AA-967E-98EC2865EFD5}" presName="bgRect" presStyleLbl="bgShp" presStyleIdx="0" presStyleCnt="2"/>
      <dgm:spPr/>
    </dgm:pt>
    <dgm:pt modelId="{9E607671-65AA-4651-B069-5F0FABC5AF81}" type="pres">
      <dgm:prSet presAssocID="{D010AF88-D9E1-48AA-967E-98EC2865EF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22B5EC4-CE90-4609-8117-61F5E27AEE2D}" type="pres">
      <dgm:prSet presAssocID="{D010AF88-D9E1-48AA-967E-98EC2865EFD5}" presName="spaceRect" presStyleCnt="0"/>
      <dgm:spPr/>
    </dgm:pt>
    <dgm:pt modelId="{8EA9A4D0-DAB1-4788-85F5-4B79F74D75C2}" type="pres">
      <dgm:prSet presAssocID="{D010AF88-D9E1-48AA-967E-98EC2865EFD5}" presName="parTx" presStyleLbl="revTx" presStyleIdx="0" presStyleCnt="2">
        <dgm:presLayoutVars>
          <dgm:chMax val="0"/>
          <dgm:chPref val="0"/>
        </dgm:presLayoutVars>
      </dgm:prSet>
      <dgm:spPr/>
    </dgm:pt>
    <dgm:pt modelId="{8D9CA2D2-34A3-4384-A624-21CF49399A27}" type="pres">
      <dgm:prSet presAssocID="{E197095E-F7C5-47F3-9082-154256DFD3A6}" presName="sibTrans" presStyleCnt="0"/>
      <dgm:spPr/>
    </dgm:pt>
    <dgm:pt modelId="{6969B88F-BE51-4A7E-A55C-C1906A0B2C89}" type="pres">
      <dgm:prSet presAssocID="{20FEFCC5-2279-434B-A119-D19C9AE6B0AB}" presName="compNode" presStyleCnt="0"/>
      <dgm:spPr/>
    </dgm:pt>
    <dgm:pt modelId="{97886A8F-8ED6-4E06-8247-E5CC1C5912F4}" type="pres">
      <dgm:prSet presAssocID="{20FEFCC5-2279-434B-A119-D19C9AE6B0AB}" presName="bgRect" presStyleLbl="bgShp" presStyleIdx="1" presStyleCnt="2"/>
      <dgm:spPr/>
    </dgm:pt>
    <dgm:pt modelId="{80F7789F-68CB-457D-A061-C8C353F20F89}" type="pres">
      <dgm:prSet presAssocID="{20FEFCC5-2279-434B-A119-D19C9AE6B0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80ADE8A1-2DA3-4A84-A439-A252496C2EAD}" type="pres">
      <dgm:prSet presAssocID="{20FEFCC5-2279-434B-A119-D19C9AE6B0AB}" presName="spaceRect" presStyleCnt="0"/>
      <dgm:spPr/>
    </dgm:pt>
    <dgm:pt modelId="{EEF30E55-985F-41FD-A0DB-48F3988E7BE8}" type="pres">
      <dgm:prSet presAssocID="{20FEFCC5-2279-434B-A119-D19C9AE6B0AB}" presName="parTx" presStyleLbl="revTx" presStyleIdx="1" presStyleCnt="2">
        <dgm:presLayoutVars>
          <dgm:chMax val="0"/>
          <dgm:chPref val="0"/>
        </dgm:presLayoutVars>
      </dgm:prSet>
      <dgm:spPr/>
    </dgm:pt>
  </dgm:ptLst>
  <dgm:cxnLst>
    <dgm:cxn modelId="{8EA66719-04C6-41A1-956F-EFBDEC6DFD88}" type="presOf" srcId="{D010AF88-D9E1-48AA-967E-98EC2865EFD5}" destId="{8EA9A4D0-DAB1-4788-85F5-4B79F74D75C2}" srcOrd="0" destOrd="0" presId="urn:microsoft.com/office/officeart/2018/2/layout/IconVerticalSolidList"/>
    <dgm:cxn modelId="{B4AD0930-75E5-4483-931E-921C9B20A004}" srcId="{784D8A28-073D-4E76-9C95-B51F6A78059A}" destId="{D010AF88-D9E1-48AA-967E-98EC2865EFD5}" srcOrd="0" destOrd="0" parTransId="{20AB820C-ABEA-46CC-878E-53C802B110E9}" sibTransId="{E197095E-F7C5-47F3-9082-154256DFD3A6}"/>
    <dgm:cxn modelId="{00A9D85C-366D-47BB-9FAA-CD1A442AA2B0}" type="presOf" srcId="{20FEFCC5-2279-434B-A119-D19C9AE6B0AB}" destId="{EEF30E55-985F-41FD-A0DB-48F3988E7BE8}" srcOrd="0" destOrd="0" presId="urn:microsoft.com/office/officeart/2018/2/layout/IconVerticalSolidList"/>
    <dgm:cxn modelId="{8A425E7E-C5B9-468A-B8F8-12F0CCACFAE2}" srcId="{784D8A28-073D-4E76-9C95-B51F6A78059A}" destId="{20FEFCC5-2279-434B-A119-D19C9AE6B0AB}" srcOrd="1" destOrd="0" parTransId="{101A1B0C-975D-4CE3-9F1B-B1C7A01AB005}" sibTransId="{1034858A-EC7C-4FF4-B786-8AAA63DC4769}"/>
    <dgm:cxn modelId="{BDA0BCF8-9AF7-4616-88A4-022E84D99CD1}" type="presOf" srcId="{784D8A28-073D-4E76-9C95-B51F6A78059A}" destId="{AFCD111A-9F96-47E4-BB15-A7DB10537147}" srcOrd="0" destOrd="0" presId="urn:microsoft.com/office/officeart/2018/2/layout/IconVerticalSolidList"/>
    <dgm:cxn modelId="{5332E4D7-1217-47F8-A3F6-FC6A61BAB115}" type="presParOf" srcId="{AFCD111A-9F96-47E4-BB15-A7DB10537147}" destId="{EFCFA62B-A76F-4E7D-9865-8094A47CBA33}" srcOrd="0" destOrd="0" presId="urn:microsoft.com/office/officeart/2018/2/layout/IconVerticalSolidList"/>
    <dgm:cxn modelId="{4DF3136F-4429-4955-B0FD-EE0B3A4F0292}" type="presParOf" srcId="{EFCFA62B-A76F-4E7D-9865-8094A47CBA33}" destId="{FBE6CE0B-CF23-4317-B575-5E51F7B3D54D}" srcOrd="0" destOrd="0" presId="urn:microsoft.com/office/officeart/2018/2/layout/IconVerticalSolidList"/>
    <dgm:cxn modelId="{473608A0-6CE2-480C-B0F5-C69B318A0AE2}" type="presParOf" srcId="{EFCFA62B-A76F-4E7D-9865-8094A47CBA33}" destId="{9E607671-65AA-4651-B069-5F0FABC5AF81}" srcOrd="1" destOrd="0" presId="urn:microsoft.com/office/officeart/2018/2/layout/IconVerticalSolidList"/>
    <dgm:cxn modelId="{1F4B466D-DC0A-4EF7-8C1D-84F194AB0B79}" type="presParOf" srcId="{EFCFA62B-A76F-4E7D-9865-8094A47CBA33}" destId="{B22B5EC4-CE90-4609-8117-61F5E27AEE2D}" srcOrd="2" destOrd="0" presId="urn:microsoft.com/office/officeart/2018/2/layout/IconVerticalSolidList"/>
    <dgm:cxn modelId="{14AB5128-715E-411B-A973-A42A5AEBDE11}" type="presParOf" srcId="{EFCFA62B-A76F-4E7D-9865-8094A47CBA33}" destId="{8EA9A4D0-DAB1-4788-85F5-4B79F74D75C2}" srcOrd="3" destOrd="0" presId="urn:microsoft.com/office/officeart/2018/2/layout/IconVerticalSolidList"/>
    <dgm:cxn modelId="{BFAC1D33-83FA-416A-A0FB-69F576831226}" type="presParOf" srcId="{AFCD111A-9F96-47E4-BB15-A7DB10537147}" destId="{8D9CA2D2-34A3-4384-A624-21CF49399A27}" srcOrd="1" destOrd="0" presId="urn:microsoft.com/office/officeart/2018/2/layout/IconVerticalSolidList"/>
    <dgm:cxn modelId="{418E3ABA-45C2-4DCF-A93E-9D46E7BAB069}" type="presParOf" srcId="{AFCD111A-9F96-47E4-BB15-A7DB10537147}" destId="{6969B88F-BE51-4A7E-A55C-C1906A0B2C89}" srcOrd="2" destOrd="0" presId="urn:microsoft.com/office/officeart/2018/2/layout/IconVerticalSolidList"/>
    <dgm:cxn modelId="{2B026B36-D47F-4C19-8DD7-746410367FDF}" type="presParOf" srcId="{6969B88F-BE51-4A7E-A55C-C1906A0B2C89}" destId="{97886A8F-8ED6-4E06-8247-E5CC1C5912F4}" srcOrd="0" destOrd="0" presId="urn:microsoft.com/office/officeart/2018/2/layout/IconVerticalSolidList"/>
    <dgm:cxn modelId="{F3C30CA3-9C0A-47DC-9216-863679DC47F0}" type="presParOf" srcId="{6969B88F-BE51-4A7E-A55C-C1906A0B2C89}" destId="{80F7789F-68CB-457D-A061-C8C353F20F89}" srcOrd="1" destOrd="0" presId="urn:microsoft.com/office/officeart/2018/2/layout/IconVerticalSolidList"/>
    <dgm:cxn modelId="{E511392C-2277-4947-941C-AB095021FFB0}" type="presParOf" srcId="{6969B88F-BE51-4A7E-A55C-C1906A0B2C89}" destId="{80ADE8A1-2DA3-4A84-A439-A252496C2EAD}" srcOrd="2" destOrd="0" presId="urn:microsoft.com/office/officeart/2018/2/layout/IconVerticalSolidList"/>
    <dgm:cxn modelId="{988CA760-F096-496A-A28B-51680C1AF006}" type="presParOf" srcId="{6969B88F-BE51-4A7E-A55C-C1906A0B2C89}" destId="{EEF30E55-985F-41FD-A0DB-48F3988E7B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81D92F-46D9-4603-800E-F89A1071CBB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674F25C-4EFE-48BD-A108-579780A74005}">
      <dgm:prSet/>
      <dgm:spPr/>
      <dgm:t>
        <a:bodyPr/>
        <a:lstStyle/>
        <a:p>
          <a:r>
            <a:rPr lang="en-US" dirty="0"/>
            <a:t>At your table:</a:t>
          </a:r>
        </a:p>
      </dgm:t>
    </dgm:pt>
    <dgm:pt modelId="{1DBD2371-0004-432C-ABD4-B0819929B168}" type="parTrans" cxnId="{6F8F0DB0-16D7-489B-8466-F0546AE4817D}">
      <dgm:prSet/>
      <dgm:spPr/>
      <dgm:t>
        <a:bodyPr/>
        <a:lstStyle/>
        <a:p>
          <a:endParaRPr lang="en-US"/>
        </a:p>
      </dgm:t>
    </dgm:pt>
    <dgm:pt modelId="{B2D5B9CA-BDA2-4097-A3FB-31F52DD53EED}" type="sibTrans" cxnId="{6F8F0DB0-16D7-489B-8466-F0546AE4817D}">
      <dgm:prSet/>
      <dgm:spPr/>
      <dgm:t>
        <a:bodyPr/>
        <a:lstStyle/>
        <a:p>
          <a:endParaRPr lang="en-US"/>
        </a:p>
      </dgm:t>
    </dgm:pt>
    <dgm:pt modelId="{9BFDEFB3-2E16-40EA-A0D9-3048713E23BA}">
      <dgm:prSet/>
      <dgm:spPr/>
      <dgm:t>
        <a:bodyPr/>
        <a:lstStyle/>
        <a:p>
          <a:r>
            <a:rPr lang="en-US" dirty="0"/>
            <a:t>Share </a:t>
          </a:r>
          <a:r>
            <a:rPr lang="en-US" b="1" dirty="0">
              <a:solidFill>
                <a:schemeClr val="accent1"/>
              </a:solidFill>
            </a:rPr>
            <a:t>one strategy that you do not use and why</a:t>
          </a:r>
          <a:endParaRPr lang="en-US" dirty="0">
            <a:solidFill>
              <a:schemeClr val="accent1"/>
            </a:solidFill>
          </a:endParaRPr>
        </a:p>
      </dgm:t>
    </dgm:pt>
    <dgm:pt modelId="{AAD4ABFD-8B45-40A6-ABF8-DA4A8CB2A10D}" type="parTrans" cxnId="{1521482C-2BB8-4A6B-BBC6-EEFB53762DBF}">
      <dgm:prSet/>
      <dgm:spPr/>
      <dgm:t>
        <a:bodyPr/>
        <a:lstStyle/>
        <a:p>
          <a:endParaRPr lang="en-US"/>
        </a:p>
      </dgm:t>
    </dgm:pt>
    <dgm:pt modelId="{E44CBD1C-6262-4235-9098-EC4116047AA7}" type="sibTrans" cxnId="{1521482C-2BB8-4A6B-BBC6-EEFB53762DBF}">
      <dgm:prSet/>
      <dgm:spPr/>
      <dgm:t>
        <a:bodyPr/>
        <a:lstStyle/>
        <a:p>
          <a:endParaRPr lang="en-US"/>
        </a:p>
      </dgm:t>
    </dgm:pt>
    <dgm:pt modelId="{141E93C1-752D-41DB-914B-2981FDBC9448}">
      <dgm:prSet custT="1"/>
      <dgm:spPr/>
      <dgm:t>
        <a:bodyPr/>
        <a:lstStyle/>
        <a:p>
          <a:r>
            <a:rPr lang="en-US" sz="2000" dirty="0"/>
            <a:t>Share </a:t>
          </a:r>
          <a:r>
            <a:rPr lang="en-US" sz="2000" b="1" dirty="0">
              <a:solidFill>
                <a:schemeClr val="accent1"/>
              </a:solidFill>
            </a:rPr>
            <a:t>one strategy that you use</a:t>
          </a:r>
          <a:r>
            <a:rPr lang="en-US" sz="2000" dirty="0"/>
            <a:t>: (or are planning to use)</a:t>
          </a:r>
        </a:p>
      </dgm:t>
    </dgm:pt>
    <dgm:pt modelId="{936F01A0-5F3C-428F-BDC7-34757F1B5A4B}" type="parTrans" cxnId="{27FEFB16-637A-4837-979B-39F585F146D1}">
      <dgm:prSet/>
      <dgm:spPr/>
      <dgm:t>
        <a:bodyPr/>
        <a:lstStyle/>
        <a:p>
          <a:endParaRPr lang="en-US"/>
        </a:p>
      </dgm:t>
    </dgm:pt>
    <dgm:pt modelId="{9286DBB8-2F01-4CF6-BBBD-70BA826B5B0F}" type="sibTrans" cxnId="{27FEFB16-637A-4837-979B-39F585F146D1}">
      <dgm:prSet/>
      <dgm:spPr/>
      <dgm:t>
        <a:bodyPr/>
        <a:lstStyle/>
        <a:p>
          <a:endParaRPr lang="en-US"/>
        </a:p>
      </dgm:t>
    </dgm:pt>
    <dgm:pt modelId="{BA6478D6-E33E-4D96-AEDB-ABB98F697E75}">
      <dgm:prSet custT="1"/>
      <dgm:spPr/>
      <dgm:t>
        <a:bodyPr/>
        <a:lstStyle/>
        <a:p>
          <a:r>
            <a:rPr lang="en-US" sz="1600" dirty="0"/>
            <a:t>Asset-based or growth mindset? </a:t>
          </a:r>
        </a:p>
      </dgm:t>
    </dgm:pt>
    <dgm:pt modelId="{439F06D7-4F2D-45EF-ACD6-A7FE8F9CB403}" type="parTrans" cxnId="{942B4591-699D-4811-AF5B-A3062D7F8C34}">
      <dgm:prSet/>
      <dgm:spPr/>
      <dgm:t>
        <a:bodyPr/>
        <a:lstStyle/>
        <a:p>
          <a:endParaRPr lang="en-US"/>
        </a:p>
      </dgm:t>
    </dgm:pt>
    <dgm:pt modelId="{1CF9D3A8-9573-4C4A-A3E2-535E147CF83E}" type="sibTrans" cxnId="{942B4591-699D-4811-AF5B-A3062D7F8C34}">
      <dgm:prSet/>
      <dgm:spPr/>
      <dgm:t>
        <a:bodyPr/>
        <a:lstStyle/>
        <a:p>
          <a:endParaRPr lang="en-US"/>
        </a:p>
      </dgm:t>
    </dgm:pt>
    <dgm:pt modelId="{0D6FB9C0-4A21-4EA0-9CA5-7BE85124AA86}">
      <dgm:prSet custT="1"/>
      <dgm:spPr/>
      <dgm:t>
        <a:bodyPr/>
        <a:lstStyle/>
        <a:p>
          <a:r>
            <a:rPr lang="en-US" sz="1600" dirty="0"/>
            <a:t>What are the results?</a:t>
          </a:r>
        </a:p>
      </dgm:t>
    </dgm:pt>
    <dgm:pt modelId="{3AF2A183-F582-413E-8C54-4B4E9A936FD8}" type="parTrans" cxnId="{7F979B82-799F-4F00-81BD-FB705B732D16}">
      <dgm:prSet/>
      <dgm:spPr/>
      <dgm:t>
        <a:bodyPr/>
        <a:lstStyle/>
        <a:p>
          <a:endParaRPr lang="en-US"/>
        </a:p>
      </dgm:t>
    </dgm:pt>
    <dgm:pt modelId="{1C4893A0-F49F-4651-9AC2-18DE22CB977C}" type="sibTrans" cxnId="{7F979B82-799F-4F00-81BD-FB705B732D16}">
      <dgm:prSet/>
      <dgm:spPr/>
      <dgm:t>
        <a:bodyPr/>
        <a:lstStyle/>
        <a:p>
          <a:endParaRPr lang="en-US"/>
        </a:p>
      </dgm:t>
    </dgm:pt>
    <dgm:pt modelId="{5B5FFC3F-C5A8-4037-96F8-26E313E53498}">
      <dgm:prSet custT="1"/>
      <dgm:spPr/>
      <dgm:t>
        <a:bodyPr/>
        <a:lstStyle/>
        <a:p>
          <a:r>
            <a:rPr lang="en-US" sz="1600" dirty="0"/>
            <a:t>What are the hurdles?</a:t>
          </a:r>
        </a:p>
      </dgm:t>
    </dgm:pt>
    <dgm:pt modelId="{500D162F-DCFE-4AD3-A1A6-57EBD2E52E43}" type="parTrans" cxnId="{D25E22A4-0756-4897-B2EB-50FBB8DD0899}">
      <dgm:prSet/>
      <dgm:spPr/>
      <dgm:t>
        <a:bodyPr/>
        <a:lstStyle/>
        <a:p>
          <a:endParaRPr lang="en-US"/>
        </a:p>
      </dgm:t>
    </dgm:pt>
    <dgm:pt modelId="{242CD99A-67BD-449D-BDD5-8A5A2DA127F2}" type="sibTrans" cxnId="{D25E22A4-0756-4897-B2EB-50FBB8DD0899}">
      <dgm:prSet/>
      <dgm:spPr/>
      <dgm:t>
        <a:bodyPr/>
        <a:lstStyle/>
        <a:p>
          <a:endParaRPr lang="en-US"/>
        </a:p>
      </dgm:t>
    </dgm:pt>
    <dgm:pt modelId="{37401ACD-8445-4ED4-B8AE-08F6A3552670}">
      <dgm:prSet/>
      <dgm:spPr/>
      <dgm:t>
        <a:bodyPr/>
        <a:lstStyle/>
        <a:p>
          <a:r>
            <a:rPr lang="en-US" dirty="0"/>
            <a:t>Take a few minutes on this and then let’s reconvene</a:t>
          </a:r>
        </a:p>
      </dgm:t>
    </dgm:pt>
    <dgm:pt modelId="{AE2C1A58-11FF-492B-830A-59B8F1462E7A}" type="parTrans" cxnId="{A50CF6B8-4BD8-4816-9C7A-6D6F08C9C35A}">
      <dgm:prSet/>
      <dgm:spPr/>
      <dgm:t>
        <a:bodyPr/>
        <a:lstStyle/>
        <a:p>
          <a:endParaRPr lang="en-US"/>
        </a:p>
      </dgm:t>
    </dgm:pt>
    <dgm:pt modelId="{9053CAB0-9CCD-450E-B30C-8269700BEC95}" type="sibTrans" cxnId="{A50CF6B8-4BD8-4816-9C7A-6D6F08C9C35A}">
      <dgm:prSet/>
      <dgm:spPr/>
      <dgm:t>
        <a:bodyPr/>
        <a:lstStyle/>
        <a:p>
          <a:endParaRPr lang="en-US"/>
        </a:p>
      </dgm:t>
    </dgm:pt>
    <dgm:pt modelId="{A38C1B3E-DC24-E944-9423-040C55BFA5F2}" type="pres">
      <dgm:prSet presAssocID="{D781D92F-46D9-4603-800E-F89A1071CBB0}" presName="Name0" presStyleCnt="0">
        <dgm:presLayoutVars>
          <dgm:dir/>
          <dgm:animLvl val="lvl"/>
          <dgm:resizeHandles val="exact"/>
        </dgm:presLayoutVars>
      </dgm:prSet>
      <dgm:spPr/>
    </dgm:pt>
    <dgm:pt modelId="{C4708D6D-FD31-4F4C-A989-667378E9AF44}" type="pres">
      <dgm:prSet presAssocID="{37401ACD-8445-4ED4-B8AE-08F6A3552670}" presName="boxAndChildren" presStyleCnt="0"/>
      <dgm:spPr/>
    </dgm:pt>
    <dgm:pt modelId="{5F21B212-8BEB-A848-8210-6AE6DFB0C923}" type="pres">
      <dgm:prSet presAssocID="{37401ACD-8445-4ED4-B8AE-08F6A3552670}" presName="parentTextBox" presStyleLbl="node1" presStyleIdx="0" presStyleCnt="2"/>
      <dgm:spPr/>
    </dgm:pt>
    <dgm:pt modelId="{068D480A-C80E-084E-9CCE-D58E441B8A14}" type="pres">
      <dgm:prSet presAssocID="{B2D5B9CA-BDA2-4097-A3FB-31F52DD53EED}" presName="sp" presStyleCnt="0"/>
      <dgm:spPr/>
    </dgm:pt>
    <dgm:pt modelId="{3379CC40-B639-FF41-9F2C-3F954A6A0037}" type="pres">
      <dgm:prSet presAssocID="{2674F25C-4EFE-48BD-A108-579780A74005}" presName="arrowAndChildren" presStyleCnt="0"/>
      <dgm:spPr/>
    </dgm:pt>
    <dgm:pt modelId="{D42021E0-DE04-CC40-B323-23020693D413}" type="pres">
      <dgm:prSet presAssocID="{2674F25C-4EFE-48BD-A108-579780A74005}" presName="parentTextArrow" presStyleLbl="node1" presStyleIdx="0" presStyleCnt="2"/>
      <dgm:spPr/>
    </dgm:pt>
    <dgm:pt modelId="{F6CFB1C3-B6E3-2F46-A119-95CD8F441151}" type="pres">
      <dgm:prSet presAssocID="{2674F25C-4EFE-48BD-A108-579780A74005}" presName="arrow" presStyleLbl="node1" presStyleIdx="1" presStyleCnt="2" custScaleY="275575" custLinFactNeighborX="-10625" custLinFactNeighborY="4667"/>
      <dgm:spPr/>
    </dgm:pt>
    <dgm:pt modelId="{0CB22E5D-5D20-5A4F-9671-C4949E1DCD75}" type="pres">
      <dgm:prSet presAssocID="{2674F25C-4EFE-48BD-A108-579780A74005}" presName="descendantArrow" presStyleCnt="0"/>
      <dgm:spPr/>
    </dgm:pt>
    <dgm:pt modelId="{83056730-09C0-9A46-A367-6BEEEC9F1A86}" type="pres">
      <dgm:prSet presAssocID="{9BFDEFB3-2E16-40EA-A0D9-3048713E23BA}" presName="childTextArrow" presStyleLbl="fgAccFollowNode1" presStyleIdx="0" presStyleCnt="2" custScaleY="147169" custLinFactY="-49719" custLinFactNeighborX="1250" custLinFactNeighborY="-100000">
        <dgm:presLayoutVars>
          <dgm:bulletEnabled val="1"/>
        </dgm:presLayoutVars>
      </dgm:prSet>
      <dgm:spPr/>
    </dgm:pt>
    <dgm:pt modelId="{A269F4E7-8F5E-7441-9C25-9F4847924FB5}" type="pres">
      <dgm:prSet presAssocID="{141E93C1-752D-41DB-914B-2981FDBC9448}" presName="childTextArrow" presStyleLbl="fgAccFollowNode1" presStyleIdx="1" presStyleCnt="2" custScaleY="377676" custLinFactNeighborX="0" custLinFactNeighborY="-39341">
        <dgm:presLayoutVars>
          <dgm:bulletEnabled val="1"/>
        </dgm:presLayoutVars>
      </dgm:prSet>
      <dgm:spPr/>
    </dgm:pt>
  </dgm:ptLst>
  <dgm:cxnLst>
    <dgm:cxn modelId="{A72D9A04-78B5-574F-97B4-0378CC20D2B7}" type="presOf" srcId="{9BFDEFB3-2E16-40EA-A0D9-3048713E23BA}" destId="{83056730-09C0-9A46-A367-6BEEEC9F1A86}" srcOrd="0" destOrd="0" presId="urn:microsoft.com/office/officeart/2005/8/layout/process4"/>
    <dgm:cxn modelId="{A59D5B13-D62A-9143-AD2D-2F7366651F8E}" type="presOf" srcId="{D781D92F-46D9-4603-800E-F89A1071CBB0}" destId="{A38C1B3E-DC24-E944-9423-040C55BFA5F2}" srcOrd="0" destOrd="0" presId="urn:microsoft.com/office/officeart/2005/8/layout/process4"/>
    <dgm:cxn modelId="{27FEFB16-637A-4837-979B-39F585F146D1}" srcId="{2674F25C-4EFE-48BD-A108-579780A74005}" destId="{141E93C1-752D-41DB-914B-2981FDBC9448}" srcOrd="1" destOrd="0" parTransId="{936F01A0-5F3C-428F-BDC7-34757F1B5A4B}" sibTransId="{9286DBB8-2F01-4CF6-BBBD-70BA826B5B0F}"/>
    <dgm:cxn modelId="{D294651C-E9F3-124B-A58D-3783DD32456E}" type="presOf" srcId="{5B5FFC3F-C5A8-4037-96F8-26E313E53498}" destId="{A269F4E7-8F5E-7441-9C25-9F4847924FB5}" srcOrd="0" destOrd="3" presId="urn:microsoft.com/office/officeart/2005/8/layout/process4"/>
    <dgm:cxn modelId="{A61A7C23-2910-4641-8A05-CC0FDACAC942}" type="presOf" srcId="{0D6FB9C0-4A21-4EA0-9CA5-7BE85124AA86}" destId="{A269F4E7-8F5E-7441-9C25-9F4847924FB5}" srcOrd="0" destOrd="2" presId="urn:microsoft.com/office/officeart/2005/8/layout/process4"/>
    <dgm:cxn modelId="{92BF202A-ACAD-0C4C-A88E-4D8EDFC4034A}" type="presOf" srcId="{141E93C1-752D-41DB-914B-2981FDBC9448}" destId="{A269F4E7-8F5E-7441-9C25-9F4847924FB5}" srcOrd="0" destOrd="0" presId="urn:microsoft.com/office/officeart/2005/8/layout/process4"/>
    <dgm:cxn modelId="{1521482C-2BB8-4A6B-BBC6-EEFB53762DBF}" srcId="{2674F25C-4EFE-48BD-A108-579780A74005}" destId="{9BFDEFB3-2E16-40EA-A0D9-3048713E23BA}" srcOrd="0" destOrd="0" parTransId="{AAD4ABFD-8B45-40A6-ABF8-DA4A8CB2A10D}" sibTransId="{E44CBD1C-6262-4235-9098-EC4116047AA7}"/>
    <dgm:cxn modelId="{49C4D930-05A5-3640-B83A-188F014E5E6C}" type="presOf" srcId="{2674F25C-4EFE-48BD-A108-579780A74005}" destId="{F6CFB1C3-B6E3-2F46-A119-95CD8F441151}" srcOrd="1" destOrd="0" presId="urn:microsoft.com/office/officeart/2005/8/layout/process4"/>
    <dgm:cxn modelId="{9E7D8D5B-C504-2441-AC18-2744D0110312}" type="presOf" srcId="{2674F25C-4EFE-48BD-A108-579780A74005}" destId="{D42021E0-DE04-CC40-B323-23020693D413}" srcOrd="0" destOrd="0" presId="urn:microsoft.com/office/officeart/2005/8/layout/process4"/>
    <dgm:cxn modelId="{7F979B82-799F-4F00-81BD-FB705B732D16}" srcId="{141E93C1-752D-41DB-914B-2981FDBC9448}" destId="{0D6FB9C0-4A21-4EA0-9CA5-7BE85124AA86}" srcOrd="1" destOrd="0" parTransId="{3AF2A183-F582-413E-8C54-4B4E9A936FD8}" sibTransId="{1C4893A0-F49F-4651-9AC2-18DE22CB977C}"/>
    <dgm:cxn modelId="{942B4591-699D-4811-AF5B-A3062D7F8C34}" srcId="{141E93C1-752D-41DB-914B-2981FDBC9448}" destId="{BA6478D6-E33E-4D96-AEDB-ABB98F697E75}" srcOrd="0" destOrd="0" parTransId="{439F06D7-4F2D-45EF-ACD6-A7FE8F9CB403}" sibTransId="{1CF9D3A8-9573-4C4A-A3E2-535E147CF83E}"/>
    <dgm:cxn modelId="{D25E22A4-0756-4897-B2EB-50FBB8DD0899}" srcId="{141E93C1-752D-41DB-914B-2981FDBC9448}" destId="{5B5FFC3F-C5A8-4037-96F8-26E313E53498}" srcOrd="2" destOrd="0" parTransId="{500D162F-DCFE-4AD3-A1A6-57EBD2E52E43}" sibTransId="{242CD99A-67BD-449D-BDD5-8A5A2DA127F2}"/>
    <dgm:cxn modelId="{D4ED23AE-841A-3D4D-804B-9D396EBBAD9F}" type="presOf" srcId="{BA6478D6-E33E-4D96-AEDB-ABB98F697E75}" destId="{A269F4E7-8F5E-7441-9C25-9F4847924FB5}" srcOrd="0" destOrd="1" presId="urn:microsoft.com/office/officeart/2005/8/layout/process4"/>
    <dgm:cxn modelId="{6F8F0DB0-16D7-489B-8466-F0546AE4817D}" srcId="{D781D92F-46D9-4603-800E-F89A1071CBB0}" destId="{2674F25C-4EFE-48BD-A108-579780A74005}" srcOrd="0" destOrd="0" parTransId="{1DBD2371-0004-432C-ABD4-B0819929B168}" sibTransId="{B2D5B9CA-BDA2-4097-A3FB-31F52DD53EED}"/>
    <dgm:cxn modelId="{A50CF6B8-4BD8-4816-9C7A-6D6F08C9C35A}" srcId="{D781D92F-46D9-4603-800E-F89A1071CBB0}" destId="{37401ACD-8445-4ED4-B8AE-08F6A3552670}" srcOrd="1" destOrd="0" parTransId="{AE2C1A58-11FF-492B-830A-59B8F1462E7A}" sibTransId="{9053CAB0-9CCD-450E-B30C-8269700BEC95}"/>
    <dgm:cxn modelId="{ECCF3EE5-3688-E742-AB0E-6A87EFB1ADB7}" type="presOf" srcId="{37401ACD-8445-4ED4-B8AE-08F6A3552670}" destId="{5F21B212-8BEB-A848-8210-6AE6DFB0C923}" srcOrd="0" destOrd="0" presId="urn:microsoft.com/office/officeart/2005/8/layout/process4"/>
    <dgm:cxn modelId="{544AD502-9153-CF42-98C2-9CCE09AFF912}" type="presParOf" srcId="{A38C1B3E-DC24-E944-9423-040C55BFA5F2}" destId="{C4708D6D-FD31-4F4C-A989-667378E9AF44}" srcOrd="0" destOrd="0" presId="urn:microsoft.com/office/officeart/2005/8/layout/process4"/>
    <dgm:cxn modelId="{BA2D237B-67A3-E14D-9A97-8938FA8EFF3B}" type="presParOf" srcId="{C4708D6D-FD31-4F4C-A989-667378E9AF44}" destId="{5F21B212-8BEB-A848-8210-6AE6DFB0C923}" srcOrd="0" destOrd="0" presId="urn:microsoft.com/office/officeart/2005/8/layout/process4"/>
    <dgm:cxn modelId="{3A898B86-F96B-4743-87B7-84A181E20D23}" type="presParOf" srcId="{A38C1B3E-DC24-E944-9423-040C55BFA5F2}" destId="{068D480A-C80E-084E-9CCE-D58E441B8A14}" srcOrd="1" destOrd="0" presId="urn:microsoft.com/office/officeart/2005/8/layout/process4"/>
    <dgm:cxn modelId="{4FD2D856-60FB-AE47-BF88-F01BDF3CCCE1}" type="presParOf" srcId="{A38C1B3E-DC24-E944-9423-040C55BFA5F2}" destId="{3379CC40-B639-FF41-9F2C-3F954A6A0037}" srcOrd="2" destOrd="0" presId="urn:microsoft.com/office/officeart/2005/8/layout/process4"/>
    <dgm:cxn modelId="{7D8F3792-5E0A-4046-B371-FF3C3E718572}" type="presParOf" srcId="{3379CC40-B639-FF41-9F2C-3F954A6A0037}" destId="{D42021E0-DE04-CC40-B323-23020693D413}" srcOrd="0" destOrd="0" presId="urn:microsoft.com/office/officeart/2005/8/layout/process4"/>
    <dgm:cxn modelId="{4437602C-4085-C148-9ABE-A4CF50971386}" type="presParOf" srcId="{3379CC40-B639-FF41-9F2C-3F954A6A0037}" destId="{F6CFB1C3-B6E3-2F46-A119-95CD8F441151}" srcOrd="1" destOrd="0" presId="urn:microsoft.com/office/officeart/2005/8/layout/process4"/>
    <dgm:cxn modelId="{737BC035-55CC-E14F-938E-175E94F8500C}" type="presParOf" srcId="{3379CC40-B639-FF41-9F2C-3F954A6A0037}" destId="{0CB22E5D-5D20-5A4F-9671-C4949E1DCD75}" srcOrd="2" destOrd="0" presId="urn:microsoft.com/office/officeart/2005/8/layout/process4"/>
    <dgm:cxn modelId="{6CDC9DDC-CB13-504D-B33A-793D91477AF8}" type="presParOf" srcId="{0CB22E5D-5D20-5A4F-9671-C4949E1DCD75}" destId="{83056730-09C0-9A46-A367-6BEEEC9F1A86}" srcOrd="0" destOrd="0" presId="urn:microsoft.com/office/officeart/2005/8/layout/process4"/>
    <dgm:cxn modelId="{6C0CDAE1-8B13-F047-9FCF-28CBCC778311}" type="presParOf" srcId="{0CB22E5D-5D20-5A4F-9671-C4949E1DCD75}" destId="{A269F4E7-8F5E-7441-9C25-9F4847924FB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02E1AF-D5B3-455F-8A9B-2DB500665A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1A5544C-F777-44F5-8C66-B1B9F4B8CE19}">
      <dgm:prSet/>
      <dgm:spPr/>
      <dgm:t>
        <a:bodyPr/>
        <a:lstStyle/>
        <a:p>
          <a:pPr>
            <a:lnSpc>
              <a:spcPct val="100000"/>
            </a:lnSpc>
          </a:pPr>
          <a:r>
            <a:rPr lang="en-US" dirty="0"/>
            <a:t>Important to </a:t>
          </a:r>
          <a:r>
            <a:rPr lang="en-US" b="1" dirty="0">
              <a:solidFill>
                <a:schemeClr val="accent1">
                  <a:lumMod val="75000"/>
                </a:schemeClr>
              </a:solidFill>
            </a:rPr>
            <a:t>review them periodically</a:t>
          </a:r>
          <a:r>
            <a:rPr lang="en-US" dirty="0"/>
            <a:t>:</a:t>
          </a:r>
        </a:p>
      </dgm:t>
    </dgm:pt>
    <dgm:pt modelId="{8F5E8BE8-C950-425A-8611-028192160E1E}" type="parTrans" cxnId="{A4768023-C55B-4BC6-9693-EB47CFBF47A1}">
      <dgm:prSet/>
      <dgm:spPr/>
      <dgm:t>
        <a:bodyPr/>
        <a:lstStyle/>
        <a:p>
          <a:endParaRPr lang="en-US"/>
        </a:p>
      </dgm:t>
    </dgm:pt>
    <dgm:pt modelId="{D4641F35-33ED-4448-B9AB-F30FF9182CCC}" type="sibTrans" cxnId="{A4768023-C55B-4BC6-9693-EB47CFBF47A1}">
      <dgm:prSet/>
      <dgm:spPr/>
      <dgm:t>
        <a:bodyPr/>
        <a:lstStyle/>
        <a:p>
          <a:endParaRPr lang="en-US"/>
        </a:p>
      </dgm:t>
    </dgm:pt>
    <dgm:pt modelId="{4F537DCD-0B7E-4B59-8F3B-5F0D91B6D61B}">
      <dgm:prSet custT="1"/>
      <dgm:spPr/>
      <dgm:t>
        <a:bodyPr/>
        <a:lstStyle/>
        <a:p>
          <a:pPr>
            <a:lnSpc>
              <a:spcPct val="100000"/>
            </a:lnSpc>
          </a:pPr>
          <a:r>
            <a:rPr lang="en-US" sz="1800" dirty="0"/>
            <a:t>Do they still make sense?</a:t>
          </a:r>
        </a:p>
      </dgm:t>
    </dgm:pt>
    <dgm:pt modelId="{1A17138B-16CB-4947-A215-5C7284EE2A99}" type="parTrans" cxnId="{82BFE4F3-DC1D-4385-9443-DA911EE6456C}">
      <dgm:prSet/>
      <dgm:spPr/>
      <dgm:t>
        <a:bodyPr/>
        <a:lstStyle/>
        <a:p>
          <a:endParaRPr lang="en-US"/>
        </a:p>
      </dgm:t>
    </dgm:pt>
    <dgm:pt modelId="{D9A0DC8F-5E77-49EB-BA55-E4F08339A719}" type="sibTrans" cxnId="{82BFE4F3-DC1D-4385-9443-DA911EE6456C}">
      <dgm:prSet/>
      <dgm:spPr/>
      <dgm:t>
        <a:bodyPr/>
        <a:lstStyle/>
        <a:p>
          <a:endParaRPr lang="en-US"/>
        </a:p>
      </dgm:t>
    </dgm:pt>
    <dgm:pt modelId="{BFAF29AE-25DA-4EBC-A620-7B6FA19839FC}">
      <dgm:prSet custT="1"/>
      <dgm:spPr/>
      <dgm:t>
        <a:bodyPr/>
        <a:lstStyle/>
        <a:p>
          <a:pPr>
            <a:lnSpc>
              <a:spcPct val="100000"/>
            </a:lnSpc>
          </a:pPr>
          <a:r>
            <a:rPr lang="en-US" sz="1800" dirty="0"/>
            <a:t>Why do I enforce them?</a:t>
          </a:r>
        </a:p>
      </dgm:t>
    </dgm:pt>
    <dgm:pt modelId="{C3F6FF61-A259-4D6C-B007-9194BE957A0B}" type="parTrans" cxnId="{F7EAD841-429D-4CB5-8423-92A20A867838}">
      <dgm:prSet/>
      <dgm:spPr/>
      <dgm:t>
        <a:bodyPr/>
        <a:lstStyle/>
        <a:p>
          <a:endParaRPr lang="en-US"/>
        </a:p>
      </dgm:t>
    </dgm:pt>
    <dgm:pt modelId="{5AABB2D8-C080-4606-9260-A25E6E27A6B1}" type="sibTrans" cxnId="{F7EAD841-429D-4CB5-8423-92A20A867838}">
      <dgm:prSet/>
      <dgm:spPr/>
      <dgm:t>
        <a:bodyPr/>
        <a:lstStyle/>
        <a:p>
          <a:endParaRPr lang="en-US"/>
        </a:p>
      </dgm:t>
    </dgm:pt>
    <dgm:pt modelId="{9F95EF5B-DDE0-4CD6-BAAB-F7B6F855DD4B}">
      <dgm:prSet custT="1"/>
      <dgm:spPr/>
      <dgm:t>
        <a:bodyPr/>
        <a:lstStyle/>
        <a:p>
          <a:pPr>
            <a:lnSpc>
              <a:spcPct val="100000"/>
            </a:lnSpc>
          </a:pPr>
          <a:r>
            <a:rPr lang="en-US" sz="1800" dirty="0"/>
            <a:t>What am I trying to achieve?</a:t>
          </a:r>
        </a:p>
      </dgm:t>
    </dgm:pt>
    <dgm:pt modelId="{6F0E2A71-7B36-43CD-BC55-E4AEEF85F41B}" type="parTrans" cxnId="{B2D1DA4E-F8CA-4EC0-8CF9-DF6809FD231C}">
      <dgm:prSet/>
      <dgm:spPr/>
      <dgm:t>
        <a:bodyPr/>
        <a:lstStyle/>
        <a:p>
          <a:endParaRPr lang="en-US"/>
        </a:p>
      </dgm:t>
    </dgm:pt>
    <dgm:pt modelId="{4006F9EA-EF9C-4191-ADAD-88F18ACFF7C2}" type="sibTrans" cxnId="{B2D1DA4E-F8CA-4EC0-8CF9-DF6809FD231C}">
      <dgm:prSet/>
      <dgm:spPr/>
      <dgm:t>
        <a:bodyPr/>
        <a:lstStyle/>
        <a:p>
          <a:endParaRPr lang="en-US"/>
        </a:p>
      </dgm:t>
    </dgm:pt>
    <dgm:pt modelId="{12C41DBA-B0D3-4E19-BBDE-4BB2D43BF9FE}">
      <dgm:prSet/>
      <dgm:spPr/>
      <dgm:t>
        <a:bodyPr/>
        <a:lstStyle/>
        <a:p>
          <a:pPr>
            <a:lnSpc>
              <a:spcPct val="100000"/>
            </a:lnSpc>
          </a:pPr>
          <a:r>
            <a:rPr lang="en-US"/>
            <a:t>What do students read? </a:t>
          </a:r>
        </a:p>
      </dgm:t>
    </dgm:pt>
    <dgm:pt modelId="{00882DDE-29F3-47BC-B111-774D2249538A}" type="parTrans" cxnId="{5DF8CA1A-6F07-4FC4-8EEE-ACA553C872F6}">
      <dgm:prSet/>
      <dgm:spPr/>
      <dgm:t>
        <a:bodyPr/>
        <a:lstStyle/>
        <a:p>
          <a:endParaRPr lang="en-US"/>
        </a:p>
      </dgm:t>
    </dgm:pt>
    <dgm:pt modelId="{19DE782F-8654-4CB6-93DB-F912A519A6FA}" type="sibTrans" cxnId="{5DF8CA1A-6F07-4FC4-8EEE-ACA553C872F6}">
      <dgm:prSet/>
      <dgm:spPr/>
      <dgm:t>
        <a:bodyPr/>
        <a:lstStyle/>
        <a:p>
          <a:endParaRPr lang="en-US"/>
        </a:p>
      </dgm:t>
    </dgm:pt>
    <dgm:pt modelId="{8BF1984E-8FE2-43F7-AB5A-247BB02A98C3}">
      <dgm:prSet custT="1"/>
      <dgm:spPr/>
      <dgm:t>
        <a:bodyPr/>
        <a:lstStyle/>
        <a:p>
          <a:pPr>
            <a:lnSpc>
              <a:spcPct val="100000"/>
            </a:lnSpc>
          </a:pPr>
          <a:r>
            <a:rPr lang="en-US" sz="2000" b="1" dirty="0">
              <a:solidFill>
                <a:schemeClr val="accent1">
                  <a:lumMod val="75000"/>
                </a:schemeClr>
              </a:solidFill>
            </a:rPr>
            <a:t>Gap</a:t>
          </a:r>
          <a:r>
            <a:rPr lang="en-US" sz="2000" dirty="0"/>
            <a:t> between what we mean and what we write?</a:t>
          </a:r>
        </a:p>
      </dgm:t>
    </dgm:pt>
    <dgm:pt modelId="{8E4E9F3D-E9A3-4412-A831-64B4036778E0}" type="parTrans" cxnId="{3ADA60B1-AA68-46FD-B3A6-0332C973CED8}">
      <dgm:prSet/>
      <dgm:spPr/>
      <dgm:t>
        <a:bodyPr/>
        <a:lstStyle/>
        <a:p>
          <a:endParaRPr lang="en-US"/>
        </a:p>
      </dgm:t>
    </dgm:pt>
    <dgm:pt modelId="{0CA99AF1-518C-4ECC-A995-FFBF3B64CD28}" type="sibTrans" cxnId="{3ADA60B1-AA68-46FD-B3A6-0332C973CED8}">
      <dgm:prSet/>
      <dgm:spPr/>
      <dgm:t>
        <a:bodyPr/>
        <a:lstStyle/>
        <a:p>
          <a:endParaRPr lang="en-US"/>
        </a:p>
      </dgm:t>
    </dgm:pt>
    <dgm:pt modelId="{9150A3F6-CE10-4AAA-8073-0F765814FC98}" type="pres">
      <dgm:prSet presAssocID="{5002E1AF-D5B3-455F-8A9B-2DB500665A80}" presName="root" presStyleCnt="0">
        <dgm:presLayoutVars>
          <dgm:dir/>
          <dgm:resizeHandles val="exact"/>
        </dgm:presLayoutVars>
      </dgm:prSet>
      <dgm:spPr/>
    </dgm:pt>
    <dgm:pt modelId="{3B93165A-675A-4E5D-89B5-63411A9CA323}" type="pres">
      <dgm:prSet presAssocID="{51A5544C-F777-44F5-8C66-B1B9F4B8CE19}" presName="compNode" presStyleCnt="0"/>
      <dgm:spPr/>
    </dgm:pt>
    <dgm:pt modelId="{5E4579C6-22E9-4236-BF87-E26C9E6DD440}" type="pres">
      <dgm:prSet presAssocID="{51A5544C-F777-44F5-8C66-B1B9F4B8CE19}" presName="bgRect" presStyleLbl="bgShp" presStyleIdx="0" presStyleCnt="2"/>
      <dgm:spPr/>
    </dgm:pt>
    <dgm:pt modelId="{4812753C-28AE-44D4-863E-896BF0859AFC}" type="pres">
      <dgm:prSet presAssocID="{51A5544C-F777-44F5-8C66-B1B9F4B8CE1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9BD7F0CD-78DD-48C1-AD4E-0602604483D9}" type="pres">
      <dgm:prSet presAssocID="{51A5544C-F777-44F5-8C66-B1B9F4B8CE19}" presName="spaceRect" presStyleCnt="0"/>
      <dgm:spPr/>
    </dgm:pt>
    <dgm:pt modelId="{D61F915A-8F88-4DB5-B33A-D85AA587325D}" type="pres">
      <dgm:prSet presAssocID="{51A5544C-F777-44F5-8C66-B1B9F4B8CE19}" presName="parTx" presStyleLbl="revTx" presStyleIdx="0" presStyleCnt="4">
        <dgm:presLayoutVars>
          <dgm:chMax val="0"/>
          <dgm:chPref val="0"/>
        </dgm:presLayoutVars>
      </dgm:prSet>
      <dgm:spPr/>
    </dgm:pt>
    <dgm:pt modelId="{8020AF0F-F781-4342-BE2E-C55875E160C7}" type="pres">
      <dgm:prSet presAssocID="{51A5544C-F777-44F5-8C66-B1B9F4B8CE19}" presName="desTx" presStyleLbl="revTx" presStyleIdx="1" presStyleCnt="4">
        <dgm:presLayoutVars/>
      </dgm:prSet>
      <dgm:spPr/>
    </dgm:pt>
    <dgm:pt modelId="{0E3C5EA3-D8C6-4BDA-BD65-048763AE55A0}" type="pres">
      <dgm:prSet presAssocID="{D4641F35-33ED-4448-B9AB-F30FF9182CCC}" presName="sibTrans" presStyleCnt="0"/>
      <dgm:spPr/>
    </dgm:pt>
    <dgm:pt modelId="{F1F17A5F-FD5B-420E-86F5-57B441EB1090}" type="pres">
      <dgm:prSet presAssocID="{12C41DBA-B0D3-4E19-BBDE-4BB2D43BF9FE}" presName="compNode" presStyleCnt="0"/>
      <dgm:spPr/>
    </dgm:pt>
    <dgm:pt modelId="{5D7587EB-E0FC-4753-8C3D-FF60022DACE7}" type="pres">
      <dgm:prSet presAssocID="{12C41DBA-B0D3-4E19-BBDE-4BB2D43BF9FE}" presName="bgRect" presStyleLbl="bgShp" presStyleIdx="1" presStyleCnt="2"/>
      <dgm:spPr/>
    </dgm:pt>
    <dgm:pt modelId="{00FB549D-8108-4E55-8822-97FA1205477D}" type="pres">
      <dgm:prSet presAssocID="{12C41DBA-B0D3-4E19-BBDE-4BB2D43BF9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BD84E557-A73A-43FB-8A1E-7B8CEBD3598B}" type="pres">
      <dgm:prSet presAssocID="{12C41DBA-B0D3-4E19-BBDE-4BB2D43BF9FE}" presName="spaceRect" presStyleCnt="0"/>
      <dgm:spPr/>
    </dgm:pt>
    <dgm:pt modelId="{5E3B8E29-FEDE-4C8F-8957-EBA4213CCABE}" type="pres">
      <dgm:prSet presAssocID="{12C41DBA-B0D3-4E19-BBDE-4BB2D43BF9FE}" presName="parTx" presStyleLbl="revTx" presStyleIdx="2" presStyleCnt="4">
        <dgm:presLayoutVars>
          <dgm:chMax val="0"/>
          <dgm:chPref val="0"/>
        </dgm:presLayoutVars>
      </dgm:prSet>
      <dgm:spPr/>
    </dgm:pt>
    <dgm:pt modelId="{775F4A99-18DF-4861-B71E-F94E71E5C566}" type="pres">
      <dgm:prSet presAssocID="{12C41DBA-B0D3-4E19-BBDE-4BB2D43BF9FE}" presName="desTx" presStyleLbl="revTx" presStyleIdx="3" presStyleCnt="4">
        <dgm:presLayoutVars/>
      </dgm:prSet>
      <dgm:spPr/>
    </dgm:pt>
  </dgm:ptLst>
  <dgm:cxnLst>
    <dgm:cxn modelId="{5DF8CA1A-6F07-4FC4-8EEE-ACA553C872F6}" srcId="{5002E1AF-D5B3-455F-8A9B-2DB500665A80}" destId="{12C41DBA-B0D3-4E19-BBDE-4BB2D43BF9FE}" srcOrd="1" destOrd="0" parTransId="{00882DDE-29F3-47BC-B111-774D2249538A}" sibTransId="{19DE782F-8654-4CB6-93DB-F912A519A6FA}"/>
    <dgm:cxn modelId="{A4768023-C55B-4BC6-9693-EB47CFBF47A1}" srcId="{5002E1AF-D5B3-455F-8A9B-2DB500665A80}" destId="{51A5544C-F777-44F5-8C66-B1B9F4B8CE19}" srcOrd="0" destOrd="0" parTransId="{8F5E8BE8-C950-425A-8611-028192160E1E}" sibTransId="{D4641F35-33ED-4448-B9AB-F30FF9182CCC}"/>
    <dgm:cxn modelId="{1575212A-7375-45BA-874A-36F3F4AFEE14}" type="presOf" srcId="{9F95EF5B-DDE0-4CD6-BAAB-F7B6F855DD4B}" destId="{8020AF0F-F781-4342-BE2E-C55875E160C7}" srcOrd="0" destOrd="2" presId="urn:microsoft.com/office/officeart/2018/2/layout/IconVerticalSolidList"/>
    <dgm:cxn modelId="{A6033C33-485A-4381-8C04-B9C7FB102CB7}" type="presOf" srcId="{51A5544C-F777-44F5-8C66-B1B9F4B8CE19}" destId="{D61F915A-8F88-4DB5-B33A-D85AA587325D}" srcOrd="0" destOrd="0" presId="urn:microsoft.com/office/officeart/2018/2/layout/IconVerticalSolidList"/>
    <dgm:cxn modelId="{F7EAD841-429D-4CB5-8423-92A20A867838}" srcId="{51A5544C-F777-44F5-8C66-B1B9F4B8CE19}" destId="{BFAF29AE-25DA-4EBC-A620-7B6FA19839FC}" srcOrd="1" destOrd="0" parTransId="{C3F6FF61-A259-4D6C-B007-9194BE957A0B}" sibTransId="{5AABB2D8-C080-4606-9260-A25E6E27A6B1}"/>
    <dgm:cxn modelId="{D802B34B-0C2E-4221-A235-2BC0966039C9}" type="presOf" srcId="{BFAF29AE-25DA-4EBC-A620-7B6FA19839FC}" destId="{8020AF0F-F781-4342-BE2E-C55875E160C7}" srcOrd="0" destOrd="1" presId="urn:microsoft.com/office/officeart/2018/2/layout/IconVerticalSolidList"/>
    <dgm:cxn modelId="{B2D1DA4E-F8CA-4EC0-8CF9-DF6809FD231C}" srcId="{51A5544C-F777-44F5-8C66-B1B9F4B8CE19}" destId="{9F95EF5B-DDE0-4CD6-BAAB-F7B6F855DD4B}" srcOrd="2" destOrd="0" parTransId="{6F0E2A71-7B36-43CD-BC55-E4AEEF85F41B}" sibTransId="{4006F9EA-EF9C-4191-ADAD-88F18ACFF7C2}"/>
    <dgm:cxn modelId="{994A3B61-372E-4E36-A5EC-C5C96C06C31C}" type="presOf" srcId="{8BF1984E-8FE2-43F7-AB5A-247BB02A98C3}" destId="{775F4A99-18DF-4861-B71E-F94E71E5C566}" srcOrd="0" destOrd="0" presId="urn:microsoft.com/office/officeart/2018/2/layout/IconVerticalSolidList"/>
    <dgm:cxn modelId="{716C08A3-3046-4CF6-87D0-25C42FE47A62}" type="presOf" srcId="{4F537DCD-0B7E-4B59-8F3B-5F0D91B6D61B}" destId="{8020AF0F-F781-4342-BE2E-C55875E160C7}" srcOrd="0" destOrd="0" presId="urn:microsoft.com/office/officeart/2018/2/layout/IconVerticalSolidList"/>
    <dgm:cxn modelId="{3ADA60B1-AA68-46FD-B3A6-0332C973CED8}" srcId="{12C41DBA-B0D3-4E19-BBDE-4BB2D43BF9FE}" destId="{8BF1984E-8FE2-43F7-AB5A-247BB02A98C3}" srcOrd="0" destOrd="0" parTransId="{8E4E9F3D-E9A3-4412-A831-64B4036778E0}" sibTransId="{0CA99AF1-518C-4ECC-A995-FFBF3B64CD28}"/>
    <dgm:cxn modelId="{3546D4BE-6A6D-4A78-8579-2FA51A0F3940}" type="presOf" srcId="{12C41DBA-B0D3-4E19-BBDE-4BB2D43BF9FE}" destId="{5E3B8E29-FEDE-4C8F-8957-EBA4213CCABE}" srcOrd="0" destOrd="0" presId="urn:microsoft.com/office/officeart/2018/2/layout/IconVerticalSolidList"/>
    <dgm:cxn modelId="{82BFE4F3-DC1D-4385-9443-DA911EE6456C}" srcId="{51A5544C-F777-44F5-8C66-B1B9F4B8CE19}" destId="{4F537DCD-0B7E-4B59-8F3B-5F0D91B6D61B}" srcOrd="0" destOrd="0" parTransId="{1A17138B-16CB-4947-A215-5C7284EE2A99}" sibTransId="{D9A0DC8F-5E77-49EB-BA55-E4F08339A719}"/>
    <dgm:cxn modelId="{C861EEFF-BC9F-46E6-89B9-20C9313A920F}" type="presOf" srcId="{5002E1AF-D5B3-455F-8A9B-2DB500665A80}" destId="{9150A3F6-CE10-4AAA-8073-0F765814FC98}" srcOrd="0" destOrd="0" presId="urn:microsoft.com/office/officeart/2018/2/layout/IconVerticalSolidList"/>
    <dgm:cxn modelId="{DF6368BA-D0B0-412D-8DAD-6E1F968B7914}" type="presParOf" srcId="{9150A3F6-CE10-4AAA-8073-0F765814FC98}" destId="{3B93165A-675A-4E5D-89B5-63411A9CA323}" srcOrd="0" destOrd="0" presId="urn:microsoft.com/office/officeart/2018/2/layout/IconVerticalSolidList"/>
    <dgm:cxn modelId="{8AC08B9F-CA1B-470D-BAEC-1A99ADCA8DD7}" type="presParOf" srcId="{3B93165A-675A-4E5D-89B5-63411A9CA323}" destId="{5E4579C6-22E9-4236-BF87-E26C9E6DD440}" srcOrd="0" destOrd="0" presId="urn:microsoft.com/office/officeart/2018/2/layout/IconVerticalSolidList"/>
    <dgm:cxn modelId="{356A1839-155C-4FB9-AE9C-99A544AE4E7F}" type="presParOf" srcId="{3B93165A-675A-4E5D-89B5-63411A9CA323}" destId="{4812753C-28AE-44D4-863E-896BF0859AFC}" srcOrd="1" destOrd="0" presId="urn:microsoft.com/office/officeart/2018/2/layout/IconVerticalSolidList"/>
    <dgm:cxn modelId="{463C5C9B-E5E6-4CE3-BD05-11B217A213D9}" type="presParOf" srcId="{3B93165A-675A-4E5D-89B5-63411A9CA323}" destId="{9BD7F0CD-78DD-48C1-AD4E-0602604483D9}" srcOrd="2" destOrd="0" presId="urn:microsoft.com/office/officeart/2018/2/layout/IconVerticalSolidList"/>
    <dgm:cxn modelId="{8AF77A3B-85D8-4DD7-9E5B-26ADD01BB9E7}" type="presParOf" srcId="{3B93165A-675A-4E5D-89B5-63411A9CA323}" destId="{D61F915A-8F88-4DB5-B33A-D85AA587325D}" srcOrd="3" destOrd="0" presId="urn:microsoft.com/office/officeart/2018/2/layout/IconVerticalSolidList"/>
    <dgm:cxn modelId="{4DDC7427-58BC-47B5-AB7D-2612EE84B5A8}" type="presParOf" srcId="{3B93165A-675A-4E5D-89B5-63411A9CA323}" destId="{8020AF0F-F781-4342-BE2E-C55875E160C7}" srcOrd="4" destOrd="0" presId="urn:microsoft.com/office/officeart/2018/2/layout/IconVerticalSolidList"/>
    <dgm:cxn modelId="{18C0EE0E-1EA8-4D07-B6AB-072D5BB20C9D}" type="presParOf" srcId="{9150A3F6-CE10-4AAA-8073-0F765814FC98}" destId="{0E3C5EA3-D8C6-4BDA-BD65-048763AE55A0}" srcOrd="1" destOrd="0" presId="urn:microsoft.com/office/officeart/2018/2/layout/IconVerticalSolidList"/>
    <dgm:cxn modelId="{72E08D7B-E7D8-4AC6-912E-E63DAEF3D87C}" type="presParOf" srcId="{9150A3F6-CE10-4AAA-8073-0F765814FC98}" destId="{F1F17A5F-FD5B-420E-86F5-57B441EB1090}" srcOrd="2" destOrd="0" presId="urn:microsoft.com/office/officeart/2018/2/layout/IconVerticalSolidList"/>
    <dgm:cxn modelId="{67C53605-03BB-4595-83A6-64E7720A8756}" type="presParOf" srcId="{F1F17A5F-FD5B-420E-86F5-57B441EB1090}" destId="{5D7587EB-E0FC-4753-8C3D-FF60022DACE7}" srcOrd="0" destOrd="0" presId="urn:microsoft.com/office/officeart/2018/2/layout/IconVerticalSolidList"/>
    <dgm:cxn modelId="{57115EE1-C23E-4226-ADFE-82D5C292DA4C}" type="presParOf" srcId="{F1F17A5F-FD5B-420E-86F5-57B441EB1090}" destId="{00FB549D-8108-4E55-8822-97FA1205477D}" srcOrd="1" destOrd="0" presId="urn:microsoft.com/office/officeart/2018/2/layout/IconVerticalSolidList"/>
    <dgm:cxn modelId="{E7E09E1F-5F40-4AAD-9940-043B3EF23C74}" type="presParOf" srcId="{F1F17A5F-FD5B-420E-86F5-57B441EB1090}" destId="{BD84E557-A73A-43FB-8A1E-7B8CEBD3598B}" srcOrd="2" destOrd="0" presId="urn:microsoft.com/office/officeart/2018/2/layout/IconVerticalSolidList"/>
    <dgm:cxn modelId="{439FCFEC-E5B3-4B21-BEE7-26134BEACA79}" type="presParOf" srcId="{F1F17A5F-FD5B-420E-86F5-57B441EB1090}" destId="{5E3B8E29-FEDE-4C8F-8957-EBA4213CCABE}" srcOrd="3" destOrd="0" presId="urn:microsoft.com/office/officeart/2018/2/layout/IconVerticalSolidList"/>
    <dgm:cxn modelId="{D62B29D3-A0A4-4A5D-BE1E-779714C6C7EE}" type="presParOf" srcId="{F1F17A5F-FD5B-420E-86F5-57B441EB1090}" destId="{775F4A99-18DF-4861-B71E-F94E71E5C56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92AD05-28B2-4B01-BC6A-766A1869DCF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9099F84-AA73-475E-A067-371118EDFB54}">
      <dgm:prSet/>
      <dgm:spPr/>
      <dgm:t>
        <a:bodyPr/>
        <a:lstStyle/>
        <a:p>
          <a:r>
            <a:rPr lang="en-US" i="1"/>
            <a:t>“This is a difficult course. Succeeding on tests and assignments will require a thorough understanding of the course material. Students who are not quick learners should consider dropping the course now.”</a:t>
          </a:r>
          <a:endParaRPr lang="en-US"/>
        </a:p>
      </dgm:t>
    </dgm:pt>
    <dgm:pt modelId="{91A8E7F7-7641-4ABF-B9AB-2C708EB73853}" type="parTrans" cxnId="{915F1031-A54B-436B-B4ED-DA3F89D0E719}">
      <dgm:prSet/>
      <dgm:spPr/>
      <dgm:t>
        <a:bodyPr/>
        <a:lstStyle/>
        <a:p>
          <a:endParaRPr lang="en-US"/>
        </a:p>
      </dgm:t>
    </dgm:pt>
    <dgm:pt modelId="{1DCBFE54-9606-4074-A4EE-526E3C1AD427}" type="sibTrans" cxnId="{915F1031-A54B-436B-B4ED-DA3F89D0E719}">
      <dgm:prSet/>
      <dgm:spPr/>
      <dgm:t>
        <a:bodyPr/>
        <a:lstStyle/>
        <a:p>
          <a:endParaRPr lang="en-US"/>
        </a:p>
      </dgm:t>
    </dgm:pt>
    <dgm:pt modelId="{271E42BA-ADE8-4259-9471-6C17A63E9172}">
      <dgm:prSet/>
      <dgm:spPr/>
      <dgm:t>
        <a:bodyPr/>
        <a:lstStyle/>
        <a:p>
          <a:r>
            <a:rPr lang="en-US" i="1"/>
            <a:t>“This is a difficult course, but it is possible to learn this material. If you find yourself struggling, I suggest you put in more effort.”</a:t>
          </a:r>
          <a:endParaRPr lang="en-US"/>
        </a:p>
      </dgm:t>
    </dgm:pt>
    <dgm:pt modelId="{E4844903-F48D-4B9A-AD25-69FEE70B2D27}" type="parTrans" cxnId="{D0C2C1BC-F8F0-4264-AB93-7C0643FD38AC}">
      <dgm:prSet/>
      <dgm:spPr/>
      <dgm:t>
        <a:bodyPr/>
        <a:lstStyle/>
        <a:p>
          <a:endParaRPr lang="en-US"/>
        </a:p>
      </dgm:t>
    </dgm:pt>
    <dgm:pt modelId="{6A5A8A6D-51F6-47F0-8475-CE7E802CD009}" type="sibTrans" cxnId="{D0C2C1BC-F8F0-4264-AB93-7C0643FD38AC}">
      <dgm:prSet/>
      <dgm:spPr/>
      <dgm:t>
        <a:bodyPr/>
        <a:lstStyle/>
        <a:p>
          <a:endParaRPr lang="en-US"/>
        </a:p>
      </dgm:t>
    </dgm:pt>
    <dgm:pt modelId="{2DD00D77-3DAA-1044-991E-C659A19C9CD3}" type="pres">
      <dgm:prSet presAssocID="{C092AD05-28B2-4B01-BC6A-766A1869DCF8}" presName="hierChild1" presStyleCnt="0">
        <dgm:presLayoutVars>
          <dgm:chPref val="1"/>
          <dgm:dir/>
          <dgm:animOne val="branch"/>
          <dgm:animLvl val="lvl"/>
          <dgm:resizeHandles/>
        </dgm:presLayoutVars>
      </dgm:prSet>
      <dgm:spPr/>
    </dgm:pt>
    <dgm:pt modelId="{AB79CC78-BB8F-484C-B5A7-1EB12181943B}" type="pres">
      <dgm:prSet presAssocID="{B9099F84-AA73-475E-A067-371118EDFB54}" presName="hierRoot1" presStyleCnt="0"/>
      <dgm:spPr/>
    </dgm:pt>
    <dgm:pt modelId="{D0942564-6FA0-C648-94DF-F7723410B14B}" type="pres">
      <dgm:prSet presAssocID="{B9099F84-AA73-475E-A067-371118EDFB54}" presName="composite" presStyleCnt="0"/>
      <dgm:spPr/>
    </dgm:pt>
    <dgm:pt modelId="{D3221057-A64A-B44B-82AE-BEDE0CE47D13}" type="pres">
      <dgm:prSet presAssocID="{B9099F84-AA73-475E-A067-371118EDFB54}" presName="background" presStyleLbl="node0" presStyleIdx="0" presStyleCnt="2"/>
      <dgm:spPr/>
    </dgm:pt>
    <dgm:pt modelId="{C80F454F-5AA6-B545-8D8E-99F145DD614F}" type="pres">
      <dgm:prSet presAssocID="{B9099F84-AA73-475E-A067-371118EDFB54}" presName="text" presStyleLbl="fgAcc0" presStyleIdx="0" presStyleCnt="2">
        <dgm:presLayoutVars>
          <dgm:chPref val="3"/>
        </dgm:presLayoutVars>
      </dgm:prSet>
      <dgm:spPr/>
    </dgm:pt>
    <dgm:pt modelId="{B3159D9C-1798-F245-A550-5F2B0486A34D}" type="pres">
      <dgm:prSet presAssocID="{B9099F84-AA73-475E-A067-371118EDFB54}" presName="hierChild2" presStyleCnt="0"/>
      <dgm:spPr/>
    </dgm:pt>
    <dgm:pt modelId="{4200AEBD-7096-3843-9974-C67486A9E178}" type="pres">
      <dgm:prSet presAssocID="{271E42BA-ADE8-4259-9471-6C17A63E9172}" presName="hierRoot1" presStyleCnt="0"/>
      <dgm:spPr/>
    </dgm:pt>
    <dgm:pt modelId="{40CC5892-17A6-F246-80F0-0775D5098C7B}" type="pres">
      <dgm:prSet presAssocID="{271E42BA-ADE8-4259-9471-6C17A63E9172}" presName="composite" presStyleCnt="0"/>
      <dgm:spPr/>
    </dgm:pt>
    <dgm:pt modelId="{B024AEF9-A79F-5446-A159-780E1A8C42F8}" type="pres">
      <dgm:prSet presAssocID="{271E42BA-ADE8-4259-9471-6C17A63E9172}" presName="background" presStyleLbl="node0" presStyleIdx="1" presStyleCnt="2"/>
      <dgm:spPr/>
    </dgm:pt>
    <dgm:pt modelId="{1B3BB47D-2FCC-604A-AFF5-A29C73B461AE}" type="pres">
      <dgm:prSet presAssocID="{271E42BA-ADE8-4259-9471-6C17A63E9172}" presName="text" presStyleLbl="fgAcc0" presStyleIdx="1" presStyleCnt="2">
        <dgm:presLayoutVars>
          <dgm:chPref val="3"/>
        </dgm:presLayoutVars>
      </dgm:prSet>
      <dgm:spPr/>
    </dgm:pt>
    <dgm:pt modelId="{9687A120-63AF-654C-9D4F-2F71D564EE0B}" type="pres">
      <dgm:prSet presAssocID="{271E42BA-ADE8-4259-9471-6C17A63E9172}" presName="hierChild2" presStyleCnt="0"/>
      <dgm:spPr/>
    </dgm:pt>
  </dgm:ptLst>
  <dgm:cxnLst>
    <dgm:cxn modelId="{915F1031-A54B-436B-B4ED-DA3F89D0E719}" srcId="{C092AD05-28B2-4B01-BC6A-766A1869DCF8}" destId="{B9099F84-AA73-475E-A067-371118EDFB54}" srcOrd="0" destOrd="0" parTransId="{91A8E7F7-7641-4ABF-B9AB-2C708EB73853}" sibTransId="{1DCBFE54-9606-4074-A4EE-526E3C1AD427}"/>
    <dgm:cxn modelId="{5B8F035A-AFDC-D24E-95BD-404D66F0FF95}" type="presOf" srcId="{C092AD05-28B2-4B01-BC6A-766A1869DCF8}" destId="{2DD00D77-3DAA-1044-991E-C659A19C9CD3}" srcOrd="0" destOrd="0" presId="urn:microsoft.com/office/officeart/2005/8/layout/hierarchy1"/>
    <dgm:cxn modelId="{16F05B8C-BF63-D24F-8A01-0CB56007A3B1}" type="presOf" srcId="{B9099F84-AA73-475E-A067-371118EDFB54}" destId="{C80F454F-5AA6-B545-8D8E-99F145DD614F}" srcOrd="0" destOrd="0" presId="urn:microsoft.com/office/officeart/2005/8/layout/hierarchy1"/>
    <dgm:cxn modelId="{07EAEEBB-2235-6342-89D0-5A4A9010D4B5}" type="presOf" srcId="{271E42BA-ADE8-4259-9471-6C17A63E9172}" destId="{1B3BB47D-2FCC-604A-AFF5-A29C73B461AE}" srcOrd="0" destOrd="0" presId="urn:microsoft.com/office/officeart/2005/8/layout/hierarchy1"/>
    <dgm:cxn modelId="{D0C2C1BC-F8F0-4264-AB93-7C0643FD38AC}" srcId="{C092AD05-28B2-4B01-BC6A-766A1869DCF8}" destId="{271E42BA-ADE8-4259-9471-6C17A63E9172}" srcOrd="1" destOrd="0" parTransId="{E4844903-F48D-4B9A-AD25-69FEE70B2D27}" sibTransId="{6A5A8A6D-51F6-47F0-8475-CE7E802CD009}"/>
    <dgm:cxn modelId="{609073F0-E272-AD46-A055-FBE5B9D0B0DF}" type="presParOf" srcId="{2DD00D77-3DAA-1044-991E-C659A19C9CD3}" destId="{AB79CC78-BB8F-484C-B5A7-1EB12181943B}" srcOrd="0" destOrd="0" presId="urn:microsoft.com/office/officeart/2005/8/layout/hierarchy1"/>
    <dgm:cxn modelId="{B2473961-D5EA-484F-BAA4-368E818B3269}" type="presParOf" srcId="{AB79CC78-BB8F-484C-B5A7-1EB12181943B}" destId="{D0942564-6FA0-C648-94DF-F7723410B14B}" srcOrd="0" destOrd="0" presId="urn:microsoft.com/office/officeart/2005/8/layout/hierarchy1"/>
    <dgm:cxn modelId="{B710C761-E07B-BA41-889A-575D51BB5B9F}" type="presParOf" srcId="{D0942564-6FA0-C648-94DF-F7723410B14B}" destId="{D3221057-A64A-B44B-82AE-BEDE0CE47D13}" srcOrd="0" destOrd="0" presId="urn:microsoft.com/office/officeart/2005/8/layout/hierarchy1"/>
    <dgm:cxn modelId="{29AABA42-866D-A949-B15C-EF8122B01177}" type="presParOf" srcId="{D0942564-6FA0-C648-94DF-F7723410B14B}" destId="{C80F454F-5AA6-B545-8D8E-99F145DD614F}" srcOrd="1" destOrd="0" presId="urn:microsoft.com/office/officeart/2005/8/layout/hierarchy1"/>
    <dgm:cxn modelId="{F5A7B629-2712-EC4B-9BE8-39E21DC07F66}" type="presParOf" srcId="{AB79CC78-BB8F-484C-B5A7-1EB12181943B}" destId="{B3159D9C-1798-F245-A550-5F2B0486A34D}" srcOrd="1" destOrd="0" presId="urn:microsoft.com/office/officeart/2005/8/layout/hierarchy1"/>
    <dgm:cxn modelId="{49005DA6-B80C-3D43-A934-DF596EDEABC9}" type="presParOf" srcId="{2DD00D77-3DAA-1044-991E-C659A19C9CD3}" destId="{4200AEBD-7096-3843-9974-C67486A9E178}" srcOrd="1" destOrd="0" presId="urn:microsoft.com/office/officeart/2005/8/layout/hierarchy1"/>
    <dgm:cxn modelId="{0A7A6F84-9229-7348-B511-633183FCCA07}" type="presParOf" srcId="{4200AEBD-7096-3843-9974-C67486A9E178}" destId="{40CC5892-17A6-F246-80F0-0775D5098C7B}" srcOrd="0" destOrd="0" presId="urn:microsoft.com/office/officeart/2005/8/layout/hierarchy1"/>
    <dgm:cxn modelId="{01C11DF5-08BF-6D43-83FA-D407346F8372}" type="presParOf" srcId="{40CC5892-17A6-F246-80F0-0775D5098C7B}" destId="{B024AEF9-A79F-5446-A159-780E1A8C42F8}" srcOrd="0" destOrd="0" presId="urn:microsoft.com/office/officeart/2005/8/layout/hierarchy1"/>
    <dgm:cxn modelId="{41FEBC31-E7C8-D641-808C-2CE1CC3A7970}" type="presParOf" srcId="{40CC5892-17A6-F246-80F0-0775D5098C7B}" destId="{1B3BB47D-2FCC-604A-AFF5-A29C73B461AE}" srcOrd="1" destOrd="0" presId="urn:microsoft.com/office/officeart/2005/8/layout/hierarchy1"/>
    <dgm:cxn modelId="{1D731B70-F376-4A4B-822D-6712C8FFD11B}" type="presParOf" srcId="{4200AEBD-7096-3843-9974-C67486A9E178}" destId="{9687A120-63AF-654C-9D4F-2F71D564EE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BCF0D-29C4-47CC-A2F1-FA8B676A82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BFC72E-C693-492B-B867-7A051465B946}">
      <dgm:prSet/>
      <dgm:spPr/>
      <dgm:t>
        <a:bodyPr/>
        <a:lstStyle/>
        <a:p>
          <a:r>
            <a:rPr lang="en-US"/>
            <a:t>Think about your syllabi </a:t>
          </a:r>
        </a:p>
      </dgm:t>
    </dgm:pt>
    <dgm:pt modelId="{B848EF9E-3A30-4E22-A98B-77D986A04259}" type="parTrans" cxnId="{B7140068-42D1-479C-9658-FBBF461EDC6E}">
      <dgm:prSet/>
      <dgm:spPr/>
      <dgm:t>
        <a:bodyPr/>
        <a:lstStyle/>
        <a:p>
          <a:endParaRPr lang="en-US"/>
        </a:p>
      </dgm:t>
    </dgm:pt>
    <dgm:pt modelId="{EF48EE03-2736-443D-AC29-1F253092B5B2}" type="sibTrans" cxnId="{B7140068-42D1-479C-9658-FBBF461EDC6E}">
      <dgm:prSet/>
      <dgm:spPr/>
      <dgm:t>
        <a:bodyPr/>
        <a:lstStyle/>
        <a:p>
          <a:endParaRPr lang="en-US"/>
        </a:p>
      </dgm:t>
    </dgm:pt>
    <dgm:pt modelId="{4C7157A8-3B97-4C05-BFBB-641CB0216FF7}">
      <dgm:prSet/>
      <dgm:spPr/>
      <dgm:t>
        <a:bodyPr/>
        <a:lstStyle/>
        <a:p>
          <a:r>
            <a:rPr lang="en-US"/>
            <a:t>Pick 2 or 3 policies you use</a:t>
          </a:r>
        </a:p>
      </dgm:t>
    </dgm:pt>
    <dgm:pt modelId="{502A6CA1-7163-4A7B-B298-DADE62F6D59C}" type="parTrans" cxnId="{838D57FD-9308-4A9A-BFAD-B227DFC8EFA8}">
      <dgm:prSet/>
      <dgm:spPr/>
      <dgm:t>
        <a:bodyPr/>
        <a:lstStyle/>
        <a:p>
          <a:endParaRPr lang="en-US"/>
        </a:p>
      </dgm:t>
    </dgm:pt>
    <dgm:pt modelId="{B459E256-A9F8-4736-B06B-3CF445658479}" type="sibTrans" cxnId="{838D57FD-9308-4A9A-BFAD-B227DFC8EFA8}">
      <dgm:prSet/>
      <dgm:spPr/>
      <dgm:t>
        <a:bodyPr/>
        <a:lstStyle/>
        <a:p>
          <a:endParaRPr lang="en-US"/>
        </a:p>
      </dgm:t>
    </dgm:pt>
    <dgm:pt modelId="{51464081-637E-4175-B5D4-158723DE3134}">
      <dgm:prSet/>
      <dgm:spPr/>
      <dgm:t>
        <a:bodyPr/>
        <a:lstStyle/>
        <a:p>
          <a:r>
            <a:rPr lang="en-US"/>
            <a:t>What do you want to convey?</a:t>
          </a:r>
        </a:p>
      </dgm:t>
    </dgm:pt>
    <dgm:pt modelId="{15FC0394-BA8C-40FA-B416-CA4D9E2F145F}" type="parTrans" cxnId="{C4880108-0E69-4570-AF6B-F4D933683CF1}">
      <dgm:prSet/>
      <dgm:spPr/>
      <dgm:t>
        <a:bodyPr/>
        <a:lstStyle/>
        <a:p>
          <a:endParaRPr lang="en-US"/>
        </a:p>
      </dgm:t>
    </dgm:pt>
    <dgm:pt modelId="{CF8B3A99-6B5F-4DD9-AC1D-AA93237FDF5B}" type="sibTrans" cxnId="{C4880108-0E69-4570-AF6B-F4D933683CF1}">
      <dgm:prSet/>
      <dgm:spPr/>
      <dgm:t>
        <a:bodyPr/>
        <a:lstStyle/>
        <a:p>
          <a:endParaRPr lang="en-US"/>
        </a:p>
      </dgm:t>
    </dgm:pt>
    <dgm:pt modelId="{067BCA54-3D87-44BE-8D2A-D2D47CDDD91B}">
      <dgm:prSet/>
      <dgm:spPr/>
      <dgm:t>
        <a:bodyPr/>
        <a:lstStyle/>
        <a:p>
          <a:r>
            <a:rPr lang="en-US"/>
            <a:t>Do your policies convey your aim? If so, how? If not, discuss how you could rephrase them</a:t>
          </a:r>
        </a:p>
      </dgm:t>
    </dgm:pt>
    <dgm:pt modelId="{300DC0C2-A5BC-47D3-8765-77123547CF5A}" type="parTrans" cxnId="{C7715B54-F5B9-4C68-8E00-6F72C564C3F4}">
      <dgm:prSet/>
      <dgm:spPr/>
      <dgm:t>
        <a:bodyPr/>
        <a:lstStyle/>
        <a:p>
          <a:endParaRPr lang="en-US"/>
        </a:p>
      </dgm:t>
    </dgm:pt>
    <dgm:pt modelId="{4846B131-6469-4778-B823-958F6D8ACCEC}" type="sibTrans" cxnId="{C7715B54-F5B9-4C68-8E00-6F72C564C3F4}">
      <dgm:prSet/>
      <dgm:spPr/>
      <dgm:t>
        <a:bodyPr/>
        <a:lstStyle/>
        <a:p>
          <a:endParaRPr lang="en-US"/>
        </a:p>
      </dgm:t>
    </dgm:pt>
    <dgm:pt modelId="{E21E3D1C-1D63-476C-BC3D-A99FD1257CC4}" type="pres">
      <dgm:prSet presAssocID="{93EBCF0D-29C4-47CC-A2F1-FA8B676A82E4}" presName="root" presStyleCnt="0">
        <dgm:presLayoutVars>
          <dgm:dir/>
          <dgm:resizeHandles val="exact"/>
        </dgm:presLayoutVars>
      </dgm:prSet>
      <dgm:spPr/>
    </dgm:pt>
    <dgm:pt modelId="{2BFEE949-5398-4CBE-882D-6FD1C1EB6615}" type="pres">
      <dgm:prSet presAssocID="{B3BFC72E-C693-492B-B867-7A051465B946}" presName="compNode" presStyleCnt="0"/>
      <dgm:spPr/>
    </dgm:pt>
    <dgm:pt modelId="{53E6CC30-801F-454B-972E-A2862DBA2958}" type="pres">
      <dgm:prSet presAssocID="{B3BFC72E-C693-492B-B867-7A051465B946}" presName="bgRect" presStyleLbl="bgShp" presStyleIdx="0" presStyleCnt="4"/>
      <dgm:spPr/>
    </dgm:pt>
    <dgm:pt modelId="{B789F23C-A406-4E71-90FC-AE9D7075C6B6}" type="pres">
      <dgm:prSet presAssocID="{B3BFC72E-C693-492B-B867-7A051465B9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28E5CCD3-E2BD-4CD4-AFBD-D1579AD1A282}" type="pres">
      <dgm:prSet presAssocID="{B3BFC72E-C693-492B-B867-7A051465B946}" presName="spaceRect" presStyleCnt="0"/>
      <dgm:spPr/>
    </dgm:pt>
    <dgm:pt modelId="{58F35E71-6E49-4E6F-A7DC-5A7B88F825A2}" type="pres">
      <dgm:prSet presAssocID="{B3BFC72E-C693-492B-B867-7A051465B946}" presName="parTx" presStyleLbl="revTx" presStyleIdx="0" presStyleCnt="4">
        <dgm:presLayoutVars>
          <dgm:chMax val="0"/>
          <dgm:chPref val="0"/>
        </dgm:presLayoutVars>
      </dgm:prSet>
      <dgm:spPr/>
    </dgm:pt>
    <dgm:pt modelId="{4001FE59-4CE9-4887-B427-9286F55E08A9}" type="pres">
      <dgm:prSet presAssocID="{EF48EE03-2736-443D-AC29-1F253092B5B2}" presName="sibTrans" presStyleCnt="0"/>
      <dgm:spPr/>
    </dgm:pt>
    <dgm:pt modelId="{2E3A2362-4560-426F-947A-857F805A0A59}" type="pres">
      <dgm:prSet presAssocID="{4C7157A8-3B97-4C05-BFBB-641CB0216FF7}" presName="compNode" presStyleCnt="0"/>
      <dgm:spPr/>
    </dgm:pt>
    <dgm:pt modelId="{3E91BFB5-1E0D-4BAD-9473-E6F3D953F869}" type="pres">
      <dgm:prSet presAssocID="{4C7157A8-3B97-4C05-BFBB-641CB0216FF7}" presName="bgRect" presStyleLbl="bgShp" presStyleIdx="1" presStyleCnt="4"/>
      <dgm:spPr/>
    </dgm:pt>
    <dgm:pt modelId="{39870EC6-CA5F-499B-8BF3-30F4858A4EE9}" type="pres">
      <dgm:prSet presAssocID="{4C7157A8-3B97-4C05-BFBB-641CB0216F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733DC60-3FD4-4594-8CF2-4DC0A73E91D9}" type="pres">
      <dgm:prSet presAssocID="{4C7157A8-3B97-4C05-BFBB-641CB0216FF7}" presName="spaceRect" presStyleCnt="0"/>
      <dgm:spPr/>
    </dgm:pt>
    <dgm:pt modelId="{51046B9C-B1F7-4F3A-84C0-8C39B8FE311D}" type="pres">
      <dgm:prSet presAssocID="{4C7157A8-3B97-4C05-BFBB-641CB0216FF7}" presName="parTx" presStyleLbl="revTx" presStyleIdx="1" presStyleCnt="4">
        <dgm:presLayoutVars>
          <dgm:chMax val="0"/>
          <dgm:chPref val="0"/>
        </dgm:presLayoutVars>
      </dgm:prSet>
      <dgm:spPr/>
    </dgm:pt>
    <dgm:pt modelId="{9E0B4CC6-A6CE-4744-9BF7-B7E7201F503B}" type="pres">
      <dgm:prSet presAssocID="{B459E256-A9F8-4736-B06B-3CF445658479}" presName="sibTrans" presStyleCnt="0"/>
      <dgm:spPr/>
    </dgm:pt>
    <dgm:pt modelId="{924F4640-1538-4D1A-A1C7-3CF9E327F23D}" type="pres">
      <dgm:prSet presAssocID="{51464081-637E-4175-B5D4-158723DE3134}" presName="compNode" presStyleCnt="0"/>
      <dgm:spPr/>
    </dgm:pt>
    <dgm:pt modelId="{297887A1-18C4-4ECA-8F0B-AB4888AA56C9}" type="pres">
      <dgm:prSet presAssocID="{51464081-637E-4175-B5D4-158723DE3134}" presName="bgRect" presStyleLbl="bgShp" presStyleIdx="2" presStyleCnt="4"/>
      <dgm:spPr/>
    </dgm:pt>
    <dgm:pt modelId="{BD65E0F1-42F1-4760-A3B4-959D1CEE4197}" type="pres">
      <dgm:prSet presAssocID="{51464081-637E-4175-B5D4-158723DE31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6373218C-780A-4001-A2E3-B152D2FE41D7}" type="pres">
      <dgm:prSet presAssocID="{51464081-637E-4175-B5D4-158723DE3134}" presName="spaceRect" presStyleCnt="0"/>
      <dgm:spPr/>
    </dgm:pt>
    <dgm:pt modelId="{E64D0624-FA3B-4EC9-9C93-F3BFC9BA742B}" type="pres">
      <dgm:prSet presAssocID="{51464081-637E-4175-B5D4-158723DE3134}" presName="parTx" presStyleLbl="revTx" presStyleIdx="2" presStyleCnt="4">
        <dgm:presLayoutVars>
          <dgm:chMax val="0"/>
          <dgm:chPref val="0"/>
        </dgm:presLayoutVars>
      </dgm:prSet>
      <dgm:spPr/>
    </dgm:pt>
    <dgm:pt modelId="{78F42214-6A51-4711-AAA8-0F840886E5CA}" type="pres">
      <dgm:prSet presAssocID="{CF8B3A99-6B5F-4DD9-AC1D-AA93237FDF5B}" presName="sibTrans" presStyleCnt="0"/>
      <dgm:spPr/>
    </dgm:pt>
    <dgm:pt modelId="{3B6BE971-31B2-4986-A137-B838F9DF191B}" type="pres">
      <dgm:prSet presAssocID="{067BCA54-3D87-44BE-8D2A-D2D47CDDD91B}" presName="compNode" presStyleCnt="0"/>
      <dgm:spPr/>
    </dgm:pt>
    <dgm:pt modelId="{1B531ADF-FB15-4CB4-9663-7043CB7B8161}" type="pres">
      <dgm:prSet presAssocID="{067BCA54-3D87-44BE-8D2A-D2D47CDDD91B}" presName="bgRect" presStyleLbl="bgShp" presStyleIdx="3" presStyleCnt="4"/>
      <dgm:spPr/>
    </dgm:pt>
    <dgm:pt modelId="{399E152D-0929-4BA0-A847-E0566AF6FC4C}" type="pres">
      <dgm:prSet presAssocID="{067BCA54-3D87-44BE-8D2A-D2D47CDDD9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titles"/>
        </a:ext>
      </dgm:extLst>
    </dgm:pt>
    <dgm:pt modelId="{6B0B60FF-52CC-473F-AAC7-6D6D7F5EA1BF}" type="pres">
      <dgm:prSet presAssocID="{067BCA54-3D87-44BE-8D2A-D2D47CDDD91B}" presName="spaceRect" presStyleCnt="0"/>
      <dgm:spPr/>
    </dgm:pt>
    <dgm:pt modelId="{ECA84AEA-E6B7-4302-87C9-7836C339ED12}" type="pres">
      <dgm:prSet presAssocID="{067BCA54-3D87-44BE-8D2A-D2D47CDDD91B}" presName="parTx" presStyleLbl="revTx" presStyleIdx="3" presStyleCnt="4">
        <dgm:presLayoutVars>
          <dgm:chMax val="0"/>
          <dgm:chPref val="0"/>
        </dgm:presLayoutVars>
      </dgm:prSet>
      <dgm:spPr/>
    </dgm:pt>
  </dgm:ptLst>
  <dgm:cxnLst>
    <dgm:cxn modelId="{C4880108-0E69-4570-AF6B-F4D933683CF1}" srcId="{93EBCF0D-29C4-47CC-A2F1-FA8B676A82E4}" destId="{51464081-637E-4175-B5D4-158723DE3134}" srcOrd="2" destOrd="0" parTransId="{15FC0394-BA8C-40FA-B416-CA4D9E2F145F}" sibTransId="{CF8B3A99-6B5F-4DD9-AC1D-AA93237FDF5B}"/>
    <dgm:cxn modelId="{6E5C9326-F61B-41EC-8441-106D2ECCFCFB}" type="presOf" srcId="{4C7157A8-3B97-4C05-BFBB-641CB0216FF7}" destId="{51046B9C-B1F7-4F3A-84C0-8C39B8FE311D}" srcOrd="0" destOrd="0" presId="urn:microsoft.com/office/officeart/2018/2/layout/IconVerticalSolidList"/>
    <dgm:cxn modelId="{C7715B54-F5B9-4C68-8E00-6F72C564C3F4}" srcId="{93EBCF0D-29C4-47CC-A2F1-FA8B676A82E4}" destId="{067BCA54-3D87-44BE-8D2A-D2D47CDDD91B}" srcOrd="3" destOrd="0" parTransId="{300DC0C2-A5BC-47D3-8765-77123547CF5A}" sibTransId="{4846B131-6469-4778-B823-958F6D8ACCEC}"/>
    <dgm:cxn modelId="{0D608D64-6185-400B-8F16-FBA847892381}" type="presOf" srcId="{93EBCF0D-29C4-47CC-A2F1-FA8B676A82E4}" destId="{E21E3D1C-1D63-476C-BC3D-A99FD1257CC4}" srcOrd="0" destOrd="0" presId="urn:microsoft.com/office/officeart/2018/2/layout/IconVerticalSolidList"/>
    <dgm:cxn modelId="{B7140068-42D1-479C-9658-FBBF461EDC6E}" srcId="{93EBCF0D-29C4-47CC-A2F1-FA8B676A82E4}" destId="{B3BFC72E-C693-492B-B867-7A051465B946}" srcOrd="0" destOrd="0" parTransId="{B848EF9E-3A30-4E22-A98B-77D986A04259}" sibTransId="{EF48EE03-2736-443D-AC29-1F253092B5B2}"/>
    <dgm:cxn modelId="{8419CF6B-97CB-4592-B589-74C2B14484AA}" type="presOf" srcId="{067BCA54-3D87-44BE-8D2A-D2D47CDDD91B}" destId="{ECA84AEA-E6B7-4302-87C9-7836C339ED12}" srcOrd="0" destOrd="0" presId="urn:microsoft.com/office/officeart/2018/2/layout/IconVerticalSolidList"/>
    <dgm:cxn modelId="{7B650275-83DB-456C-BBF6-BFEFC74AC8FD}" type="presOf" srcId="{51464081-637E-4175-B5D4-158723DE3134}" destId="{E64D0624-FA3B-4EC9-9C93-F3BFC9BA742B}" srcOrd="0" destOrd="0" presId="urn:microsoft.com/office/officeart/2018/2/layout/IconVerticalSolidList"/>
    <dgm:cxn modelId="{E32413AC-50A5-45F2-BA12-4925A638F6A8}" type="presOf" srcId="{B3BFC72E-C693-492B-B867-7A051465B946}" destId="{58F35E71-6E49-4E6F-A7DC-5A7B88F825A2}" srcOrd="0" destOrd="0" presId="urn:microsoft.com/office/officeart/2018/2/layout/IconVerticalSolidList"/>
    <dgm:cxn modelId="{838D57FD-9308-4A9A-BFAD-B227DFC8EFA8}" srcId="{93EBCF0D-29C4-47CC-A2F1-FA8B676A82E4}" destId="{4C7157A8-3B97-4C05-BFBB-641CB0216FF7}" srcOrd="1" destOrd="0" parTransId="{502A6CA1-7163-4A7B-B298-DADE62F6D59C}" sibTransId="{B459E256-A9F8-4736-B06B-3CF445658479}"/>
    <dgm:cxn modelId="{86AB6F68-7476-47DD-B808-74480950FFE4}" type="presParOf" srcId="{E21E3D1C-1D63-476C-BC3D-A99FD1257CC4}" destId="{2BFEE949-5398-4CBE-882D-6FD1C1EB6615}" srcOrd="0" destOrd="0" presId="urn:microsoft.com/office/officeart/2018/2/layout/IconVerticalSolidList"/>
    <dgm:cxn modelId="{EB62A0EE-9A9A-4CAD-9703-859183EF16C0}" type="presParOf" srcId="{2BFEE949-5398-4CBE-882D-6FD1C1EB6615}" destId="{53E6CC30-801F-454B-972E-A2862DBA2958}" srcOrd="0" destOrd="0" presId="urn:microsoft.com/office/officeart/2018/2/layout/IconVerticalSolidList"/>
    <dgm:cxn modelId="{05DDF751-1D23-44FE-A8D6-BC0219C970B5}" type="presParOf" srcId="{2BFEE949-5398-4CBE-882D-6FD1C1EB6615}" destId="{B789F23C-A406-4E71-90FC-AE9D7075C6B6}" srcOrd="1" destOrd="0" presId="urn:microsoft.com/office/officeart/2018/2/layout/IconVerticalSolidList"/>
    <dgm:cxn modelId="{1EAF7068-D041-4DB7-8710-19166522B345}" type="presParOf" srcId="{2BFEE949-5398-4CBE-882D-6FD1C1EB6615}" destId="{28E5CCD3-E2BD-4CD4-AFBD-D1579AD1A282}" srcOrd="2" destOrd="0" presId="urn:microsoft.com/office/officeart/2018/2/layout/IconVerticalSolidList"/>
    <dgm:cxn modelId="{8B6E5F1E-3F9D-4DEF-AAC5-F488968F757F}" type="presParOf" srcId="{2BFEE949-5398-4CBE-882D-6FD1C1EB6615}" destId="{58F35E71-6E49-4E6F-A7DC-5A7B88F825A2}" srcOrd="3" destOrd="0" presId="urn:microsoft.com/office/officeart/2018/2/layout/IconVerticalSolidList"/>
    <dgm:cxn modelId="{572E3F12-2836-4BAA-8773-58A8FD4E6824}" type="presParOf" srcId="{E21E3D1C-1D63-476C-BC3D-A99FD1257CC4}" destId="{4001FE59-4CE9-4887-B427-9286F55E08A9}" srcOrd="1" destOrd="0" presId="urn:microsoft.com/office/officeart/2018/2/layout/IconVerticalSolidList"/>
    <dgm:cxn modelId="{4CF06A83-F5A6-46CE-BCAD-5D68F5F7B425}" type="presParOf" srcId="{E21E3D1C-1D63-476C-BC3D-A99FD1257CC4}" destId="{2E3A2362-4560-426F-947A-857F805A0A59}" srcOrd="2" destOrd="0" presId="urn:microsoft.com/office/officeart/2018/2/layout/IconVerticalSolidList"/>
    <dgm:cxn modelId="{70595549-23F3-4294-AA42-E6B6A9D06D90}" type="presParOf" srcId="{2E3A2362-4560-426F-947A-857F805A0A59}" destId="{3E91BFB5-1E0D-4BAD-9473-E6F3D953F869}" srcOrd="0" destOrd="0" presId="urn:microsoft.com/office/officeart/2018/2/layout/IconVerticalSolidList"/>
    <dgm:cxn modelId="{B8AE6074-3432-4D34-8F05-1A196B157E8C}" type="presParOf" srcId="{2E3A2362-4560-426F-947A-857F805A0A59}" destId="{39870EC6-CA5F-499B-8BF3-30F4858A4EE9}" srcOrd="1" destOrd="0" presId="urn:microsoft.com/office/officeart/2018/2/layout/IconVerticalSolidList"/>
    <dgm:cxn modelId="{AD9B01FC-6C3D-4E5A-8B6B-E835E0344C6B}" type="presParOf" srcId="{2E3A2362-4560-426F-947A-857F805A0A59}" destId="{F733DC60-3FD4-4594-8CF2-4DC0A73E91D9}" srcOrd="2" destOrd="0" presId="urn:microsoft.com/office/officeart/2018/2/layout/IconVerticalSolidList"/>
    <dgm:cxn modelId="{CFB24287-EFE5-47B0-B91E-D0932CE42F35}" type="presParOf" srcId="{2E3A2362-4560-426F-947A-857F805A0A59}" destId="{51046B9C-B1F7-4F3A-84C0-8C39B8FE311D}" srcOrd="3" destOrd="0" presId="urn:microsoft.com/office/officeart/2018/2/layout/IconVerticalSolidList"/>
    <dgm:cxn modelId="{D3EA5DCF-307F-4AFC-83CE-787798927CDF}" type="presParOf" srcId="{E21E3D1C-1D63-476C-BC3D-A99FD1257CC4}" destId="{9E0B4CC6-A6CE-4744-9BF7-B7E7201F503B}" srcOrd="3" destOrd="0" presId="urn:microsoft.com/office/officeart/2018/2/layout/IconVerticalSolidList"/>
    <dgm:cxn modelId="{31743CA8-9CB6-4964-BA60-421328010306}" type="presParOf" srcId="{E21E3D1C-1D63-476C-BC3D-A99FD1257CC4}" destId="{924F4640-1538-4D1A-A1C7-3CF9E327F23D}" srcOrd="4" destOrd="0" presId="urn:microsoft.com/office/officeart/2018/2/layout/IconVerticalSolidList"/>
    <dgm:cxn modelId="{B499B084-445F-4D7E-BB94-FDFA6B8FA810}" type="presParOf" srcId="{924F4640-1538-4D1A-A1C7-3CF9E327F23D}" destId="{297887A1-18C4-4ECA-8F0B-AB4888AA56C9}" srcOrd="0" destOrd="0" presId="urn:microsoft.com/office/officeart/2018/2/layout/IconVerticalSolidList"/>
    <dgm:cxn modelId="{EED5669A-BDE6-4A8C-A831-3DC778EAFC1D}" type="presParOf" srcId="{924F4640-1538-4D1A-A1C7-3CF9E327F23D}" destId="{BD65E0F1-42F1-4760-A3B4-959D1CEE4197}" srcOrd="1" destOrd="0" presId="urn:microsoft.com/office/officeart/2018/2/layout/IconVerticalSolidList"/>
    <dgm:cxn modelId="{3E37D556-E719-4076-A25D-B33705C2D3B9}" type="presParOf" srcId="{924F4640-1538-4D1A-A1C7-3CF9E327F23D}" destId="{6373218C-780A-4001-A2E3-B152D2FE41D7}" srcOrd="2" destOrd="0" presId="urn:microsoft.com/office/officeart/2018/2/layout/IconVerticalSolidList"/>
    <dgm:cxn modelId="{A1EF8B8E-A6DB-4552-9DE2-4BF84C9AEA1A}" type="presParOf" srcId="{924F4640-1538-4D1A-A1C7-3CF9E327F23D}" destId="{E64D0624-FA3B-4EC9-9C93-F3BFC9BA742B}" srcOrd="3" destOrd="0" presId="urn:microsoft.com/office/officeart/2018/2/layout/IconVerticalSolidList"/>
    <dgm:cxn modelId="{84F1B2AB-B9A8-409C-8920-3CF437CF0AEE}" type="presParOf" srcId="{E21E3D1C-1D63-476C-BC3D-A99FD1257CC4}" destId="{78F42214-6A51-4711-AAA8-0F840886E5CA}" srcOrd="5" destOrd="0" presId="urn:microsoft.com/office/officeart/2018/2/layout/IconVerticalSolidList"/>
    <dgm:cxn modelId="{6157634B-5DBA-4647-99FC-48909991CBDF}" type="presParOf" srcId="{E21E3D1C-1D63-476C-BC3D-A99FD1257CC4}" destId="{3B6BE971-31B2-4986-A137-B838F9DF191B}" srcOrd="6" destOrd="0" presId="urn:microsoft.com/office/officeart/2018/2/layout/IconVerticalSolidList"/>
    <dgm:cxn modelId="{9C748A0D-CDD7-4D9A-929A-13F858A49CBE}" type="presParOf" srcId="{3B6BE971-31B2-4986-A137-B838F9DF191B}" destId="{1B531ADF-FB15-4CB4-9663-7043CB7B8161}" srcOrd="0" destOrd="0" presId="urn:microsoft.com/office/officeart/2018/2/layout/IconVerticalSolidList"/>
    <dgm:cxn modelId="{748C1B5E-EDF1-4AED-AD49-669D6321B1D9}" type="presParOf" srcId="{3B6BE971-31B2-4986-A137-B838F9DF191B}" destId="{399E152D-0929-4BA0-A847-E0566AF6FC4C}" srcOrd="1" destOrd="0" presId="urn:microsoft.com/office/officeart/2018/2/layout/IconVerticalSolidList"/>
    <dgm:cxn modelId="{DAAF1B9D-7AC3-48FF-8BF4-C8E7AF2E483B}" type="presParOf" srcId="{3B6BE971-31B2-4986-A137-B838F9DF191B}" destId="{6B0B60FF-52CC-473F-AAC7-6D6D7F5EA1BF}" srcOrd="2" destOrd="0" presId="urn:microsoft.com/office/officeart/2018/2/layout/IconVerticalSolidList"/>
    <dgm:cxn modelId="{E3C565AE-69D2-49F1-A9D9-8607B1A87F74}" type="presParOf" srcId="{3B6BE971-31B2-4986-A137-B838F9DF191B}" destId="{ECA84AEA-E6B7-4302-87C9-7836C339ED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4852D9-BAF6-4918-998A-DFABFC03DBD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8581F7-E501-443F-ADE4-9C649BE5587D}">
      <dgm:prSet/>
      <dgm:spPr/>
      <dgm:t>
        <a:bodyPr/>
        <a:lstStyle/>
        <a:p>
          <a:r>
            <a:rPr lang="en-US"/>
            <a:t>Teaching surgeons, nurses, etc.</a:t>
          </a:r>
        </a:p>
      </dgm:t>
    </dgm:pt>
    <dgm:pt modelId="{1F7E3FFA-BF3B-4B51-9AD5-3C4928424D90}" type="parTrans" cxnId="{BE63AECE-0469-4742-9E6C-1F564949CEAC}">
      <dgm:prSet/>
      <dgm:spPr/>
      <dgm:t>
        <a:bodyPr/>
        <a:lstStyle/>
        <a:p>
          <a:endParaRPr lang="en-US"/>
        </a:p>
      </dgm:t>
    </dgm:pt>
    <dgm:pt modelId="{E57E99BF-25EE-4FA1-A03A-F388EDADE8C1}" type="sibTrans" cxnId="{BE63AECE-0469-4742-9E6C-1F564949CEAC}">
      <dgm:prSet/>
      <dgm:spPr/>
      <dgm:t>
        <a:bodyPr/>
        <a:lstStyle/>
        <a:p>
          <a:endParaRPr lang="en-US"/>
        </a:p>
      </dgm:t>
    </dgm:pt>
    <dgm:pt modelId="{08F3A1B5-7648-499B-BB54-3E8E21AAB9DB}">
      <dgm:prSet/>
      <dgm:spPr/>
      <dgm:t>
        <a:bodyPr/>
        <a:lstStyle/>
        <a:p>
          <a:r>
            <a:rPr lang="en-US"/>
            <a:t>Teaching your child how to drive</a:t>
          </a:r>
        </a:p>
      </dgm:t>
    </dgm:pt>
    <dgm:pt modelId="{3986C797-F8C1-4151-9DB6-52AF8AF6E634}" type="parTrans" cxnId="{465E02B6-D1A4-494B-9215-98BE623BBD1D}">
      <dgm:prSet/>
      <dgm:spPr/>
      <dgm:t>
        <a:bodyPr/>
        <a:lstStyle/>
        <a:p>
          <a:endParaRPr lang="en-US"/>
        </a:p>
      </dgm:t>
    </dgm:pt>
    <dgm:pt modelId="{32874803-F464-4EF3-ADD9-682690838284}" type="sibTrans" cxnId="{465E02B6-D1A4-494B-9215-98BE623BBD1D}">
      <dgm:prSet/>
      <dgm:spPr/>
      <dgm:t>
        <a:bodyPr/>
        <a:lstStyle/>
        <a:p>
          <a:endParaRPr lang="en-US"/>
        </a:p>
      </dgm:t>
    </dgm:pt>
    <dgm:pt modelId="{600EA7DC-F7F3-49EA-AD61-5EDC3475FEA3}">
      <dgm:prSet/>
      <dgm:spPr/>
      <dgm:t>
        <a:bodyPr/>
        <a:lstStyle/>
        <a:p>
          <a:r>
            <a:rPr lang="en-US"/>
            <a:t>Others?</a:t>
          </a:r>
        </a:p>
      </dgm:t>
    </dgm:pt>
    <dgm:pt modelId="{4710B00F-481C-4CFD-A8C9-1FDFE0FACC39}" type="parTrans" cxnId="{5228C27B-7071-42AC-8C00-3857654FA48B}">
      <dgm:prSet/>
      <dgm:spPr/>
      <dgm:t>
        <a:bodyPr/>
        <a:lstStyle/>
        <a:p>
          <a:endParaRPr lang="en-US"/>
        </a:p>
      </dgm:t>
    </dgm:pt>
    <dgm:pt modelId="{E91FC3C9-81D6-4590-B6E0-9C0AED2B8D2A}" type="sibTrans" cxnId="{5228C27B-7071-42AC-8C00-3857654FA48B}">
      <dgm:prSet/>
      <dgm:spPr/>
      <dgm:t>
        <a:bodyPr/>
        <a:lstStyle/>
        <a:p>
          <a:endParaRPr lang="en-US"/>
        </a:p>
      </dgm:t>
    </dgm:pt>
    <dgm:pt modelId="{A2162EA9-02AD-4DF6-B111-FC231D1A3906}" type="pres">
      <dgm:prSet presAssocID="{B04852D9-BAF6-4918-998A-DFABFC03DBDC}" presName="root" presStyleCnt="0">
        <dgm:presLayoutVars>
          <dgm:dir/>
          <dgm:resizeHandles val="exact"/>
        </dgm:presLayoutVars>
      </dgm:prSet>
      <dgm:spPr/>
    </dgm:pt>
    <dgm:pt modelId="{DFE9B09C-7D7C-432A-9FBB-5D7E43B712F6}" type="pres">
      <dgm:prSet presAssocID="{3B8581F7-E501-443F-ADE4-9C649BE5587D}" presName="compNode" presStyleCnt="0"/>
      <dgm:spPr/>
    </dgm:pt>
    <dgm:pt modelId="{E3814E24-FAE0-4E2E-A8D6-B6F40CFE63DD}" type="pres">
      <dgm:prSet presAssocID="{3B8581F7-E501-443F-ADE4-9C649BE558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DF4D3CE-E102-4AE1-AE31-183B26C7AAB0}" type="pres">
      <dgm:prSet presAssocID="{3B8581F7-E501-443F-ADE4-9C649BE5587D}" presName="spaceRect" presStyleCnt="0"/>
      <dgm:spPr/>
    </dgm:pt>
    <dgm:pt modelId="{0945ACC9-3608-400D-903F-C33BF958C2AE}" type="pres">
      <dgm:prSet presAssocID="{3B8581F7-E501-443F-ADE4-9C649BE5587D}" presName="textRect" presStyleLbl="revTx" presStyleIdx="0" presStyleCnt="3">
        <dgm:presLayoutVars>
          <dgm:chMax val="1"/>
          <dgm:chPref val="1"/>
        </dgm:presLayoutVars>
      </dgm:prSet>
      <dgm:spPr/>
    </dgm:pt>
    <dgm:pt modelId="{B21A205C-F025-4C85-8FC4-4FC2A794409C}" type="pres">
      <dgm:prSet presAssocID="{E57E99BF-25EE-4FA1-A03A-F388EDADE8C1}" presName="sibTrans" presStyleCnt="0"/>
      <dgm:spPr/>
    </dgm:pt>
    <dgm:pt modelId="{E7A706D8-3A61-4F63-AF4E-7A2316070832}" type="pres">
      <dgm:prSet presAssocID="{08F3A1B5-7648-499B-BB54-3E8E21AAB9DB}" presName="compNode" presStyleCnt="0"/>
      <dgm:spPr/>
    </dgm:pt>
    <dgm:pt modelId="{995D5DC8-A999-4A37-A2B2-A98788C4CE32}" type="pres">
      <dgm:prSet presAssocID="{08F3A1B5-7648-499B-BB54-3E8E21AAB9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823391B4-5E38-44B0-BCEF-94673E19CBF4}" type="pres">
      <dgm:prSet presAssocID="{08F3A1B5-7648-499B-BB54-3E8E21AAB9DB}" presName="spaceRect" presStyleCnt="0"/>
      <dgm:spPr/>
    </dgm:pt>
    <dgm:pt modelId="{F1850CC6-7B5F-45EC-AB47-191C686C3EA7}" type="pres">
      <dgm:prSet presAssocID="{08F3A1B5-7648-499B-BB54-3E8E21AAB9DB}" presName="textRect" presStyleLbl="revTx" presStyleIdx="1" presStyleCnt="3">
        <dgm:presLayoutVars>
          <dgm:chMax val="1"/>
          <dgm:chPref val="1"/>
        </dgm:presLayoutVars>
      </dgm:prSet>
      <dgm:spPr/>
    </dgm:pt>
    <dgm:pt modelId="{D1B0B9BB-D04A-4674-9229-E41AA924D4E8}" type="pres">
      <dgm:prSet presAssocID="{32874803-F464-4EF3-ADD9-682690838284}" presName="sibTrans" presStyleCnt="0"/>
      <dgm:spPr/>
    </dgm:pt>
    <dgm:pt modelId="{EA38CF11-020E-45D6-8872-9E982C82A4E9}" type="pres">
      <dgm:prSet presAssocID="{600EA7DC-F7F3-49EA-AD61-5EDC3475FEA3}" presName="compNode" presStyleCnt="0"/>
      <dgm:spPr/>
    </dgm:pt>
    <dgm:pt modelId="{61776B76-220A-4DE2-B33F-5BC1F976636A}" type="pres">
      <dgm:prSet presAssocID="{600EA7DC-F7F3-49EA-AD61-5EDC3475FE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vil Face Outline"/>
        </a:ext>
      </dgm:extLst>
    </dgm:pt>
    <dgm:pt modelId="{4553FE36-3643-4604-9AC4-6D445319890F}" type="pres">
      <dgm:prSet presAssocID="{600EA7DC-F7F3-49EA-AD61-5EDC3475FEA3}" presName="spaceRect" presStyleCnt="0"/>
      <dgm:spPr/>
    </dgm:pt>
    <dgm:pt modelId="{78CD61C2-6CD8-4481-9491-675D868F281D}" type="pres">
      <dgm:prSet presAssocID="{600EA7DC-F7F3-49EA-AD61-5EDC3475FEA3}" presName="textRect" presStyleLbl="revTx" presStyleIdx="2" presStyleCnt="3">
        <dgm:presLayoutVars>
          <dgm:chMax val="1"/>
          <dgm:chPref val="1"/>
        </dgm:presLayoutVars>
      </dgm:prSet>
      <dgm:spPr/>
    </dgm:pt>
  </dgm:ptLst>
  <dgm:cxnLst>
    <dgm:cxn modelId="{D8D2F70F-41B0-49C8-AE29-8502C8EA6D3B}" type="presOf" srcId="{08F3A1B5-7648-499B-BB54-3E8E21AAB9DB}" destId="{F1850CC6-7B5F-45EC-AB47-191C686C3EA7}" srcOrd="0" destOrd="0" presId="urn:microsoft.com/office/officeart/2018/2/layout/IconLabelList"/>
    <dgm:cxn modelId="{372D0D40-18D6-4237-A45B-2BE01EB72967}" type="presOf" srcId="{600EA7DC-F7F3-49EA-AD61-5EDC3475FEA3}" destId="{78CD61C2-6CD8-4481-9491-675D868F281D}" srcOrd="0" destOrd="0" presId="urn:microsoft.com/office/officeart/2018/2/layout/IconLabelList"/>
    <dgm:cxn modelId="{5228C27B-7071-42AC-8C00-3857654FA48B}" srcId="{B04852D9-BAF6-4918-998A-DFABFC03DBDC}" destId="{600EA7DC-F7F3-49EA-AD61-5EDC3475FEA3}" srcOrd="2" destOrd="0" parTransId="{4710B00F-481C-4CFD-A8C9-1FDFE0FACC39}" sibTransId="{E91FC3C9-81D6-4590-B6E0-9C0AED2B8D2A}"/>
    <dgm:cxn modelId="{0B25D18F-45E8-49D2-B903-952D2B1997B3}" type="presOf" srcId="{B04852D9-BAF6-4918-998A-DFABFC03DBDC}" destId="{A2162EA9-02AD-4DF6-B111-FC231D1A3906}" srcOrd="0" destOrd="0" presId="urn:microsoft.com/office/officeart/2018/2/layout/IconLabelList"/>
    <dgm:cxn modelId="{8CAEC392-FE3E-4C77-9A04-671DA8D0D704}" type="presOf" srcId="{3B8581F7-E501-443F-ADE4-9C649BE5587D}" destId="{0945ACC9-3608-400D-903F-C33BF958C2AE}" srcOrd="0" destOrd="0" presId="urn:microsoft.com/office/officeart/2018/2/layout/IconLabelList"/>
    <dgm:cxn modelId="{465E02B6-D1A4-494B-9215-98BE623BBD1D}" srcId="{B04852D9-BAF6-4918-998A-DFABFC03DBDC}" destId="{08F3A1B5-7648-499B-BB54-3E8E21AAB9DB}" srcOrd="1" destOrd="0" parTransId="{3986C797-F8C1-4151-9DB6-52AF8AF6E634}" sibTransId="{32874803-F464-4EF3-ADD9-682690838284}"/>
    <dgm:cxn modelId="{BE63AECE-0469-4742-9E6C-1F564949CEAC}" srcId="{B04852D9-BAF6-4918-998A-DFABFC03DBDC}" destId="{3B8581F7-E501-443F-ADE4-9C649BE5587D}" srcOrd="0" destOrd="0" parTransId="{1F7E3FFA-BF3B-4B51-9AD5-3C4928424D90}" sibTransId="{E57E99BF-25EE-4FA1-A03A-F388EDADE8C1}"/>
    <dgm:cxn modelId="{0CDB00FB-7773-4321-8894-AB985573337F}" type="presParOf" srcId="{A2162EA9-02AD-4DF6-B111-FC231D1A3906}" destId="{DFE9B09C-7D7C-432A-9FBB-5D7E43B712F6}" srcOrd="0" destOrd="0" presId="urn:microsoft.com/office/officeart/2018/2/layout/IconLabelList"/>
    <dgm:cxn modelId="{BF8DDB88-0EF3-46E3-A663-48610FBE6D04}" type="presParOf" srcId="{DFE9B09C-7D7C-432A-9FBB-5D7E43B712F6}" destId="{E3814E24-FAE0-4E2E-A8D6-B6F40CFE63DD}" srcOrd="0" destOrd="0" presId="urn:microsoft.com/office/officeart/2018/2/layout/IconLabelList"/>
    <dgm:cxn modelId="{766DF6FB-8ED6-40BA-9FA5-E3594879C8C7}" type="presParOf" srcId="{DFE9B09C-7D7C-432A-9FBB-5D7E43B712F6}" destId="{4DF4D3CE-E102-4AE1-AE31-183B26C7AAB0}" srcOrd="1" destOrd="0" presId="urn:microsoft.com/office/officeart/2018/2/layout/IconLabelList"/>
    <dgm:cxn modelId="{79856717-7B11-4E26-A807-5E87C35F64FF}" type="presParOf" srcId="{DFE9B09C-7D7C-432A-9FBB-5D7E43B712F6}" destId="{0945ACC9-3608-400D-903F-C33BF958C2AE}" srcOrd="2" destOrd="0" presId="urn:microsoft.com/office/officeart/2018/2/layout/IconLabelList"/>
    <dgm:cxn modelId="{25A805B5-2270-4B54-BF9A-88503FB443C5}" type="presParOf" srcId="{A2162EA9-02AD-4DF6-B111-FC231D1A3906}" destId="{B21A205C-F025-4C85-8FC4-4FC2A794409C}" srcOrd="1" destOrd="0" presId="urn:microsoft.com/office/officeart/2018/2/layout/IconLabelList"/>
    <dgm:cxn modelId="{6F4835EF-B4C7-42D3-99A7-9AF5EF6E7A4B}" type="presParOf" srcId="{A2162EA9-02AD-4DF6-B111-FC231D1A3906}" destId="{E7A706D8-3A61-4F63-AF4E-7A2316070832}" srcOrd="2" destOrd="0" presId="urn:microsoft.com/office/officeart/2018/2/layout/IconLabelList"/>
    <dgm:cxn modelId="{516C2AC1-545F-47A1-BEE2-931C995409DE}" type="presParOf" srcId="{E7A706D8-3A61-4F63-AF4E-7A2316070832}" destId="{995D5DC8-A999-4A37-A2B2-A98788C4CE32}" srcOrd="0" destOrd="0" presId="urn:microsoft.com/office/officeart/2018/2/layout/IconLabelList"/>
    <dgm:cxn modelId="{93C4FCA7-0871-417C-9452-D6E7FA880312}" type="presParOf" srcId="{E7A706D8-3A61-4F63-AF4E-7A2316070832}" destId="{823391B4-5E38-44B0-BCEF-94673E19CBF4}" srcOrd="1" destOrd="0" presId="urn:microsoft.com/office/officeart/2018/2/layout/IconLabelList"/>
    <dgm:cxn modelId="{C1DA5DEA-972A-47CD-A07F-57B61F0B1ABA}" type="presParOf" srcId="{E7A706D8-3A61-4F63-AF4E-7A2316070832}" destId="{F1850CC6-7B5F-45EC-AB47-191C686C3EA7}" srcOrd="2" destOrd="0" presId="urn:microsoft.com/office/officeart/2018/2/layout/IconLabelList"/>
    <dgm:cxn modelId="{FC033068-CE00-4512-8D13-087B44262C97}" type="presParOf" srcId="{A2162EA9-02AD-4DF6-B111-FC231D1A3906}" destId="{D1B0B9BB-D04A-4674-9229-E41AA924D4E8}" srcOrd="3" destOrd="0" presId="urn:microsoft.com/office/officeart/2018/2/layout/IconLabelList"/>
    <dgm:cxn modelId="{612CC3E1-0D96-439F-B283-894EAA95AEF2}" type="presParOf" srcId="{A2162EA9-02AD-4DF6-B111-FC231D1A3906}" destId="{EA38CF11-020E-45D6-8872-9E982C82A4E9}" srcOrd="4" destOrd="0" presId="urn:microsoft.com/office/officeart/2018/2/layout/IconLabelList"/>
    <dgm:cxn modelId="{AE2B0A1D-706B-440F-9869-17053AB07D25}" type="presParOf" srcId="{EA38CF11-020E-45D6-8872-9E982C82A4E9}" destId="{61776B76-220A-4DE2-B33F-5BC1F976636A}" srcOrd="0" destOrd="0" presId="urn:microsoft.com/office/officeart/2018/2/layout/IconLabelList"/>
    <dgm:cxn modelId="{A890E989-9EA8-4994-964E-E22DC067017F}" type="presParOf" srcId="{EA38CF11-020E-45D6-8872-9E982C82A4E9}" destId="{4553FE36-3643-4604-9AC4-6D445319890F}" srcOrd="1" destOrd="0" presId="urn:microsoft.com/office/officeart/2018/2/layout/IconLabelList"/>
    <dgm:cxn modelId="{606F43F0-4BD4-49DE-9320-CAE101703ECB}" type="presParOf" srcId="{EA38CF11-020E-45D6-8872-9E982C82A4E9}" destId="{78CD61C2-6CD8-4481-9491-675D868F281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116C4-0D00-49F4-B8DB-BC92E3F023A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BD94B5A-5DCD-4E00-BE81-5D185066070A}">
      <dgm:prSet/>
      <dgm:spPr/>
      <dgm:t>
        <a:bodyPr/>
        <a:lstStyle/>
        <a:p>
          <a:r>
            <a:rPr lang="en-US"/>
            <a:t>Failure is good for learning</a:t>
          </a:r>
        </a:p>
      </dgm:t>
    </dgm:pt>
    <dgm:pt modelId="{0235845E-0950-43A5-A727-6A43749D4355}" type="parTrans" cxnId="{D01C0C59-3861-4FB5-8B71-E4C497765ABE}">
      <dgm:prSet/>
      <dgm:spPr/>
      <dgm:t>
        <a:bodyPr/>
        <a:lstStyle/>
        <a:p>
          <a:endParaRPr lang="en-US"/>
        </a:p>
      </dgm:t>
    </dgm:pt>
    <dgm:pt modelId="{DA51F2F4-BDC4-42B5-9F5A-0CB6CCED113C}" type="sibTrans" cxnId="{D01C0C59-3861-4FB5-8B71-E4C497765ABE}">
      <dgm:prSet/>
      <dgm:spPr/>
      <dgm:t>
        <a:bodyPr/>
        <a:lstStyle/>
        <a:p>
          <a:endParaRPr lang="en-US"/>
        </a:p>
      </dgm:t>
    </dgm:pt>
    <dgm:pt modelId="{ACDE512F-C91A-4152-9179-9DD22CB6B673}">
      <dgm:prSet/>
      <dgm:spPr/>
      <dgm:t>
        <a:bodyPr/>
        <a:lstStyle/>
        <a:p>
          <a:r>
            <a:rPr lang="en-US"/>
            <a:t>We don’t mean for failure to be final, but rather developmental</a:t>
          </a:r>
        </a:p>
      </dgm:t>
    </dgm:pt>
    <dgm:pt modelId="{CA599745-1915-4114-A62B-A2CD04F9435B}" type="parTrans" cxnId="{560936B1-94C2-4655-82C0-0DB3930713AB}">
      <dgm:prSet/>
      <dgm:spPr/>
      <dgm:t>
        <a:bodyPr/>
        <a:lstStyle/>
        <a:p>
          <a:endParaRPr lang="en-US"/>
        </a:p>
      </dgm:t>
    </dgm:pt>
    <dgm:pt modelId="{CABB1140-5795-44E3-94A6-0A450D3C73E5}" type="sibTrans" cxnId="{560936B1-94C2-4655-82C0-0DB3930713AB}">
      <dgm:prSet/>
      <dgm:spPr/>
      <dgm:t>
        <a:bodyPr/>
        <a:lstStyle/>
        <a:p>
          <a:endParaRPr lang="en-US"/>
        </a:p>
      </dgm:t>
    </dgm:pt>
    <dgm:pt modelId="{30CF3684-8CF5-4048-8224-806F86D1D308}">
      <dgm:prSet/>
      <dgm:spPr/>
      <dgm:t>
        <a:bodyPr/>
        <a:lstStyle/>
        <a:p>
          <a:r>
            <a:rPr lang="en-US"/>
            <a:t>However… </a:t>
          </a:r>
        </a:p>
      </dgm:t>
    </dgm:pt>
    <dgm:pt modelId="{B76C3C5C-3380-43B7-BB29-2965B5D6CEFD}" type="parTrans" cxnId="{80E61878-C1CA-498F-963A-BFC60483039D}">
      <dgm:prSet/>
      <dgm:spPr/>
      <dgm:t>
        <a:bodyPr/>
        <a:lstStyle/>
        <a:p>
          <a:endParaRPr lang="en-US"/>
        </a:p>
      </dgm:t>
    </dgm:pt>
    <dgm:pt modelId="{007CE7D5-8F06-41AD-AF1F-E17D2052AB10}" type="sibTrans" cxnId="{80E61878-C1CA-498F-963A-BFC60483039D}">
      <dgm:prSet/>
      <dgm:spPr/>
      <dgm:t>
        <a:bodyPr/>
        <a:lstStyle/>
        <a:p>
          <a:endParaRPr lang="en-US"/>
        </a:p>
      </dgm:t>
    </dgm:pt>
    <dgm:pt modelId="{8029A717-A0FF-444B-A292-5AD05B37FCA4}" type="pres">
      <dgm:prSet presAssocID="{9E6116C4-0D00-49F4-B8DB-BC92E3F023AD}" presName="outerComposite" presStyleCnt="0">
        <dgm:presLayoutVars>
          <dgm:chMax val="5"/>
          <dgm:dir/>
          <dgm:resizeHandles val="exact"/>
        </dgm:presLayoutVars>
      </dgm:prSet>
      <dgm:spPr/>
    </dgm:pt>
    <dgm:pt modelId="{FC91344E-A161-6F45-9615-753A08BFEF8F}" type="pres">
      <dgm:prSet presAssocID="{9E6116C4-0D00-49F4-B8DB-BC92E3F023AD}" presName="dummyMaxCanvas" presStyleCnt="0">
        <dgm:presLayoutVars/>
      </dgm:prSet>
      <dgm:spPr/>
    </dgm:pt>
    <dgm:pt modelId="{1FEA9AD6-F76B-1A4A-970E-3B9ADC4E0399}" type="pres">
      <dgm:prSet presAssocID="{9E6116C4-0D00-49F4-B8DB-BC92E3F023AD}" presName="ThreeNodes_1" presStyleLbl="node1" presStyleIdx="0" presStyleCnt="3">
        <dgm:presLayoutVars>
          <dgm:bulletEnabled val="1"/>
        </dgm:presLayoutVars>
      </dgm:prSet>
      <dgm:spPr/>
    </dgm:pt>
    <dgm:pt modelId="{54A98AEE-5468-384D-8F90-B6AC313C914E}" type="pres">
      <dgm:prSet presAssocID="{9E6116C4-0D00-49F4-B8DB-BC92E3F023AD}" presName="ThreeNodes_2" presStyleLbl="node1" presStyleIdx="1" presStyleCnt="3">
        <dgm:presLayoutVars>
          <dgm:bulletEnabled val="1"/>
        </dgm:presLayoutVars>
      </dgm:prSet>
      <dgm:spPr/>
    </dgm:pt>
    <dgm:pt modelId="{29B0EF12-0FE1-5B45-BC51-6A9A0058F305}" type="pres">
      <dgm:prSet presAssocID="{9E6116C4-0D00-49F4-B8DB-BC92E3F023AD}" presName="ThreeNodes_3" presStyleLbl="node1" presStyleIdx="2" presStyleCnt="3">
        <dgm:presLayoutVars>
          <dgm:bulletEnabled val="1"/>
        </dgm:presLayoutVars>
      </dgm:prSet>
      <dgm:spPr/>
    </dgm:pt>
    <dgm:pt modelId="{016EECBB-4594-BD4E-B9F5-AB10876F50DA}" type="pres">
      <dgm:prSet presAssocID="{9E6116C4-0D00-49F4-B8DB-BC92E3F023AD}" presName="ThreeConn_1-2" presStyleLbl="fgAccFollowNode1" presStyleIdx="0" presStyleCnt="2">
        <dgm:presLayoutVars>
          <dgm:bulletEnabled val="1"/>
        </dgm:presLayoutVars>
      </dgm:prSet>
      <dgm:spPr/>
    </dgm:pt>
    <dgm:pt modelId="{82DC4EAF-27FB-F248-B732-E80C0F188134}" type="pres">
      <dgm:prSet presAssocID="{9E6116C4-0D00-49F4-B8DB-BC92E3F023AD}" presName="ThreeConn_2-3" presStyleLbl="fgAccFollowNode1" presStyleIdx="1" presStyleCnt="2">
        <dgm:presLayoutVars>
          <dgm:bulletEnabled val="1"/>
        </dgm:presLayoutVars>
      </dgm:prSet>
      <dgm:spPr/>
    </dgm:pt>
    <dgm:pt modelId="{DA32E0C5-EFA5-B94E-8890-03EFE4B20EB5}" type="pres">
      <dgm:prSet presAssocID="{9E6116C4-0D00-49F4-B8DB-BC92E3F023AD}" presName="ThreeNodes_1_text" presStyleLbl="node1" presStyleIdx="2" presStyleCnt="3">
        <dgm:presLayoutVars>
          <dgm:bulletEnabled val="1"/>
        </dgm:presLayoutVars>
      </dgm:prSet>
      <dgm:spPr/>
    </dgm:pt>
    <dgm:pt modelId="{D7131804-71EC-E345-9846-06B3389442F8}" type="pres">
      <dgm:prSet presAssocID="{9E6116C4-0D00-49F4-B8DB-BC92E3F023AD}" presName="ThreeNodes_2_text" presStyleLbl="node1" presStyleIdx="2" presStyleCnt="3">
        <dgm:presLayoutVars>
          <dgm:bulletEnabled val="1"/>
        </dgm:presLayoutVars>
      </dgm:prSet>
      <dgm:spPr/>
    </dgm:pt>
    <dgm:pt modelId="{73A8BD34-35EA-584F-AB5D-B3770B0BF831}" type="pres">
      <dgm:prSet presAssocID="{9E6116C4-0D00-49F4-B8DB-BC92E3F023AD}" presName="ThreeNodes_3_text" presStyleLbl="node1" presStyleIdx="2" presStyleCnt="3">
        <dgm:presLayoutVars>
          <dgm:bulletEnabled val="1"/>
        </dgm:presLayoutVars>
      </dgm:prSet>
      <dgm:spPr/>
    </dgm:pt>
  </dgm:ptLst>
  <dgm:cxnLst>
    <dgm:cxn modelId="{38A63D1A-1C57-2649-BDB0-A508AE0C730D}" type="presOf" srcId="{30CF3684-8CF5-4048-8224-806F86D1D308}" destId="{29B0EF12-0FE1-5B45-BC51-6A9A0058F305}" srcOrd="0" destOrd="0" presId="urn:microsoft.com/office/officeart/2005/8/layout/vProcess5"/>
    <dgm:cxn modelId="{D01C0C59-3861-4FB5-8B71-E4C497765ABE}" srcId="{9E6116C4-0D00-49F4-B8DB-BC92E3F023AD}" destId="{5BD94B5A-5DCD-4E00-BE81-5D185066070A}" srcOrd="0" destOrd="0" parTransId="{0235845E-0950-43A5-A727-6A43749D4355}" sibTransId="{DA51F2F4-BDC4-42B5-9F5A-0CB6CCED113C}"/>
    <dgm:cxn modelId="{79C2B264-64D8-504C-81CE-A34CE814A421}" type="presOf" srcId="{ACDE512F-C91A-4152-9179-9DD22CB6B673}" destId="{D7131804-71EC-E345-9846-06B3389442F8}" srcOrd="1" destOrd="0" presId="urn:microsoft.com/office/officeart/2005/8/layout/vProcess5"/>
    <dgm:cxn modelId="{80E61878-C1CA-498F-963A-BFC60483039D}" srcId="{9E6116C4-0D00-49F4-B8DB-BC92E3F023AD}" destId="{30CF3684-8CF5-4048-8224-806F86D1D308}" srcOrd="2" destOrd="0" parTransId="{B76C3C5C-3380-43B7-BB29-2965B5D6CEFD}" sibTransId="{007CE7D5-8F06-41AD-AF1F-E17D2052AB10}"/>
    <dgm:cxn modelId="{396F6586-7055-1D4F-BF6C-AA29C505E3CE}" type="presOf" srcId="{30CF3684-8CF5-4048-8224-806F86D1D308}" destId="{73A8BD34-35EA-584F-AB5D-B3770B0BF831}" srcOrd="1" destOrd="0" presId="urn:microsoft.com/office/officeart/2005/8/layout/vProcess5"/>
    <dgm:cxn modelId="{6D516596-2091-F945-9829-4AC5FC1A4897}" type="presOf" srcId="{9E6116C4-0D00-49F4-B8DB-BC92E3F023AD}" destId="{8029A717-A0FF-444B-A292-5AD05B37FCA4}" srcOrd="0" destOrd="0" presId="urn:microsoft.com/office/officeart/2005/8/layout/vProcess5"/>
    <dgm:cxn modelId="{84BCCA9F-F1B1-7545-97F8-B9E770BEEE47}" type="presOf" srcId="{ACDE512F-C91A-4152-9179-9DD22CB6B673}" destId="{54A98AEE-5468-384D-8F90-B6AC313C914E}" srcOrd="0" destOrd="0" presId="urn:microsoft.com/office/officeart/2005/8/layout/vProcess5"/>
    <dgm:cxn modelId="{BFAC98A3-22FF-B64F-8FA1-733245B1E8E3}" type="presOf" srcId="{5BD94B5A-5DCD-4E00-BE81-5D185066070A}" destId="{1FEA9AD6-F76B-1A4A-970E-3B9ADC4E0399}" srcOrd="0" destOrd="0" presId="urn:microsoft.com/office/officeart/2005/8/layout/vProcess5"/>
    <dgm:cxn modelId="{8EC620B0-D9E8-E246-8CF3-FBC648AD644D}" type="presOf" srcId="{CABB1140-5795-44E3-94A6-0A450D3C73E5}" destId="{82DC4EAF-27FB-F248-B732-E80C0F188134}" srcOrd="0" destOrd="0" presId="urn:microsoft.com/office/officeart/2005/8/layout/vProcess5"/>
    <dgm:cxn modelId="{560936B1-94C2-4655-82C0-0DB3930713AB}" srcId="{9E6116C4-0D00-49F4-B8DB-BC92E3F023AD}" destId="{ACDE512F-C91A-4152-9179-9DD22CB6B673}" srcOrd="1" destOrd="0" parTransId="{CA599745-1915-4114-A62B-A2CD04F9435B}" sibTransId="{CABB1140-5795-44E3-94A6-0A450D3C73E5}"/>
    <dgm:cxn modelId="{E2A19DB6-B11B-6F40-BC85-CAB199BA339D}" type="presOf" srcId="{5BD94B5A-5DCD-4E00-BE81-5D185066070A}" destId="{DA32E0C5-EFA5-B94E-8890-03EFE4B20EB5}" srcOrd="1" destOrd="0" presId="urn:microsoft.com/office/officeart/2005/8/layout/vProcess5"/>
    <dgm:cxn modelId="{F09A32EC-E289-354B-B7D8-AB2A038061EE}" type="presOf" srcId="{DA51F2F4-BDC4-42B5-9F5A-0CB6CCED113C}" destId="{016EECBB-4594-BD4E-B9F5-AB10876F50DA}" srcOrd="0" destOrd="0" presId="urn:microsoft.com/office/officeart/2005/8/layout/vProcess5"/>
    <dgm:cxn modelId="{ADA63E3B-6275-094F-A096-1901A9FB4D10}" type="presParOf" srcId="{8029A717-A0FF-444B-A292-5AD05B37FCA4}" destId="{FC91344E-A161-6F45-9615-753A08BFEF8F}" srcOrd="0" destOrd="0" presId="urn:microsoft.com/office/officeart/2005/8/layout/vProcess5"/>
    <dgm:cxn modelId="{E29BBA0F-1E10-BB41-958D-C276BA7F5052}" type="presParOf" srcId="{8029A717-A0FF-444B-A292-5AD05B37FCA4}" destId="{1FEA9AD6-F76B-1A4A-970E-3B9ADC4E0399}" srcOrd="1" destOrd="0" presId="urn:microsoft.com/office/officeart/2005/8/layout/vProcess5"/>
    <dgm:cxn modelId="{C285B387-0108-504F-89D3-D30A64E980DA}" type="presParOf" srcId="{8029A717-A0FF-444B-A292-5AD05B37FCA4}" destId="{54A98AEE-5468-384D-8F90-B6AC313C914E}" srcOrd="2" destOrd="0" presId="urn:microsoft.com/office/officeart/2005/8/layout/vProcess5"/>
    <dgm:cxn modelId="{0C21AA1D-0ADB-D042-B325-932410B3A6E8}" type="presParOf" srcId="{8029A717-A0FF-444B-A292-5AD05B37FCA4}" destId="{29B0EF12-0FE1-5B45-BC51-6A9A0058F305}" srcOrd="3" destOrd="0" presId="urn:microsoft.com/office/officeart/2005/8/layout/vProcess5"/>
    <dgm:cxn modelId="{01481FF7-5C7F-4C4D-93E8-D8BD28C3BE3E}" type="presParOf" srcId="{8029A717-A0FF-444B-A292-5AD05B37FCA4}" destId="{016EECBB-4594-BD4E-B9F5-AB10876F50DA}" srcOrd="4" destOrd="0" presId="urn:microsoft.com/office/officeart/2005/8/layout/vProcess5"/>
    <dgm:cxn modelId="{C8E83683-B0F9-AF48-83E6-A6F58AF7CD8E}" type="presParOf" srcId="{8029A717-A0FF-444B-A292-5AD05B37FCA4}" destId="{82DC4EAF-27FB-F248-B732-E80C0F188134}" srcOrd="5" destOrd="0" presId="urn:microsoft.com/office/officeart/2005/8/layout/vProcess5"/>
    <dgm:cxn modelId="{3E66476E-3998-274F-AD14-F2E8A1EE747F}" type="presParOf" srcId="{8029A717-A0FF-444B-A292-5AD05B37FCA4}" destId="{DA32E0C5-EFA5-B94E-8890-03EFE4B20EB5}" srcOrd="6" destOrd="0" presId="urn:microsoft.com/office/officeart/2005/8/layout/vProcess5"/>
    <dgm:cxn modelId="{81749CF8-D631-774B-8DE6-A94DBF5CD913}" type="presParOf" srcId="{8029A717-A0FF-444B-A292-5AD05B37FCA4}" destId="{D7131804-71EC-E345-9846-06B3389442F8}" srcOrd="7" destOrd="0" presId="urn:microsoft.com/office/officeart/2005/8/layout/vProcess5"/>
    <dgm:cxn modelId="{7FC45C55-A827-6043-A793-3E203E529A16}" type="presParOf" srcId="{8029A717-A0FF-444B-A292-5AD05B37FCA4}" destId="{73A8BD34-35EA-584F-AB5D-B3770B0BF83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CBCD3-5CD4-854A-870D-05E5A242B27A}">
      <dsp:nvSpPr>
        <dsp:cNvPr id="0" name=""/>
        <dsp:cNvSpPr/>
      </dsp:nvSpPr>
      <dsp:spPr>
        <a:xfrm>
          <a:off x="0" y="3301751"/>
          <a:ext cx="6096000" cy="21663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Take a moment to share at your table: the </a:t>
          </a:r>
          <a:r>
            <a:rPr lang="en-US" sz="3200" b="1" kern="1200" dirty="0"/>
            <a:t>assets</a:t>
          </a:r>
          <a:r>
            <a:rPr lang="en-US" sz="3200" kern="1200" dirty="0"/>
            <a:t> of your students, but also the </a:t>
          </a:r>
          <a:r>
            <a:rPr lang="en-US" sz="3200" b="1" kern="1200" dirty="0"/>
            <a:t>barriers</a:t>
          </a:r>
          <a:r>
            <a:rPr lang="en-US" sz="3200" kern="1200" dirty="0"/>
            <a:t> you see them face</a:t>
          </a:r>
        </a:p>
      </dsp:txBody>
      <dsp:txXfrm>
        <a:off x="0" y="3301751"/>
        <a:ext cx="6096000" cy="2166306"/>
      </dsp:txXfrm>
    </dsp:sp>
    <dsp:sp modelId="{F8624C4A-C322-5C48-B911-C57EAB4CEA96}">
      <dsp:nvSpPr>
        <dsp:cNvPr id="0" name=""/>
        <dsp:cNvSpPr/>
      </dsp:nvSpPr>
      <dsp:spPr>
        <a:xfrm rot="10800000">
          <a:off x="0" y="2466"/>
          <a:ext cx="6096000" cy="333177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Who are your students?</a:t>
          </a:r>
        </a:p>
      </dsp:txBody>
      <dsp:txXfrm rot="10800000">
        <a:off x="0" y="2466"/>
        <a:ext cx="6096000" cy="2164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0C0F0-68DA-3D4D-A28B-1BA0CECFA928}">
      <dsp:nvSpPr>
        <dsp:cNvPr id="0" name=""/>
        <dsp:cNvSpPr/>
      </dsp:nvSpPr>
      <dsp:spPr>
        <a:xfrm>
          <a:off x="0" y="372734"/>
          <a:ext cx="6096000" cy="150254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Urgent to convince students “they can do it” and do not need AI to think for themselves</a:t>
          </a:r>
        </a:p>
        <a:p>
          <a:pPr marL="171450" lvl="1" indent="-171450" algn="l" defTabSz="800100">
            <a:lnSpc>
              <a:spcPct val="90000"/>
            </a:lnSpc>
            <a:spcBef>
              <a:spcPct val="0"/>
            </a:spcBef>
            <a:spcAft>
              <a:spcPct val="15000"/>
            </a:spcAft>
            <a:buChar char="•"/>
          </a:pPr>
          <a:r>
            <a:rPr lang="en-US" sz="1800" kern="1200"/>
            <a:t>So, let’s show them what AI is good for (and what it’s not good for)</a:t>
          </a:r>
        </a:p>
      </dsp:txBody>
      <dsp:txXfrm>
        <a:off x="0" y="372734"/>
        <a:ext cx="6096000" cy="1502549"/>
      </dsp:txXfrm>
    </dsp:sp>
    <dsp:sp modelId="{44C1D1E5-C8E4-C54E-A260-476090E17785}">
      <dsp:nvSpPr>
        <dsp:cNvPr id="0" name=""/>
        <dsp:cNvSpPr/>
      </dsp:nvSpPr>
      <dsp:spPr>
        <a:xfrm>
          <a:off x="304800" y="107054"/>
          <a:ext cx="426720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b="1" kern="1200"/>
            <a:t>Mindset:</a:t>
          </a:r>
          <a:endParaRPr lang="en-US" sz="1800" kern="1200"/>
        </a:p>
      </dsp:txBody>
      <dsp:txXfrm>
        <a:off x="330739" y="132993"/>
        <a:ext cx="4215322" cy="479482"/>
      </dsp:txXfrm>
    </dsp:sp>
    <dsp:sp modelId="{DE5CD157-3A45-6D46-BFA8-E57425ECF696}">
      <dsp:nvSpPr>
        <dsp:cNvPr id="0" name=""/>
        <dsp:cNvSpPr/>
      </dsp:nvSpPr>
      <dsp:spPr>
        <a:xfrm>
          <a:off x="0" y="2238164"/>
          <a:ext cx="6096000" cy="1502549"/>
        </a:xfrm>
        <a:prstGeom prst="rect">
          <a:avLst/>
        </a:prstGeom>
        <a:solidFill>
          <a:schemeClr val="lt1">
            <a:alpha val="90000"/>
            <a:hueOff val="0"/>
            <a:satOff val="0"/>
            <a:lumOff val="0"/>
            <a:alphaOff val="0"/>
          </a:schemeClr>
        </a:solidFill>
        <a:ln w="12700" cap="flat" cmpd="sng" algn="ctr">
          <a:solidFill>
            <a:schemeClr val="accent2">
              <a:hueOff val="-748385"/>
              <a:satOff val="-337"/>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We need to be clear about what constitutes “legal” use of AI</a:t>
          </a:r>
        </a:p>
        <a:p>
          <a:pPr marL="171450" lvl="1" indent="-171450" algn="l" defTabSz="800100">
            <a:lnSpc>
              <a:spcPct val="90000"/>
            </a:lnSpc>
            <a:spcBef>
              <a:spcPct val="0"/>
            </a:spcBef>
            <a:spcAft>
              <a:spcPct val="15000"/>
            </a:spcAft>
            <a:buChar char="•"/>
          </a:pPr>
          <a:r>
            <a:rPr lang="en-US" sz="1800" kern="1200"/>
            <a:t>This is important for us, but also for the psychological safety of our students</a:t>
          </a:r>
        </a:p>
      </dsp:txBody>
      <dsp:txXfrm>
        <a:off x="0" y="2238164"/>
        <a:ext cx="6096000" cy="1502549"/>
      </dsp:txXfrm>
    </dsp:sp>
    <dsp:sp modelId="{0D7A8575-38DF-FF41-B6A9-BDEBEF93C60C}">
      <dsp:nvSpPr>
        <dsp:cNvPr id="0" name=""/>
        <dsp:cNvSpPr/>
      </dsp:nvSpPr>
      <dsp:spPr>
        <a:xfrm>
          <a:off x="304800" y="1972485"/>
          <a:ext cx="4267200" cy="531360"/>
        </a:xfrm>
        <a:prstGeom prst="roundRect">
          <a:avLst/>
        </a:prstGeom>
        <a:solidFill>
          <a:schemeClr val="accent2">
            <a:hueOff val="-748385"/>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b="1" kern="1200"/>
            <a:t>Policies:</a:t>
          </a:r>
          <a:endParaRPr lang="en-US" sz="1800" kern="1200"/>
        </a:p>
      </dsp:txBody>
      <dsp:txXfrm>
        <a:off x="330739" y="1998424"/>
        <a:ext cx="4215322" cy="479482"/>
      </dsp:txXfrm>
    </dsp:sp>
    <dsp:sp modelId="{87899353-921E-B440-A158-71360CC4DA42}">
      <dsp:nvSpPr>
        <dsp:cNvPr id="0" name=""/>
        <dsp:cNvSpPr/>
      </dsp:nvSpPr>
      <dsp:spPr>
        <a:xfrm>
          <a:off x="0" y="4103595"/>
          <a:ext cx="6096000" cy="1275750"/>
        </a:xfrm>
        <a:prstGeom prst="rect">
          <a:avLst/>
        </a:prstGeom>
        <a:solidFill>
          <a:schemeClr val="lt1">
            <a:alpha val="90000"/>
            <a:hueOff val="0"/>
            <a:satOff val="0"/>
            <a:lumOff val="0"/>
            <a:alphaOff val="0"/>
          </a:schemeClr>
        </a:solidFill>
        <a:ln w="12700" cap="flat" cmpd="sng" algn="ctr">
          <a:solidFill>
            <a:schemeClr val="accent2">
              <a:hueOff val="-1496770"/>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There are battles we may not want to take on</a:t>
          </a:r>
        </a:p>
        <a:p>
          <a:pPr marL="171450" lvl="1" indent="-171450" algn="l" defTabSz="800100">
            <a:lnSpc>
              <a:spcPct val="90000"/>
            </a:lnSpc>
            <a:spcBef>
              <a:spcPct val="0"/>
            </a:spcBef>
            <a:spcAft>
              <a:spcPct val="15000"/>
            </a:spcAft>
            <a:buChar char="•"/>
          </a:pPr>
          <a:r>
            <a:rPr lang="en-US" sz="1800" kern="1200"/>
            <a:t>Change the types of assignments, what is graded / not graded</a:t>
          </a:r>
        </a:p>
      </dsp:txBody>
      <dsp:txXfrm>
        <a:off x="0" y="4103595"/>
        <a:ext cx="6096000" cy="1275750"/>
      </dsp:txXfrm>
    </dsp:sp>
    <dsp:sp modelId="{721FB87D-CCF7-2F4A-83A4-DE4E57F43F87}">
      <dsp:nvSpPr>
        <dsp:cNvPr id="0" name=""/>
        <dsp:cNvSpPr/>
      </dsp:nvSpPr>
      <dsp:spPr>
        <a:xfrm>
          <a:off x="304800" y="3837915"/>
          <a:ext cx="4267200" cy="531360"/>
        </a:xfrm>
        <a:prstGeom prst="roundRect">
          <a:avLst/>
        </a:prstGeom>
        <a:solidFill>
          <a:schemeClr val="accent2">
            <a:hueOff val="-1496770"/>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b="1" kern="1200"/>
            <a:t>Grading:</a:t>
          </a:r>
          <a:endParaRPr lang="en-US" sz="1800" kern="1200"/>
        </a:p>
      </dsp:txBody>
      <dsp:txXfrm>
        <a:off x="330739" y="3863854"/>
        <a:ext cx="4215322"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B2822-4982-524D-98E6-0B9FC1392F49}">
      <dsp:nvSpPr>
        <dsp:cNvPr id="0" name=""/>
        <dsp:cNvSpPr/>
      </dsp:nvSpPr>
      <dsp:spPr>
        <a:xfrm rot="5400000">
          <a:off x="3074789" y="-612539"/>
          <a:ext cx="2140981" cy="39014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E.g., Gradescope</a:t>
          </a:r>
        </a:p>
        <a:p>
          <a:pPr marL="171450" lvl="1" indent="-171450" algn="l" defTabSz="844550">
            <a:lnSpc>
              <a:spcPct val="90000"/>
            </a:lnSpc>
            <a:spcBef>
              <a:spcPct val="0"/>
            </a:spcBef>
            <a:spcAft>
              <a:spcPct val="15000"/>
            </a:spcAft>
            <a:buChar char="•"/>
          </a:pPr>
          <a:r>
            <a:rPr lang="en-US" sz="1900" kern="1200"/>
            <a:t>AI Assistants</a:t>
          </a:r>
        </a:p>
      </dsp:txBody>
      <dsp:txXfrm rot="-5400000">
        <a:off x="2194560" y="372204"/>
        <a:ext cx="3796926" cy="1931953"/>
      </dsp:txXfrm>
    </dsp:sp>
    <dsp:sp modelId="{BF636F5E-7B89-3D4E-97F5-2F4AE06B4576}">
      <dsp:nvSpPr>
        <dsp:cNvPr id="0" name=""/>
        <dsp:cNvSpPr/>
      </dsp:nvSpPr>
      <dsp:spPr>
        <a:xfrm>
          <a:off x="0" y="66"/>
          <a:ext cx="2194560" cy="26762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Grading tools:</a:t>
          </a:r>
          <a:endParaRPr lang="en-US" sz="2200" kern="1200"/>
        </a:p>
      </dsp:txBody>
      <dsp:txXfrm>
        <a:off x="107130" y="107196"/>
        <a:ext cx="1980300" cy="2461967"/>
      </dsp:txXfrm>
    </dsp:sp>
    <dsp:sp modelId="{604298BC-A679-6E47-85A2-3D8F0C26E7CB}">
      <dsp:nvSpPr>
        <dsp:cNvPr id="0" name=""/>
        <dsp:cNvSpPr/>
      </dsp:nvSpPr>
      <dsp:spPr>
        <a:xfrm rot="5400000">
          <a:off x="3074789" y="2197499"/>
          <a:ext cx="2140981" cy="390144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Control/enforce the conversation script</a:t>
          </a:r>
        </a:p>
        <a:p>
          <a:pPr marL="171450" lvl="1" indent="-171450" algn="l" defTabSz="844550">
            <a:lnSpc>
              <a:spcPct val="90000"/>
            </a:lnSpc>
            <a:spcBef>
              <a:spcPct val="0"/>
            </a:spcBef>
            <a:spcAft>
              <a:spcPct val="15000"/>
            </a:spcAft>
            <a:buChar char="•"/>
          </a:pPr>
          <a:r>
            <a:rPr lang="en-US" sz="1900" kern="1200"/>
            <a:t>Model what / how students can use AI</a:t>
          </a:r>
        </a:p>
        <a:p>
          <a:pPr marL="171450" lvl="1" indent="-171450" algn="l" defTabSz="844550">
            <a:lnSpc>
              <a:spcPct val="90000"/>
            </a:lnSpc>
            <a:spcBef>
              <a:spcPct val="0"/>
            </a:spcBef>
            <a:spcAft>
              <a:spcPct val="15000"/>
            </a:spcAft>
            <a:buChar char="•"/>
          </a:pPr>
          <a:r>
            <a:rPr lang="en-US" sz="1900" kern="1200"/>
            <a:t>Design assignments that show the (current) limitations of AI (to diminish blind trust in gen. AI)</a:t>
          </a:r>
        </a:p>
      </dsp:txBody>
      <dsp:txXfrm rot="-5400000">
        <a:off x="2194560" y="3182242"/>
        <a:ext cx="3796926" cy="1931953"/>
      </dsp:txXfrm>
    </dsp:sp>
    <dsp:sp modelId="{F51C0BBA-3C0F-E147-9176-412A4F9CB103}">
      <dsp:nvSpPr>
        <dsp:cNvPr id="0" name=""/>
        <dsp:cNvSpPr/>
      </dsp:nvSpPr>
      <dsp:spPr>
        <a:xfrm>
          <a:off x="0" y="2810105"/>
          <a:ext cx="2194560" cy="26762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Assignments catered to using AI </a:t>
          </a:r>
          <a:r>
            <a:rPr lang="en-US" sz="2200" kern="1200"/>
            <a:t>in a way that forces students to be proactive about improving</a:t>
          </a:r>
        </a:p>
      </dsp:txBody>
      <dsp:txXfrm>
        <a:off x="107130" y="2917235"/>
        <a:ext cx="1980300" cy="2461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0519C-1E51-40BC-8A77-69082D92EAA8}">
      <dsp:nvSpPr>
        <dsp:cNvPr id="0" name=""/>
        <dsp:cNvSpPr/>
      </dsp:nvSpPr>
      <dsp:spPr>
        <a:xfrm>
          <a:off x="1140281" y="46012"/>
          <a:ext cx="1303875" cy="1303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7995A-4F61-464A-8359-029BC794D15D}">
      <dsp:nvSpPr>
        <dsp:cNvPr id="0" name=""/>
        <dsp:cNvSpPr/>
      </dsp:nvSpPr>
      <dsp:spPr>
        <a:xfrm>
          <a:off x="1418156" y="323887"/>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116369-DA6E-426C-A883-1EC06E137313}">
      <dsp:nvSpPr>
        <dsp:cNvPr id="0" name=""/>
        <dsp:cNvSpPr/>
      </dsp:nvSpPr>
      <dsp:spPr>
        <a:xfrm>
          <a:off x="723468" y="175601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Teaching mindset</a:t>
          </a:r>
        </a:p>
      </dsp:txBody>
      <dsp:txXfrm>
        <a:off x="723468" y="1756012"/>
        <a:ext cx="2137500" cy="720000"/>
      </dsp:txXfrm>
    </dsp:sp>
    <dsp:sp modelId="{12CEC64C-D84E-43BE-BBBF-BEE1B19A27BD}">
      <dsp:nvSpPr>
        <dsp:cNvPr id="0" name=""/>
        <dsp:cNvSpPr/>
      </dsp:nvSpPr>
      <dsp:spPr>
        <a:xfrm>
          <a:off x="3651843" y="46012"/>
          <a:ext cx="1303875" cy="1303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0A804-9259-4D67-A783-10E125D28187}">
      <dsp:nvSpPr>
        <dsp:cNvPr id="0" name=""/>
        <dsp:cNvSpPr/>
      </dsp:nvSpPr>
      <dsp:spPr>
        <a:xfrm>
          <a:off x="3929718" y="323887"/>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F6193B-73C6-4B91-87C1-DAE5E01C4AC1}">
      <dsp:nvSpPr>
        <dsp:cNvPr id="0" name=""/>
        <dsp:cNvSpPr/>
      </dsp:nvSpPr>
      <dsp:spPr>
        <a:xfrm>
          <a:off x="3235031" y="175601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Course policies</a:t>
          </a:r>
        </a:p>
      </dsp:txBody>
      <dsp:txXfrm>
        <a:off x="3235031" y="1756012"/>
        <a:ext cx="2137500" cy="720000"/>
      </dsp:txXfrm>
    </dsp:sp>
    <dsp:sp modelId="{D347A371-358E-497B-A30B-1A942ECCA67C}">
      <dsp:nvSpPr>
        <dsp:cNvPr id="0" name=""/>
        <dsp:cNvSpPr/>
      </dsp:nvSpPr>
      <dsp:spPr>
        <a:xfrm>
          <a:off x="2396062" y="3010387"/>
          <a:ext cx="1303875" cy="1303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66397-E51D-4C73-9A6E-290C373031D1}">
      <dsp:nvSpPr>
        <dsp:cNvPr id="0" name=""/>
        <dsp:cNvSpPr/>
      </dsp:nvSpPr>
      <dsp:spPr>
        <a:xfrm>
          <a:off x="2673937" y="3288262"/>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CE1E6-BD8B-490D-98BA-C691587E1F33}">
      <dsp:nvSpPr>
        <dsp:cNvPr id="0" name=""/>
        <dsp:cNvSpPr/>
      </dsp:nvSpPr>
      <dsp:spPr>
        <a:xfrm>
          <a:off x="1979250" y="4720387"/>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Grading and assessing</a:t>
          </a:r>
        </a:p>
      </dsp:txBody>
      <dsp:txXfrm>
        <a:off x="1979250" y="4720387"/>
        <a:ext cx="21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CE0B-CF23-4317-B575-5E51F7B3D54D}">
      <dsp:nvSpPr>
        <dsp:cNvPr id="0" name=""/>
        <dsp:cNvSpPr/>
      </dsp:nvSpPr>
      <dsp:spPr>
        <a:xfrm>
          <a:off x="0" y="636690"/>
          <a:ext cx="9486901" cy="11754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07671-65AA-4651-B069-5F0FABC5AF81}">
      <dsp:nvSpPr>
        <dsp:cNvPr id="0" name=""/>
        <dsp:cNvSpPr/>
      </dsp:nvSpPr>
      <dsp:spPr>
        <a:xfrm>
          <a:off x="355567" y="901162"/>
          <a:ext cx="646486" cy="646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9A4D0-DAB1-4788-85F5-4B79F74D75C2}">
      <dsp:nvSpPr>
        <dsp:cNvPr id="0" name=""/>
        <dsp:cNvSpPr/>
      </dsp:nvSpPr>
      <dsp:spPr>
        <a:xfrm>
          <a:off x="1357620" y="636690"/>
          <a:ext cx="812928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0" tIns="124400" rIns="124400" bIns="124400" numCol="1" spcCol="1270" anchor="ctr" anchorCtr="0">
          <a:noAutofit/>
        </a:bodyPr>
        <a:lstStyle/>
        <a:p>
          <a:pPr marL="0" lvl="0" indent="0" algn="l" defTabSz="977900">
            <a:lnSpc>
              <a:spcPct val="100000"/>
            </a:lnSpc>
            <a:spcBef>
              <a:spcPct val="0"/>
            </a:spcBef>
            <a:spcAft>
              <a:spcPct val="35000"/>
            </a:spcAft>
            <a:buNone/>
          </a:pPr>
          <a:r>
            <a:rPr lang="en-US" sz="2200" kern="1200" dirty="0"/>
            <a:t>Draws on students’ interests, making the course content more relatable</a:t>
          </a:r>
        </a:p>
      </dsp:txBody>
      <dsp:txXfrm>
        <a:off x="1357620" y="636690"/>
        <a:ext cx="8129280" cy="1175429"/>
      </dsp:txXfrm>
    </dsp:sp>
    <dsp:sp modelId="{97886A8F-8ED6-4E06-8247-E5CC1C5912F4}">
      <dsp:nvSpPr>
        <dsp:cNvPr id="0" name=""/>
        <dsp:cNvSpPr/>
      </dsp:nvSpPr>
      <dsp:spPr>
        <a:xfrm>
          <a:off x="0" y="2105977"/>
          <a:ext cx="9486901" cy="11754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7789F-68CB-457D-A061-C8C353F20F89}">
      <dsp:nvSpPr>
        <dsp:cNvPr id="0" name=""/>
        <dsp:cNvSpPr/>
      </dsp:nvSpPr>
      <dsp:spPr>
        <a:xfrm>
          <a:off x="355567" y="2370449"/>
          <a:ext cx="646486" cy="646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30E55-985F-41FD-A0DB-48F3988E7BE8}">
      <dsp:nvSpPr>
        <dsp:cNvPr id="0" name=""/>
        <dsp:cNvSpPr/>
      </dsp:nvSpPr>
      <dsp:spPr>
        <a:xfrm>
          <a:off x="1357620" y="2105977"/>
          <a:ext cx="812928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0" tIns="124400" rIns="124400" bIns="124400" numCol="1" spcCol="1270" anchor="ctr" anchorCtr="0">
          <a:noAutofit/>
        </a:bodyPr>
        <a:lstStyle/>
        <a:p>
          <a:pPr marL="0" lvl="0" indent="0" algn="l" defTabSz="977900">
            <a:lnSpc>
              <a:spcPct val="100000"/>
            </a:lnSpc>
            <a:spcBef>
              <a:spcPct val="0"/>
            </a:spcBef>
            <a:spcAft>
              <a:spcPct val="35000"/>
            </a:spcAft>
            <a:buNone/>
          </a:pPr>
          <a:r>
            <a:rPr lang="en-US" sz="2200" kern="1200"/>
            <a:t>Focuses on what students bring to the classroom instead of on what they lack </a:t>
          </a:r>
          <a:r>
            <a:rPr lang="en-US" sz="2200" kern="1200">
              <a:sym typeface="Wingdings" panose="05000000000000000000" pitchFamily="2" charset="2"/>
            </a:rPr>
            <a:t></a:t>
          </a:r>
          <a:r>
            <a:rPr lang="en-US" sz="2200" kern="1200"/>
            <a:t> Highlights and values students’ differences and strengths</a:t>
          </a:r>
        </a:p>
      </dsp:txBody>
      <dsp:txXfrm>
        <a:off x="1357620" y="2105977"/>
        <a:ext cx="8129280" cy="1175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B212-8BEB-A848-8210-6AE6DFB0C923}">
      <dsp:nvSpPr>
        <dsp:cNvPr id="0" name=""/>
        <dsp:cNvSpPr/>
      </dsp:nvSpPr>
      <dsp:spPr>
        <a:xfrm>
          <a:off x="0" y="4768341"/>
          <a:ext cx="6096000" cy="1128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Take a few minutes on this and then let’s reconvene</a:t>
          </a:r>
        </a:p>
      </dsp:txBody>
      <dsp:txXfrm>
        <a:off x="0" y="4768341"/>
        <a:ext cx="6096000" cy="1128891"/>
      </dsp:txXfrm>
    </dsp:sp>
    <dsp:sp modelId="{F6CFB1C3-B6E3-2F46-A119-95CD8F441151}">
      <dsp:nvSpPr>
        <dsp:cNvPr id="0" name=""/>
        <dsp:cNvSpPr/>
      </dsp:nvSpPr>
      <dsp:spPr>
        <a:xfrm rot="10800000">
          <a:off x="0" y="81677"/>
          <a:ext cx="6096000" cy="4784628"/>
        </a:xfrm>
        <a:prstGeom prst="upArrowCallout">
          <a:avLst/>
        </a:prstGeom>
        <a:solidFill>
          <a:schemeClr val="accent2">
            <a:hueOff val="-1496770"/>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At your table:</a:t>
          </a:r>
        </a:p>
      </dsp:txBody>
      <dsp:txXfrm rot="-10800000">
        <a:off x="0" y="81677"/>
        <a:ext cx="6096000" cy="1679404"/>
      </dsp:txXfrm>
    </dsp:sp>
    <dsp:sp modelId="{83056730-09C0-9A46-A367-6BEEEC9F1A86}">
      <dsp:nvSpPr>
        <dsp:cNvPr id="0" name=""/>
        <dsp:cNvSpPr/>
      </dsp:nvSpPr>
      <dsp:spPr>
        <a:xfrm>
          <a:off x="38100" y="1234584"/>
          <a:ext cx="3047999" cy="7640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Share </a:t>
          </a:r>
          <a:r>
            <a:rPr lang="en-US" sz="1900" b="1" kern="1200" dirty="0">
              <a:solidFill>
                <a:schemeClr val="accent1"/>
              </a:solidFill>
            </a:rPr>
            <a:t>one strategy that you do not use and why</a:t>
          </a:r>
          <a:endParaRPr lang="en-US" sz="1900" kern="1200" dirty="0">
            <a:solidFill>
              <a:schemeClr val="accent1"/>
            </a:solidFill>
          </a:endParaRPr>
        </a:p>
      </dsp:txBody>
      <dsp:txXfrm>
        <a:off x="38100" y="1234584"/>
        <a:ext cx="3047999" cy="764004"/>
      </dsp:txXfrm>
    </dsp:sp>
    <dsp:sp modelId="{A269F4E7-8F5E-7441-9C25-9F4847924FB5}">
      <dsp:nvSpPr>
        <dsp:cNvPr id="0" name=""/>
        <dsp:cNvSpPr/>
      </dsp:nvSpPr>
      <dsp:spPr>
        <a:xfrm>
          <a:off x="3048000" y="1209274"/>
          <a:ext cx="3047999" cy="1960644"/>
        </a:xfrm>
        <a:prstGeom prst="rect">
          <a:avLst/>
        </a:prstGeom>
        <a:solidFill>
          <a:schemeClr val="accent2">
            <a:tint val="40000"/>
            <a:alpha val="90000"/>
            <a:hueOff val="-1509252"/>
            <a:satOff val="15847"/>
            <a:lumOff val="1416"/>
            <a:alphaOff val="0"/>
          </a:schemeClr>
        </a:solidFill>
        <a:ln w="12700" cap="flat" cmpd="sng" algn="ctr">
          <a:solidFill>
            <a:schemeClr val="accent2">
              <a:tint val="40000"/>
              <a:alpha val="90000"/>
              <a:hueOff val="-1509252"/>
              <a:satOff val="15847"/>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a:lnSpc>
              <a:spcPct val="90000"/>
            </a:lnSpc>
            <a:spcBef>
              <a:spcPct val="0"/>
            </a:spcBef>
            <a:spcAft>
              <a:spcPct val="35000"/>
            </a:spcAft>
            <a:buNone/>
          </a:pPr>
          <a:r>
            <a:rPr lang="en-US" sz="2000" kern="1200" dirty="0"/>
            <a:t>Share </a:t>
          </a:r>
          <a:r>
            <a:rPr lang="en-US" sz="2000" b="1" kern="1200" dirty="0">
              <a:solidFill>
                <a:schemeClr val="accent1"/>
              </a:solidFill>
            </a:rPr>
            <a:t>one strategy that you use</a:t>
          </a:r>
          <a:r>
            <a:rPr lang="en-US" sz="2000" kern="1200" dirty="0"/>
            <a:t>: (or are planning to use)</a:t>
          </a:r>
        </a:p>
        <a:p>
          <a:pPr marL="171450" lvl="1" indent="-171450" algn="l" defTabSz="711200">
            <a:lnSpc>
              <a:spcPct val="90000"/>
            </a:lnSpc>
            <a:spcBef>
              <a:spcPct val="0"/>
            </a:spcBef>
            <a:spcAft>
              <a:spcPct val="15000"/>
            </a:spcAft>
            <a:buChar char="•"/>
          </a:pPr>
          <a:r>
            <a:rPr lang="en-US" sz="1600" kern="1200" dirty="0"/>
            <a:t>Asset-based or growth mindset? </a:t>
          </a:r>
        </a:p>
        <a:p>
          <a:pPr marL="171450" lvl="1" indent="-171450" algn="l" defTabSz="711200">
            <a:lnSpc>
              <a:spcPct val="90000"/>
            </a:lnSpc>
            <a:spcBef>
              <a:spcPct val="0"/>
            </a:spcBef>
            <a:spcAft>
              <a:spcPct val="15000"/>
            </a:spcAft>
            <a:buChar char="•"/>
          </a:pPr>
          <a:r>
            <a:rPr lang="en-US" sz="1600" kern="1200" dirty="0"/>
            <a:t>What are the results?</a:t>
          </a:r>
        </a:p>
        <a:p>
          <a:pPr marL="171450" lvl="1" indent="-171450" algn="l" defTabSz="711200">
            <a:lnSpc>
              <a:spcPct val="90000"/>
            </a:lnSpc>
            <a:spcBef>
              <a:spcPct val="0"/>
            </a:spcBef>
            <a:spcAft>
              <a:spcPct val="15000"/>
            </a:spcAft>
            <a:buChar char="•"/>
          </a:pPr>
          <a:r>
            <a:rPr lang="en-US" sz="1600" kern="1200" dirty="0"/>
            <a:t>What are the hurdles?</a:t>
          </a:r>
        </a:p>
      </dsp:txBody>
      <dsp:txXfrm>
        <a:off x="3048000" y="1209274"/>
        <a:ext cx="3047999" cy="1960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579C6-22E9-4236-BF87-E26C9E6DD440}">
      <dsp:nvSpPr>
        <dsp:cNvPr id="0" name=""/>
        <dsp:cNvSpPr/>
      </dsp:nvSpPr>
      <dsp:spPr>
        <a:xfrm>
          <a:off x="0" y="639272"/>
          <a:ext cx="9486901" cy="1173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2753C-28AE-44D4-863E-896BF0859AFC}">
      <dsp:nvSpPr>
        <dsp:cNvPr id="0" name=""/>
        <dsp:cNvSpPr/>
      </dsp:nvSpPr>
      <dsp:spPr>
        <a:xfrm>
          <a:off x="354873" y="903227"/>
          <a:ext cx="645224" cy="645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F915A-8F88-4DB5-B33A-D85AA587325D}">
      <dsp:nvSpPr>
        <dsp:cNvPr id="0" name=""/>
        <dsp:cNvSpPr/>
      </dsp:nvSpPr>
      <dsp:spPr>
        <a:xfrm>
          <a:off x="1354970" y="639272"/>
          <a:ext cx="4269105" cy="117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57" tIns="124157" rIns="124157" bIns="124157" numCol="1" spcCol="1270" anchor="ctr" anchorCtr="0">
          <a:noAutofit/>
        </a:bodyPr>
        <a:lstStyle/>
        <a:p>
          <a:pPr marL="0" lvl="0" indent="0" algn="l" defTabSz="1111250">
            <a:lnSpc>
              <a:spcPct val="100000"/>
            </a:lnSpc>
            <a:spcBef>
              <a:spcPct val="0"/>
            </a:spcBef>
            <a:spcAft>
              <a:spcPct val="35000"/>
            </a:spcAft>
            <a:buNone/>
          </a:pPr>
          <a:r>
            <a:rPr lang="en-US" sz="2500" kern="1200" dirty="0"/>
            <a:t>Important to </a:t>
          </a:r>
          <a:r>
            <a:rPr lang="en-US" sz="2500" b="1" kern="1200" dirty="0">
              <a:solidFill>
                <a:schemeClr val="accent1">
                  <a:lumMod val="75000"/>
                </a:schemeClr>
              </a:solidFill>
            </a:rPr>
            <a:t>review them periodically</a:t>
          </a:r>
          <a:r>
            <a:rPr lang="en-US" sz="2500" kern="1200" dirty="0"/>
            <a:t>:</a:t>
          </a:r>
        </a:p>
      </dsp:txBody>
      <dsp:txXfrm>
        <a:off x="1354970" y="639272"/>
        <a:ext cx="4269105" cy="1173134"/>
      </dsp:txXfrm>
    </dsp:sp>
    <dsp:sp modelId="{8020AF0F-F781-4342-BE2E-C55875E160C7}">
      <dsp:nvSpPr>
        <dsp:cNvPr id="0" name=""/>
        <dsp:cNvSpPr/>
      </dsp:nvSpPr>
      <dsp:spPr>
        <a:xfrm>
          <a:off x="5624076" y="639272"/>
          <a:ext cx="3861500" cy="117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57" tIns="124157" rIns="124157" bIns="124157" numCol="1" spcCol="1270" anchor="ctr" anchorCtr="0">
          <a:noAutofit/>
        </a:bodyPr>
        <a:lstStyle/>
        <a:p>
          <a:pPr marL="0" lvl="0" indent="0" algn="l" defTabSz="800100">
            <a:lnSpc>
              <a:spcPct val="100000"/>
            </a:lnSpc>
            <a:spcBef>
              <a:spcPct val="0"/>
            </a:spcBef>
            <a:spcAft>
              <a:spcPct val="35000"/>
            </a:spcAft>
            <a:buNone/>
          </a:pPr>
          <a:r>
            <a:rPr lang="en-US" sz="1800" kern="1200" dirty="0"/>
            <a:t>Do they still make sense?</a:t>
          </a:r>
        </a:p>
        <a:p>
          <a:pPr marL="0" lvl="0" indent="0" algn="l" defTabSz="800100">
            <a:lnSpc>
              <a:spcPct val="100000"/>
            </a:lnSpc>
            <a:spcBef>
              <a:spcPct val="0"/>
            </a:spcBef>
            <a:spcAft>
              <a:spcPct val="35000"/>
            </a:spcAft>
            <a:buNone/>
          </a:pPr>
          <a:r>
            <a:rPr lang="en-US" sz="1800" kern="1200" dirty="0"/>
            <a:t>Why do I enforce them?</a:t>
          </a:r>
        </a:p>
        <a:p>
          <a:pPr marL="0" lvl="0" indent="0" algn="l" defTabSz="800100">
            <a:lnSpc>
              <a:spcPct val="100000"/>
            </a:lnSpc>
            <a:spcBef>
              <a:spcPct val="0"/>
            </a:spcBef>
            <a:spcAft>
              <a:spcPct val="35000"/>
            </a:spcAft>
            <a:buNone/>
          </a:pPr>
          <a:r>
            <a:rPr lang="en-US" sz="1800" kern="1200" dirty="0"/>
            <a:t>What am I trying to achieve?</a:t>
          </a:r>
        </a:p>
      </dsp:txBody>
      <dsp:txXfrm>
        <a:off x="5624076" y="639272"/>
        <a:ext cx="3861500" cy="1173134"/>
      </dsp:txXfrm>
    </dsp:sp>
    <dsp:sp modelId="{5D7587EB-E0FC-4753-8C3D-FF60022DACE7}">
      <dsp:nvSpPr>
        <dsp:cNvPr id="0" name=""/>
        <dsp:cNvSpPr/>
      </dsp:nvSpPr>
      <dsp:spPr>
        <a:xfrm>
          <a:off x="0" y="2105690"/>
          <a:ext cx="9486901" cy="1173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B549D-8108-4E55-8822-97FA1205477D}">
      <dsp:nvSpPr>
        <dsp:cNvPr id="0" name=""/>
        <dsp:cNvSpPr/>
      </dsp:nvSpPr>
      <dsp:spPr>
        <a:xfrm>
          <a:off x="354873" y="2369646"/>
          <a:ext cx="645224" cy="645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B8E29-FEDE-4C8F-8957-EBA4213CCABE}">
      <dsp:nvSpPr>
        <dsp:cNvPr id="0" name=""/>
        <dsp:cNvSpPr/>
      </dsp:nvSpPr>
      <dsp:spPr>
        <a:xfrm>
          <a:off x="1354970" y="2105690"/>
          <a:ext cx="4269105" cy="117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57" tIns="124157" rIns="124157" bIns="124157" numCol="1" spcCol="1270" anchor="ctr" anchorCtr="0">
          <a:noAutofit/>
        </a:bodyPr>
        <a:lstStyle/>
        <a:p>
          <a:pPr marL="0" lvl="0" indent="0" algn="l" defTabSz="1111250">
            <a:lnSpc>
              <a:spcPct val="100000"/>
            </a:lnSpc>
            <a:spcBef>
              <a:spcPct val="0"/>
            </a:spcBef>
            <a:spcAft>
              <a:spcPct val="35000"/>
            </a:spcAft>
            <a:buNone/>
          </a:pPr>
          <a:r>
            <a:rPr lang="en-US" sz="2500" kern="1200"/>
            <a:t>What do students read? </a:t>
          </a:r>
        </a:p>
      </dsp:txBody>
      <dsp:txXfrm>
        <a:off x="1354970" y="2105690"/>
        <a:ext cx="4269105" cy="1173134"/>
      </dsp:txXfrm>
    </dsp:sp>
    <dsp:sp modelId="{775F4A99-18DF-4861-B71E-F94E71E5C566}">
      <dsp:nvSpPr>
        <dsp:cNvPr id="0" name=""/>
        <dsp:cNvSpPr/>
      </dsp:nvSpPr>
      <dsp:spPr>
        <a:xfrm>
          <a:off x="5624076" y="2105690"/>
          <a:ext cx="3861500" cy="117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57" tIns="124157" rIns="124157" bIns="124157"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accent1">
                  <a:lumMod val="75000"/>
                </a:schemeClr>
              </a:solidFill>
            </a:rPr>
            <a:t>Gap</a:t>
          </a:r>
          <a:r>
            <a:rPr lang="en-US" sz="2000" kern="1200" dirty="0"/>
            <a:t> between what we mean and what we write?</a:t>
          </a:r>
        </a:p>
      </dsp:txBody>
      <dsp:txXfrm>
        <a:off x="5624076" y="2105690"/>
        <a:ext cx="3861500" cy="11731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21057-A64A-B44B-82AE-BEDE0CE47D13}">
      <dsp:nvSpPr>
        <dsp:cNvPr id="0" name=""/>
        <dsp:cNvSpPr/>
      </dsp:nvSpPr>
      <dsp:spPr>
        <a:xfrm>
          <a:off x="1320" y="21270"/>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F454F-5AA6-B545-8D8E-99F145DD614F}">
      <dsp:nvSpPr>
        <dsp:cNvPr id="0" name=""/>
        <dsp:cNvSpPr/>
      </dsp:nvSpPr>
      <dsp:spPr>
        <a:xfrm>
          <a:off x="516452" y="510645"/>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i="1" kern="1200"/>
            <a:t>“This is a difficult course. Succeeding on tests and assignments will require a thorough understanding of the course material. Students who are not quick learners should consider dropping the course now.”</a:t>
          </a:r>
          <a:endParaRPr lang="en-US" sz="2600" kern="1200"/>
        </a:p>
      </dsp:txBody>
      <dsp:txXfrm>
        <a:off x="602678" y="596871"/>
        <a:ext cx="4463730" cy="2771523"/>
      </dsp:txXfrm>
    </dsp:sp>
    <dsp:sp modelId="{B024AEF9-A79F-5446-A159-780E1A8C42F8}">
      <dsp:nvSpPr>
        <dsp:cNvPr id="0" name=""/>
        <dsp:cNvSpPr/>
      </dsp:nvSpPr>
      <dsp:spPr>
        <a:xfrm>
          <a:off x="5667765" y="21270"/>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BB47D-2FCC-604A-AFF5-A29C73B461AE}">
      <dsp:nvSpPr>
        <dsp:cNvPr id="0" name=""/>
        <dsp:cNvSpPr/>
      </dsp:nvSpPr>
      <dsp:spPr>
        <a:xfrm>
          <a:off x="6182897" y="510645"/>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i="1" kern="1200"/>
            <a:t>“This is a difficult course, but it is possible to learn this material. If you find yourself struggling, I suggest you put in more effort.”</a:t>
          </a:r>
          <a:endParaRPr lang="en-US" sz="2600" kern="1200"/>
        </a:p>
      </dsp:txBody>
      <dsp:txXfrm>
        <a:off x="6269123" y="596871"/>
        <a:ext cx="4463730" cy="27715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CC30-801F-454B-972E-A2862DBA2958}">
      <dsp:nvSpPr>
        <dsp:cNvPr id="0" name=""/>
        <dsp:cNvSpPr/>
      </dsp:nvSpPr>
      <dsp:spPr>
        <a:xfrm>
          <a:off x="0" y="2270"/>
          <a:ext cx="6096000" cy="11507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9F23C-A406-4E71-90FC-AE9D7075C6B6}">
      <dsp:nvSpPr>
        <dsp:cNvPr id="0" name=""/>
        <dsp:cNvSpPr/>
      </dsp:nvSpPr>
      <dsp:spPr>
        <a:xfrm>
          <a:off x="348096" y="261185"/>
          <a:ext cx="632903" cy="632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35E71-6E49-4E6F-A7DC-5A7B88F825A2}">
      <dsp:nvSpPr>
        <dsp:cNvPr id="0" name=""/>
        <dsp:cNvSpPr/>
      </dsp:nvSpPr>
      <dsp:spPr>
        <a:xfrm>
          <a:off x="1329097" y="2270"/>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a:t>Think about your syllabi </a:t>
          </a:r>
        </a:p>
      </dsp:txBody>
      <dsp:txXfrm>
        <a:off x="1329097" y="2270"/>
        <a:ext cx="4766902" cy="1150733"/>
      </dsp:txXfrm>
    </dsp:sp>
    <dsp:sp modelId="{3E91BFB5-1E0D-4BAD-9473-E6F3D953F869}">
      <dsp:nvSpPr>
        <dsp:cNvPr id="0" name=""/>
        <dsp:cNvSpPr/>
      </dsp:nvSpPr>
      <dsp:spPr>
        <a:xfrm>
          <a:off x="0" y="1440687"/>
          <a:ext cx="6096000" cy="11507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70EC6-CA5F-499B-8BF3-30F4858A4EE9}">
      <dsp:nvSpPr>
        <dsp:cNvPr id="0" name=""/>
        <dsp:cNvSpPr/>
      </dsp:nvSpPr>
      <dsp:spPr>
        <a:xfrm>
          <a:off x="348096" y="1699602"/>
          <a:ext cx="632903" cy="632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046B9C-B1F7-4F3A-84C0-8C39B8FE311D}">
      <dsp:nvSpPr>
        <dsp:cNvPr id="0" name=""/>
        <dsp:cNvSpPr/>
      </dsp:nvSpPr>
      <dsp:spPr>
        <a:xfrm>
          <a:off x="1329097" y="1440687"/>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a:t>Pick 2 or 3 policies you use</a:t>
          </a:r>
        </a:p>
      </dsp:txBody>
      <dsp:txXfrm>
        <a:off x="1329097" y="1440687"/>
        <a:ext cx="4766902" cy="1150733"/>
      </dsp:txXfrm>
    </dsp:sp>
    <dsp:sp modelId="{297887A1-18C4-4ECA-8F0B-AB4888AA56C9}">
      <dsp:nvSpPr>
        <dsp:cNvPr id="0" name=""/>
        <dsp:cNvSpPr/>
      </dsp:nvSpPr>
      <dsp:spPr>
        <a:xfrm>
          <a:off x="0" y="2879104"/>
          <a:ext cx="6096000" cy="11507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5E0F1-42F1-4760-A3B4-959D1CEE4197}">
      <dsp:nvSpPr>
        <dsp:cNvPr id="0" name=""/>
        <dsp:cNvSpPr/>
      </dsp:nvSpPr>
      <dsp:spPr>
        <a:xfrm>
          <a:off x="348096" y="3138019"/>
          <a:ext cx="632903" cy="632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4D0624-FA3B-4EC9-9C93-F3BFC9BA742B}">
      <dsp:nvSpPr>
        <dsp:cNvPr id="0" name=""/>
        <dsp:cNvSpPr/>
      </dsp:nvSpPr>
      <dsp:spPr>
        <a:xfrm>
          <a:off x="1329097" y="2879104"/>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a:t>What do you want to convey?</a:t>
          </a:r>
        </a:p>
      </dsp:txBody>
      <dsp:txXfrm>
        <a:off x="1329097" y="2879104"/>
        <a:ext cx="4766902" cy="1150733"/>
      </dsp:txXfrm>
    </dsp:sp>
    <dsp:sp modelId="{1B531ADF-FB15-4CB4-9663-7043CB7B8161}">
      <dsp:nvSpPr>
        <dsp:cNvPr id="0" name=""/>
        <dsp:cNvSpPr/>
      </dsp:nvSpPr>
      <dsp:spPr>
        <a:xfrm>
          <a:off x="0" y="4317521"/>
          <a:ext cx="6096000" cy="11507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E152D-0929-4BA0-A847-E0566AF6FC4C}">
      <dsp:nvSpPr>
        <dsp:cNvPr id="0" name=""/>
        <dsp:cNvSpPr/>
      </dsp:nvSpPr>
      <dsp:spPr>
        <a:xfrm>
          <a:off x="348096" y="4576436"/>
          <a:ext cx="632903" cy="6329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A84AEA-E6B7-4302-87C9-7836C339ED12}">
      <dsp:nvSpPr>
        <dsp:cNvPr id="0" name=""/>
        <dsp:cNvSpPr/>
      </dsp:nvSpPr>
      <dsp:spPr>
        <a:xfrm>
          <a:off x="1329097" y="4317521"/>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977900">
            <a:lnSpc>
              <a:spcPct val="90000"/>
            </a:lnSpc>
            <a:spcBef>
              <a:spcPct val="0"/>
            </a:spcBef>
            <a:spcAft>
              <a:spcPct val="35000"/>
            </a:spcAft>
            <a:buNone/>
          </a:pPr>
          <a:r>
            <a:rPr lang="en-US" sz="2200" kern="1200"/>
            <a:t>Do your policies convey your aim? If so, how? If not, discuss how you could rephrase them</a:t>
          </a:r>
        </a:p>
      </dsp:txBody>
      <dsp:txXfrm>
        <a:off x="1329097" y="4317521"/>
        <a:ext cx="4766902" cy="1150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14E24-FAE0-4E2E-A8D6-B6F40CFE63DD}">
      <dsp:nvSpPr>
        <dsp:cNvPr id="0" name=""/>
        <dsp:cNvSpPr/>
      </dsp:nvSpPr>
      <dsp:spPr>
        <a:xfrm>
          <a:off x="1149187" y="350240"/>
          <a:ext cx="1051650" cy="1051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45ACC9-3608-400D-903F-C33BF958C2AE}">
      <dsp:nvSpPr>
        <dsp:cNvPr id="0" name=""/>
        <dsp:cNvSpPr/>
      </dsp:nvSpPr>
      <dsp:spPr>
        <a:xfrm>
          <a:off x="506512" y="1731075"/>
          <a:ext cx="2337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Teaching surgeons, nurses, etc.</a:t>
          </a:r>
        </a:p>
      </dsp:txBody>
      <dsp:txXfrm>
        <a:off x="506512" y="1731075"/>
        <a:ext cx="2337000" cy="720000"/>
      </dsp:txXfrm>
    </dsp:sp>
    <dsp:sp modelId="{995D5DC8-A999-4A37-A2B2-A98788C4CE32}">
      <dsp:nvSpPr>
        <dsp:cNvPr id="0" name=""/>
        <dsp:cNvSpPr/>
      </dsp:nvSpPr>
      <dsp:spPr>
        <a:xfrm>
          <a:off x="3895162" y="350240"/>
          <a:ext cx="1051650" cy="1051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50CC6-7B5F-45EC-AB47-191C686C3EA7}">
      <dsp:nvSpPr>
        <dsp:cNvPr id="0" name=""/>
        <dsp:cNvSpPr/>
      </dsp:nvSpPr>
      <dsp:spPr>
        <a:xfrm>
          <a:off x="3252487" y="1731075"/>
          <a:ext cx="2337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Teaching your child how to drive</a:t>
          </a:r>
        </a:p>
      </dsp:txBody>
      <dsp:txXfrm>
        <a:off x="3252487" y="1731075"/>
        <a:ext cx="2337000" cy="720000"/>
      </dsp:txXfrm>
    </dsp:sp>
    <dsp:sp modelId="{61776B76-220A-4DE2-B33F-5BC1F976636A}">
      <dsp:nvSpPr>
        <dsp:cNvPr id="0" name=""/>
        <dsp:cNvSpPr/>
      </dsp:nvSpPr>
      <dsp:spPr>
        <a:xfrm>
          <a:off x="2522175" y="3035325"/>
          <a:ext cx="1051650" cy="1051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D61C2-6CD8-4481-9491-675D868F281D}">
      <dsp:nvSpPr>
        <dsp:cNvPr id="0" name=""/>
        <dsp:cNvSpPr/>
      </dsp:nvSpPr>
      <dsp:spPr>
        <a:xfrm>
          <a:off x="1879500" y="4416159"/>
          <a:ext cx="2337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Others?</a:t>
          </a:r>
        </a:p>
      </dsp:txBody>
      <dsp:txXfrm>
        <a:off x="1879500" y="4416159"/>
        <a:ext cx="2337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A9AD6-F76B-1A4A-970E-3B9ADC4E0399}">
      <dsp:nvSpPr>
        <dsp:cNvPr id="0" name=""/>
        <dsp:cNvSpPr/>
      </dsp:nvSpPr>
      <dsp:spPr>
        <a:xfrm>
          <a:off x="0" y="0"/>
          <a:ext cx="5181600" cy="16459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Failure is good for learning</a:t>
          </a:r>
        </a:p>
      </dsp:txBody>
      <dsp:txXfrm>
        <a:off x="48207" y="48207"/>
        <a:ext cx="3405524" cy="1549506"/>
      </dsp:txXfrm>
    </dsp:sp>
    <dsp:sp modelId="{54A98AEE-5468-384D-8F90-B6AC313C914E}">
      <dsp:nvSpPr>
        <dsp:cNvPr id="0" name=""/>
        <dsp:cNvSpPr/>
      </dsp:nvSpPr>
      <dsp:spPr>
        <a:xfrm>
          <a:off x="457200" y="1920240"/>
          <a:ext cx="5181600" cy="1645920"/>
        </a:xfrm>
        <a:prstGeom prst="roundRect">
          <a:avLst>
            <a:gd name="adj" fmla="val 10000"/>
          </a:avLst>
        </a:prstGeom>
        <a:solidFill>
          <a:schemeClr val="accent2">
            <a:hueOff val="-748385"/>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We don’t mean for failure to be final, but rather developmental</a:t>
          </a:r>
        </a:p>
      </dsp:txBody>
      <dsp:txXfrm>
        <a:off x="505407" y="1968447"/>
        <a:ext cx="3558138" cy="1549506"/>
      </dsp:txXfrm>
    </dsp:sp>
    <dsp:sp modelId="{29B0EF12-0FE1-5B45-BC51-6A9A0058F305}">
      <dsp:nvSpPr>
        <dsp:cNvPr id="0" name=""/>
        <dsp:cNvSpPr/>
      </dsp:nvSpPr>
      <dsp:spPr>
        <a:xfrm>
          <a:off x="914400" y="3840480"/>
          <a:ext cx="5181600" cy="1645920"/>
        </a:xfrm>
        <a:prstGeom prst="roundRect">
          <a:avLst>
            <a:gd name="adj" fmla="val 10000"/>
          </a:avLst>
        </a:prstGeom>
        <a:solidFill>
          <a:schemeClr val="accent2">
            <a:hueOff val="-1496770"/>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However… </a:t>
          </a:r>
        </a:p>
      </dsp:txBody>
      <dsp:txXfrm>
        <a:off x="962607" y="3888687"/>
        <a:ext cx="3558137" cy="1549506"/>
      </dsp:txXfrm>
    </dsp:sp>
    <dsp:sp modelId="{016EECBB-4594-BD4E-B9F5-AB10876F50DA}">
      <dsp:nvSpPr>
        <dsp:cNvPr id="0" name=""/>
        <dsp:cNvSpPr/>
      </dsp:nvSpPr>
      <dsp:spPr>
        <a:xfrm>
          <a:off x="4111752" y="1248156"/>
          <a:ext cx="1069848" cy="106984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52468" y="1248156"/>
        <a:ext cx="588416" cy="805061"/>
      </dsp:txXfrm>
    </dsp:sp>
    <dsp:sp modelId="{82DC4EAF-27FB-F248-B732-E80C0F188134}">
      <dsp:nvSpPr>
        <dsp:cNvPr id="0" name=""/>
        <dsp:cNvSpPr/>
      </dsp:nvSpPr>
      <dsp:spPr>
        <a:xfrm>
          <a:off x="4568951" y="3157423"/>
          <a:ext cx="1069848" cy="1069848"/>
        </a:xfrm>
        <a:prstGeom prst="downArrow">
          <a:avLst>
            <a:gd name="adj1" fmla="val 55000"/>
            <a:gd name="adj2" fmla="val 45000"/>
          </a:avLst>
        </a:prstGeom>
        <a:solidFill>
          <a:schemeClr val="accent2">
            <a:tint val="40000"/>
            <a:alpha val="90000"/>
            <a:hueOff val="-1509252"/>
            <a:satOff val="15847"/>
            <a:lumOff val="1416"/>
            <a:alphaOff val="0"/>
          </a:schemeClr>
        </a:solidFill>
        <a:ln w="12700" cap="flat" cmpd="sng" algn="ctr">
          <a:solidFill>
            <a:schemeClr val="accent2">
              <a:tint val="40000"/>
              <a:alpha val="90000"/>
              <a:hueOff val="-1509252"/>
              <a:satOff val="15847"/>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09667" y="3157423"/>
        <a:ext cx="588416" cy="8050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31159-D3D4-134C-9051-43319727140A}" type="datetimeFigureOut">
              <a:rPr lang="en-US" smtClean="0"/>
              <a:t>9/4/24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46EC6-EC19-4D44-B33D-65A5615330C8}" type="slidenum">
              <a:rPr lang="en-US" smtClean="0"/>
              <a:t>‹#›</a:t>
            </a:fld>
            <a:endParaRPr lang="en-US"/>
          </a:p>
        </p:txBody>
      </p:sp>
    </p:spTree>
    <p:extLst>
      <p:ext uri="{BB962C8B-B14F-4D97-AF65-F5344CB8AC3E}">
        <p14:creationId xmlns:p14="http://schemas.microsoft.com/office/powerpoint/2010/main" val="35685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a:t>
            </a:r>
          </a:p>
        </p:txBody>
      </p:sp>
      <p:sp>
        <p:nvSpPr>
          <p:cNvPr id="4" name="Slide Number Placeholder 3"/>
          <p:cNvSpPr>
            <a:spLocks noGrp="1"/>
          </p:cNvSpPr>
          <p:nvPr>
            <p:ph type="sldNum" sz="quarter" idx="5"/>
          </p:nvPr>
        </p:nvSpPr>
        <p:spPr/>
        <p:txBody>
          <a:bodyPr/>
          <a:lstStyle/>
          <a:p>
            <a:fld id="{A3D46EC6-EC19-4D44-B33D-65A5615330C8}" type="slidenum">
              <a:rPr lang="en-US" smtClean="0"/>
              <a:t>1</a:t>
            </a:fld>
            <a:endParaRPr lang="en-US"/>
          </a:p>
        </p:txBody>
      </p:sp>
    </p:spTree>
    <p:extLst>
      <p:ext uri="{BB962C8B-B14F-4D97-AF65-F5344CB8AC3E}">
        <p14:creationId xmlns:p14="http://schemas.microsoft.com/office/powerpoint/2010/main" val="291947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19</a:t>
            </a:fld>
            <a:endParaRPr lang="en-US"/>
          </a:p>
        </p:txBody>
      </p:sp>
    </p:spTree>
    <p:extLst>
      <p:ext uri="{BB962C8B-B14F-4D97-AF65-F5344CB8AC3E}">
        <p14:creationId xmlns:p14="http://schemas.microsoft.com/office/powerpoint/2010/main" val="389596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policy on attendance: I take it but I do not grade it</a:t>
            </a:r>
          </a:p>
          <a:p>
            <a:r>
              <a:rPr lang="en-US" dirty="0"/>
              <a:t>I take note of attendance and contact students to HELP them and troubleshoot if a pattern is not compatible with success</a:t>
            </a:r>
          </a:p>
          <a:p>
            <a:endParaRPr lang="en-US" dirty="0"/>
          </a:p>
          <a:p>
            <a:r>
              <a:rPr lang="en-US" dirty="0"/>
              <a:t>Professionalism is graded independently of technical skills: so lateness affects professionalism but not technical skills</a:t>
            </a:r>
          </a:p>
        </p:txBody>
      </p:sp>
      <p:sp>
        <p:nvSpPr>
          <p:cNvPr id="4" name="Slide Number Placeholder 3"/>
          <p:cNvSpPr>
            <a:spLocks noGrp="1"/>
          </p:cNvSpPr>
          <p:nvPr>
            <p:ph type="sldNum" sz="quarter" idx="5"/>
          </p:nvPr>
        </p:nvSpPr>
        <p:spPr/>
        <p:txBody>
          <a:bodyPr/>
          <a:lstStyle/>
          <a:p>
            <a:fld id="{A3D46EC6-EC19-4D44-B33D-65A5615330C8}" type="slidenum">
              <a:rPr lang="en-US" smtClean="0"/>
              <a:t>20</a:t>
            </a:fld>
            <a:endParaRPr lang="en-US"/>
          </a:p>
        </p:txBody>
      </p:sp>
    </p:spTree>
    <p:extLst>
      <p:ext uri="{BB962C8B-B14F-4D97-AF65-F5344CB8AC3E}">
        <p14:creationId xmlns:p14="http://schemas.microsoft.com/office/powerpoint/2010/main" val="111368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kern="1200" dirty="0">
                <a:latin typeface="+mj-lt"/>
                <a:ea typeface="+mn-ea"/>
                <a:cs typeface="+mn-cs"/>
              </a:rPr>
              <a:t>Communication is key: the way you say things matters</a:t>
            </a:r>
          </a:p>
          <a:p>
            <a:pPr marL="0" indent="0">
              <a:buNone/>
            </a:pPr>
            <a:endParaRPr lang="en-US" i="1" kern="1200" dirty="0">
              <a:latin typeface="+mj-lt"/>
              <a:ea typeface="+mn-ea"/>
              <a:cs typeface="+mn-cs"/>
            </a:endParaRPr>
          </a:p>
          <a:p>
            <a:pPr marL="0" indent="0">
              <a:buNone/>
            </a:pPr>
            <a:r>
              <a:rPr lang="en-US" i="1" dirty="0"/>
              <a:t>Show your care: do not just say, do</a:t>
            </a:r>
          </a:p>
          <a:p>
            <a:pPr marL="0" indent="0">
              <a:buNone/>
            </a:pPr>
            <a:endParaRPr lang="en-US" i="1" dirty="0"/>
          </a:p>
          <a:p>
            <a:pPr marL="0" indent="0">
              <a:buNone/>
            </a:pPr>
            <a:r>
              <a:rPr lang="en-US" i="1" dirty="0"/>
              <a:t>Be transparent: explain why you have the policies you have; students who understand will follow them more, will have an increased sense of agency</a:t>
            </a:r>
          </a:p>
          <a:p>
            <a:pPr marL="0" indent="0">
              <a:buNone/>
            </a:pPr>
            <a:endParaRPr lang="en-US" i="1" dirty="0"/>
          </a:p>
          <a:p>
            <a:pPr marL="0" indent="0">
              <a:buNone/>
            </a:pPr>
            <a:r>
              <a:rPr lang="en-US" i="1" kern="1200" dirty="0">
                <a:latin typeface="+mj-lt"/>
                <a:ea typeface="+mn-ea"/>
                <a:cs typeface="+mn-cs"/>
              </a:rPr>
              <a:t>Increase students’ sen</a:t>
            </a:r>
            <a:r>
              <a:rPr lang="en-US" i="1" dirty="0"/>
              <a:t>se of self-efficacy and belonging: they know that they can push through, they don’t feel like they should not be there</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21</a:t>
            </a:fld>
            <a:endParaRPr lang="en-US"/>
          </a:p>
        </p:txBody>
      </p:sp>
    </p:spTree>
    <p:extLst>
      <p:ext uri="{BB962C8B-B14F-4D97-AF65-F5344CB8AC3E}">
        <p14:creationId xmlns:p14="http://schemas.microsoft.com/office/powerpoint/2010/main" val="413408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22</a:t>
            </a:fld>
            <a:endParaRPr lang="en-US"/>
          </a:p>
        </p:txBody>
      </p:sp>
    </p:spTree>
    <p:extLst>
      <p:ext uri="{BB962C8B-B14F-4D97-AF65-F5344CB8AC3E}">
        <p14:creationId xmlns:p14="http://schemas.microsoft.com/office/powerpoint/2010/main" val="366014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show whichever mindset and set the policies you want, ultimately, students pay attention to your grading and assessment of their work</a:t>
            </a:r>
          </a:p>
          <a:p>
            <a:endParaRPr lang="en-US" dirty="0"/>
          </a:p>
          <a:p>
            <a:r>
              <a:rPr lang="en-US" dirty="0"/>
              <a:t>You need to make sure that your grading follows your philosophy, what you share in your communication with your students, but also what you have set as policies in your syllabus</a:t>
            </a:r>
          </a:p>
        </p:txBody>
      </p:sp>
      <p:sp>
        <p:nvSpPr>
          <p:cNvPr id="4" name="Slide Number Placeholder 3"/>
          <p:cNvSpPr>
            <a:spLocks noGrp="1"/>
          </p:cNvSpPr>
          <p:nvPr>
            <p:ph type="sldNum" sz="quarter" idx="5"/>
          </p:nvPr>
        </p:nvSpPr>
        <p:spPr/>
        <p:txBody>
          <a:bodyPr/>
          <a:lstStyle/>
          <a:p>
            <a:fld id="{A3D46EC6-EC19-4D44-B33D-65A5615330C8}" type="slidenum">
              <a:rPr lang="en-US" smtClean="0"/>
              <a:t>23</a:t>
            </a:fld>
            <a:endParaRPr lang="en-US"/>
          </a:p>
        </p:txBody>
      </p:sp>
    </p:spTree>
    <p:extLst>
      <p:ext uri="{BB962C8B-B14F-4D97-AF65-F5344CB8AC3E}">
        <p14:creationId xmlns:p14="http://schemas.microsoft.com/office/powerpoint/2010/main" val="38129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share more about my research and experience on failure, and challenge you all to think about what that could mean in your classrooms</a:t>
            </a:r>
          </a:p>
        </p:txBody>
      </p:sp>
      <p:sp>
        <p:nvSpPr>
          <p:cNvPr id="4" name="Slide Number Placeholder 3"/>
          <p:cNvSpPr>
            <a:spLocks noGrp="1"/>
          </p:cNvSpPr>
          <p:nvPr>
            <p:ph type="sldNum" sz="quarter" idx="5"/>
          </p:nvPr>
        </p:nvSpPr>
        <p:spPr/>
        <p:txBody>
          <a:bodyPr/>
          <a:lstStyle/>
          <a:p>
            <a:fld id="{A3D46EC6-EC19-4D44-B33D-65A5615330C8}" type="slidenum">
              <a:rPr lang="en-US" smtClean="0"/>
              <a:t>25</a:t>
            </a:fld>
            <a:endParaRPr lang="en-US"/>
          </a:p>
        </p:txBody>
      </p:sp>
    </p:spTree>
    <p:extLst>
      <p:ext uri="{BB962C8B-B14F-4D97-AF65-F5344CB8AC3E}">
        <p14:creationId xmlns:p14="http://schemas.microsoft.com/office/powerpoint/2010/main" val="332494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know about failure? How do we experience it?</a:t>
            </a:r>
          </a:p>
          <a:p>
            <a:r>
              <a:rPr lang="en-US" dirty="0"/>
              <a:t>Here, we have a few important quotes. It’s about process, what you do after or with a failure.</a:t>
            </a:r>
          </a:p>
          <a:p>
            <a:r>
              <a:rPr lang="en-US" dirty="0"/>
              <a:t>But in a more mundane manner:</a:t>
            </a:r>
          </a:p>
          <a:p>
            <a:r>
              <a:rPr lang="en-US" dirty="0"/>
              <a:t>How about learning to eat with a spoon? We’re just not good at it? Do we give up?</a:t>
            </a:r>
          </a:p>
          <a:p>
            <a:r>
              <a:rPr lang="en-US" dirty="0"/>
              <a:t>Roger Federer’s comments about winning 80% but roughly 50% of points </a:t>
            </a:r>
            <a:r>
              <a:rPr lang="en-US" dirty="0">
                <a:sym typeface="Wingdings" pitchFamily="2" charset="2"/>
              </a:rPr>
              <a:t> what does that mean?</a:t>
            </a:r>
          </a:p>
          <a:p>
            <a:endParaRPr lang="en-US" dirty="0">
              <a:sym typeface="Wingdings" pitchFamily="2" charset="2"/>
            </a:endParaRPr>
          </a:p>
          <a:p>
            <a:r>
              <a:rPr lang="en-US" dirty="0">
                <a:sym typeface="Wingdings" pitchFamily="2" charset="2"/>
              </a:rPr>
              <a:t>We talked about normalizing struggle, I say, let’s normalize failure too, but it should not just be lip service</a:t>
            </a:r>
          </a:p>
          <a:p>
            <a:r>
              <a:rPr lang="en-US" dirty="0"/>
              <a:t> </a:t>
            </a:r>
          </a:p>
        </p:txBody>
      </p:sp>
      <p:sp>
        <p:nvSpPr>
          <p:cNvPr id="4" name="Slide Number Placeholder 3"/>
          <p:cNvSpPr>
            <a:spLocks noGrp="1"/>
          </p:cNvSpPr>
          <p:nvPr>
            <p:ph type="sldNum" sz="quarter" idx="5"/>
          </p:nvPr>
        </p:nvSpPr>
        <p:spPr/>
        <p:txBody>
          <a:bodyPr/>
          <a:lstStyle/>
          <a:p>
            <a:fld id="{A3D46EC6-EC19-4D44-B33D-65A5615330C8}" type="slidenum">
              <a:rPr lang="en-US" smtClean="0"/>
              <a:t>26</a:t>
            </a:fld>
            <a:endParaRPr lang="en-US"/>
          </a:p>
        </p:txBody>
      </p:sp>
    </p:spTree>
    <p:extLst>
      <p:ext uri="{BB962C8B-B14F-4D97-AF65-F5344CB8AC3E}">
        <p14:creationId xmlns:p14="http://schemas.microsoft.com/office/powerpoint/2010/main" val="380697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accepting that failure is not an option: it WILL happen</a:t>
            </a:r>
          </a:p>
          <a:p>
            <a:r>
              <a:rPr lang="en-US" dirty="0"/>
              <a:t>It SHOULD happen (more on that later)</a:t>
            </a:r>
          </a:p>
          <a:p>
            <a:r>
              <a:rPr lang="en-US" dirty="0"/>
              <a:t>What do we do with it?</a:t>
            </a:r>
          </a:p>
          <a:p>
            <a:r>
              <a:rPr lang="en-US" dirty="0"/>
              <a:t>ENCOURAGE IT, drop the fear, tame the failure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It is to be tamed: </a:t>
            </a:r>
            <a:r>
              <a:rPr lang="en-US" b="1" dirty="0">
                <a:solidFill>
                  <a:schemeClr val="accent1"/>
                </a:solidFill>
                <a:sym typeface="Wingdings" pitchFamily="2" charset="2"/>
              </a:rPr>
              <a:t>drop the fear </a:t>
            </a:r>
            <a:r>
              <a:rPr lang="en-US" dirty="0">
                <a:sym typeface="Wingdings" pitchFamily="2" charset="2"/>
              </a:rPr>
              <a:t>AND </a:t>
            </a:r>
            <a:r>
              <a:rPr lang="en-US" b="1" dirty="0">
                <a:solidFill>
                  <a:schemeClr val="accent1"/>
                </a:solidFill>
                <a:sym typeface="Wingdings" pitchFamily="2" charset="2"/>
              </a:rPr>
              <a:t>make something of it</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27</a:t>
            </a:fld>
            <a:endParaRPr lang="en-US"/>
          </a:p>
        </p:txBody>
      </p:sp>
    </p:spTree>
    <p:extLst>
      <p:ext uri="{BB962C8B-B14F-4D97-AF65-F5344CB8AC3E}">
        <p14:creationId xmlns:p14="http://schemas.microsoft.com/office/powerpoint/2010/main" val="59438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Let me turn to you and ask you to think about what failure means for you, for each of your disciplines</a:t>
            </a:r>
          </a:p>
          <a:p>
            <a:r>
              <a:rPr lang="en-US" sz="2000" dirty="0"/>
              <a:t>What does it look like, and what can you do about it? </a:t>
            </a:r>
          </a:p>
          <a:p>
            <a:r>
              <a:rPr lang="en-US" sz="2000" dirty="0"/>
              <a:t>What to do: support, feedback, what else?</a:t>
            </a:r>
          </a:p>
        </p:txBody>
      </p:sp>
      <p:sp>
        <p:nvSpPr>
          <p:cNvPr id="4" name="Slide Number Placeholder 3"/>
          <p:cNvSpPr>
            <a:spLocks noGrp="1"/>
          </p:cNvSpPr>
          <p:nvPr>
            <p:ph type="sldNum" sz="quarter" idx="5"/>
          </p:nvPr>
        </p:nvSpPr>
        <p:spPr/>
        <p:txBody>
          <a:bodyPr/>
          <a:lstStyle/>
          <a:p>
            <a:fld id="{A3D46EC6-EC19-4D44-B33D-65A5615330C8}" type="slidenum">
              <a:rPr lang="en-US" smtClean="0"/>
              <a:t>28</a:t>
            </a:fld>
            <a:endParaRPr lang="en-US"/>
          </a:p>
        </p:txBody>
      </p:sp>
    </p:spTree>
    <p:extLst>
      <p:ext uri="{BB962C8B-B14F-4D97-AF65-F5344CB8AC3E}">
        <p14:creationId xmlns:p14="http://schemas.microsoft.com/office/powerpoint/2010/main" val="2993974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 Marchand</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29</a:t>
            </a:fld>
            <a:endParaRPr lang="en-US"/>
          </a:p>
        </p:txBody>
      </p:sp>
    </p:spTree>
    <p:extLst>
      <p:ext uri="{BB962C8B-B14F-4D97-AF65-F5344CB8AC3E}">
        <p14:creationId xmlns:p14="http://schemas.microsoft.com/office/powerpoint/2010/main" val="406495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a:t>
            </a:fld>
            <a:endParaRPr lang="en-US"/>
          </a:p>
        </p:txBody>
      </p:sp>
    </p:spTree>
    <p:extLst>
      <p:ext uri="{BB962C8B-B14F-4D97-AF65-F5344CB8AC3E}">
        <p14:creationId xmlns:p14="http://schemas.microsoft.com/office/powerpoint/2010/main" val="251933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earlier, we were brainstorming about what to do with failure. The first thing to do it to encourage it, to lower our students’ inhibition with errors. Otherwise, they get stuck and do not embark on the learning journey. An incorrect mental model is better than none.</a:t>
            </a:r>
          </a:p>
          <a:p>
            <a:r>
              <a:rPr lang="en-US" dirty="0"/>
              <a:t>We’ll see later that an incorrect one is possibly better than a correct one, to start with.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or to reinforce what we just said, being afraid is detrimental to learning (we are stuck). Earlier, we talked about dropping the fear of failure. This is backed by science</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30</a:t>
            </a:fld>
            <a:endParaRPr lang="en-US"/>
          </a:p>
        </p:txBody>
      </p:sp>
    </p:spTree>
    <p:extLst>
      <p:ext uri="{BB962C8B-B14F-4D97-AF65-F5344CB8AC3E}">
        <p14:creationId xmlns:p14="http://schemas.microsoft.com/office/powerpoint/2010/main" val="3331236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push it further and see that creating situations (what I call traps with my students, in a playful manner) will contribute to reinforced learning.</a:t>
            </a:r>
          </a:p>
          <a:p>
            <a:r>
              <a:rPr lang="en-US" dirty="0"/>
              <a:t>Engaging</a:t>
            </a:r>
          </a:p>
          <a:p>
            <a:r>
              <a:rPr lang="en-US" dirty="0"/>
              <a:t>Having emotions</a:t>
            </a:r>
          </a:p>
          <a:p>
            <a:r>
              <a:rPr lang="en-US" dirty="0"/>
              <a:t>Being surprised and correcting our errors</a:t>
            </a:r>
          </a:p>
          <a:p>
            <a:endParaRPr lang="en-US" dirty="0"/>
          </a:p>
          <a:p>
            <a:r>
              <a:rPr lang="en-US" dirty="0"/>
              <a:t>BUT for this we need no fear, we need students who are willing to play</a:t>
            </a:r>
          </a:p>
        </p:txBody>
      </p:sp>
      <p:sp>
        <p:nvSpPr>
          <p:cNvPr id="4" name="Slide Number Placeholder 3"/>
          <p:cNvSpPr>
            <a:spLocks noGrp="1"/>
          </p:cNvSpPr>
          <p:nvPr>
            <p:ph type="sldNum" sz="quarter" idx="5"/>
          </p:nvPr>
        </p:nvSpPr>
        <p:spPr/>
        <p:txBody>
          <a:bodyPr/>
          <a:lstStyle/>
          <a:p>
            <a:fld id="{A3D46EC6-EC19-4D44-B33D-65A5615330C8}" type="slidenum">
              <a:rPr lang="en-US" smtClean="0"/>
              <a:t>31</a:t>
            </a:fld>
            <a:endParaRPr lang="en-US"/>
          </a:p>
        </p:txBody>
      </p:sp>
    </p:spTree>
    <p:extLst>
      <p:ext uri="{BB962C8B-B14F-4D97-AF65-F5344CB8AC3E}">
        <p14:creationId xmlns:p14="http://schemas.microsoft.com/office/powerpoint/2010/main" val="151884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33</a:t>
            </a:fld>
            <a:endParaRPr lang="en-US"/>
          </a:p>
        </p:txBody>
      </p:sp>
    </p:spTree>
    <p:extLst>
      <p:ext uri="{BB962C8B-B14F-4D97-AF65-F5344CB8AC3E}">
        <p14:creationId xmlns:p14="http://schemas.microsoft.com/office/powerpoint/2010/main" val="423069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about scaffolding, planning, to build mastery, but with the need to develop problem-solving skills</a:t>
            </a:r>
          </a:p>
          <a:p>
            <a:r>
              <a:rPr lang="en-US" dirty="0"/>
              <a:t>You need surgeons to know how to react to stress </a:t>
            </a:r>
          </a:p>
          <a:p>
            <a:r>
              <a:rPr lang="en-US" dirty="0"/>
              <a:t>You need your child to know how to react to bad weather (snow day), bad drivers, etc.</a:t>
            </a:r>
          </a:p>
          <a:p>
            <a:r>
              <a:rPr lang="en-US" dirty="0"/>
              <a:t>So the training has to be providing these sore points</a:t>
            </a:r>
          </a:p>
          <a:p>
            <a:r>
              <a:rPr lang="en-US" dirty="0"/>
              <a:t>Performance should not, cannot be perfect, but perfection should be the aim on the longer run</a:t>
            </a:r>
          </a:p>
        </p:txBody>
      </p:sp>
      <p:sp>
        <p:nvSpPr>
          <p:cNvPr id="4" name="Slide Number Placeholder 3"/>
          <p:cNvSpPr>
            <a:spLocks noGrp="1"/>
          </p:cNvSpPr>
          <p:nvPr>
            <p:ph type="sldNum" sz="quarter" idx="5"/>
          </p:nvPr>
        </p:nvSpPr>
        <p:spPr/>
        <p:txBody>
          <a:bodyPr/>
          <a:lstStyle/>
          <a:p>
            <a:fld id="{A3D46EC6-EC19-4D44-B33D-65A5615330C8}" type="slidenum">
              <a:rPr lang="en-US" smtClean="0"/>
              <a:t>34</a:t>
            </a:fld>
            <a:endParaRPr lang="en-US"/>
          </a:p>
        </p:txBody>
      </p:sp>
    </p:spTree>
    <p:extLst>
      <p:ext uri="{BB962C8B-B14F-4D97-AF65-F5344CB8AC3E}">
        <p14:creationId xmlns:p14="http://schemas.microsoft.com/office/powerpoint/2010/main" val="537305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to talk about safety.</a:t>
            </a:r>
          </a:p>
          <a:p>
            <a:r>
              <a:rPr lang="en-US" dirty="0"/>
              <a:t>This is all interconnected and we could take any of these topics (fear, safety, and later equity) and address them in any order as they reinforce each other</a:t>
            </a:r>
          </a:p>
          <a:p>
            <a:endParaRPr lang="en-US" dirty="0"/>
          </a:p>
          <a:p>
            <a:r>
              <a:rPr lang="en-US" dirty="0"/>
              <a:t>Reinforcing in class our philosophy about creating a safe environment where everyone is welcome, every identity and background, including academic background, that we are there to work together.</a:t>
            </a:r>
          </a:p>
          <a:p>
            <a:r>
              <a:rPr lang="en-US" dirty="0"/>
              <a:t>NORMALIZING FAILURE AND STRUGGLE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Recognizing “failure” as a step in the right direction, not a wrong direction to be corrected, most of the times</a:t>
            </a:r>
          </a:p>
          <a:p>
            <a:endParaRPr lang="en-US" dirty="0"/>
          </a:p>
          <a:p>
            <a:r>
              <a:rPr lang="en-US" dirty="0"/>
              <a:t>I compare my class and the semester to a playground: this is our safe place, to practice, learn, grow, at our own pace, with our own style.</a:t>
            </a:r>
          </a:p>
          <a:p>
            <a:endParaRPr lang="en-US" dirty="0"/>
          </a:p>
          <a:p>
            <a:r>
              <a:rPr lang="en-US" dirty="0"/>
              <a:t>Interestingly about when students are willing to play and are engaged, a study by </a:t>
            </a:r>
            <a:r>
              <a:rPr lang="en-US" dirty="0" err="1"/>
              <a:t>Houdé</a:t>
            </a:r>
            <a:r>
              <a:rPr lang="en-US" dirty="0"/>
              <a:t> showed that the brain waves (the cerebral activity) of teacher and students are in synch.</a:t>
            </a:r>
          </a:p>
        </p:txBody>
      </p:sp>
      <p:sp>
        <p:nvSpPr>
          <p:cNvPr id="4" name="Slide Number Placeholder 3"/>
          <p:cNvSpPr>
            <a:spLocks noGrp="1"/>
          </p:cNvSpPr>
          <p:nvPr>
            <p:ph type="sldNum" sz="quarter" idx="5"/>
          </p:nvPr>
        </p:nvSpPr>
        <p:spPr/>
        <p:txBody>
          <a:bodyPr/>
          <a:lstStyle/>
          <a:p>
            <a:fld id="{A3D46EC6-EC19-4D44-B33D-65A5615330C8}" type="slidenum">
              <a:rPr lang="en-US" smtClean="0"/>
              <a:t>37</a:t>
            </a:fld>
            <a:endParaRPr lang="en-US"/>
          </a:p>
        </p:txBody>
      </p:sp>
    </p:spTree>
    <p:extLst>
      <p:ext uri="{BB962C8B-B14F-4D97-AF65-F5344CB8AC3E}">
        <p14:creationId xmlns:p14="http://schemas.microsoft.com/office/powerpoint/2010/main" val="2711984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41</a:t>
            </a:fld>
            <a:endParaRPr lang="en-US"/>
          </a:p>
        </p:txBody>
      </p:sp>
    </p:spTree>
    <p:extLst>
      <p:ext uri="{BB962C8B-B14F-4D97-AF65-F5344CB8AC3E}">
        <p14:creationId xmlns:p14="http://schemas.microsoft.com/office/powerpoint/2010/main" val="2144035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42</a:t>
            </a:fld>
            <a:endParaRPr lang="en-US"/>
          </a:p>
        </p:txBody>
      </p:sp>
    </p:spTree>
    <p:extLst>
      <p:ext uri="{BB962C8B-B14F-4D97-AF65-F5344CB8AC3E}">
        <p14:creationId xmlns:p14="http://schemas.microsoft.com/office/powerpoint/2010/main" val="306437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 hurdles I faced were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some students were in disbelief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work (study habits are also part of what they learn, why not apply the same philosophy about it?)</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43</a:t>
            </a:fld>
            <a:endParaRPr lang="en-US"/>
          </a:p>
        </p:txBody>
      </p:sp>
    </p:spTree>
    <p:extLst>
      <p:ext uri="{BB962C8B-B14F-4D97-AF65-F5344CB8AC3E}">
        <p14:creationId xmlns:p14="http://schemas.microsoft.com/office/powerpoint/2010/main" val="79281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mitigate these risks?</a:t>
            </a:r>
          </a:p>
          <a:p>
            <a:endParaRPr lang="en-US" dirty="0"/>
          </a:p>
          <a:p>
            <a:r>
              <a:rPr lang="en-US" dirty="0"/>
              <a:t>Instilling a healthy study habit is essential to the learning</a:t>
            </a:r>
          </a:p>
          <a:p>
            <a:endParaRPr lang="en-US" dirty="0"/>
          </a:p>
          <a:p>
            <a:r>
              <a:rPr lang="en-US" dirty="0"/>
              <a:t>Communicating about the standing is essential for the safety</a:t>
            </a:r>
          </a:p>
          <a:p>
            <a:endParaRPr lang="en-US" dirty="0"/>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44</a:t>
            </a:fld>
            <a:endParaRPr lang="en-US"/>
          </a:p>
        </p:txBody>
      </p:sp>
    </p:spTree>
    <p:extLst>
      <p:ext uri="{BB962C8B-B14F-4D97-AF65-F5344CB8AC3E}">
        <p14:creationId xmlns:p14="http://schemas.microsoft.com/office/powerpoint/2010/main" val="3492199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45</a:t>
            </a:fld>
            <a:endParaRPr lang="en-US"/>
          </a:p>
        </p:txBody>
      </p:sp>
    </p:spTree>
    <p:extLst>
      <p:ext uri="{BB962C8B-B14F-4D97-AF65-F5344CB8AC3E}">
        <p14:creationId xmlns:p14="http://schemas.microsoft.com/office/powerpoint/2010/main" val="144606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to go any farther, I would like to hear from you about your students.</a:t>
            </a:r>
          </a:p>
        </p:txBody>
      </p:sp>
      <p:sp>
        <p:nvSpPr>
          <p:cNvPr id="4" name="Slide Number Placeholder 3"/>
          <p:cNvSpPr>
            <a:spLocks noGrp="1"/>
          </p:cNvSpPr>
          <p:nvPr>
            <p:ph type="sldNum" sz="quarter" idx="5"/>
          </p:nvPr>
        </p:nvSpPr>
        <p:spPr/>
        <p:txBody>
          <a:bodyPr/>
          <a:lstStyle/>
          <a:p>
            <a:fld id="{A3D46EC6-EC19-4D44-B33D-65A5615330C8}" type="slidenum">
              <a:rPr lang="en-US" smtClean="0"/>
              <a:t>4</a:t>
            </a:fld>
            <a:endParaRPr lang="en-US"/>
          </a:p>
        </p:txBody>
      </p:sp>
    </p:spTree>
    <p:extLst>
      <p:ext uri="{BB962C8B-B14F-4D97-AF65-F5344CB8AC3E}">
        <p14:creationId xmlns:p14="http://schemas.microsoft.com/office/powerpoint/2010/main" val="2038188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Insist on:</a:t>
            </a:r>
          </a:p>
          <a:p>
            <a:pPr marL="171450" indent="-171450">
              <a:buFont typeface="Arial" panose="020B0604020202020204" pitchFamily="34" charset="0"/>
              <a:buChar char="•"/>
            </a:pPr>
            <a:r>
              <a:rPr lang="en-US" dirty="0"/>
              <a:t>policy: it depends on the class</a:t>
            </a:r>
          </a:p>
          <a:p>
            <a:pPr marL="171450" indent="-171450">
              <a:buFont typeface="Arial" panose="020B0604020202020204" pitchFamily="34" charset="0"/>
              <a:buChar char="•"/>
            </a:pPr>
            <a:r>
              <a:rPr lang="en-US" dirty="0"/>
              <a:t>Grading: discuss different approaches and my own failures</a:t>
            </a:r>
          </a:p>
          <a:p>
            <a:pPr marL="171450" indent="-171450">
              <a:buFont typeface="Arial" panose="020B0604020202020204" pitchFamily="34" charset="0"/>
              <a:buChar char="•"/>
            </a:pPr>
            <a:r>
              <a:rPr lang="en-US" dirty="0"/>
              <a:t>Attendance: not to penalize but to help</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46</a:t>
            </a:fld>
            <a:endParaRPr lang="en-US"/>
          </a:p>
        </p:txBody>
      </p:sp>
    </p:spTree>
    <p:extLst>
      <p:ext uri="{BB962C8B-B14F-4D97-AF65-F5344CB8AC3E}">
        <p14:creationId xmlns:p14="http://schemas.microsoft.com/office/powerpoint/2010/main" val="2255910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Insist on:</a:t>
            </a:r>
          </a:p>
          <a:p>
            <a:pPr marL="171450" indent="-171450">
              <a:buFont typeface="Arial" panose="020B0604020202020204" pitchFamily="34" charset="0"/>
              <a:buChar char="•"/>
            </a:pPr>
            <a:r>
              <a:rPr lang="en-US" dirty="0"/>
              <a:t>policy: it depends on the class</a:t>
            </a:r>
          </a:p>
          <a:p>
            <a:pPr marL="171450" indent="-171450">
              <a:buFont typeface="Arial" panose="020B0604020202020204" pitchFamily="34" charset="0"/>
              <a:buChar char="•"/>
            </a:pPr>
            <a:r>
              <a:rPr lang="en-US" dirty="0"/>
              <a:t>Grading: discuss different approaches and my own failures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ym typeface="Wingdings" pitchFamily="2" charset="2"/>
              </a:rPr>
              <a:t> as students embark on the learning journey, it is important that they experience the material, they “test themselves”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47</a:t>
            </a:fld>
            <a:endParaRPr lang="en-US"/>
          </a:p>
        </p:txBody>
      </p:sp>
    </p:spTree>
    <p:extLst>
      <p:ext uri="{BB962C8B-B14F-4D97-AF65-F5344CB8AC3E}">
        <p14:creationId xmlns:p14="http://schemas.microsoft.com/office/powerpoint/2010/main" val="4265779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outcomes </a:t>
            </a:r>
            <a:r>
              <a:rPr lang="en-US" dirty="0">
                <a:sym typeface="Wingdings" pitchFamily="2" charset="2"/>
              </a:rPr>
              <a:t> to guide the journey  also for students</a:t>
            </a:r>
            <a:endParaRPr lang="en-US" dirty="0"/>
          </a:p>
          <a:p>
            <a:r>
              <a:rPr lang="en-US" dirty="0"/>
              <a:t>Gradescope: not multiple-choice questions, but ease of grading + feedback (fast and meaningful) AND I DO IT, I SEE IT</a:t>
            </a:r>
          </a:p>
          <a:p>
            <a:r>
              <a:rPr lang="en-US" dirty="0"/>
              <a:t>Communicate, communicate, communicate: in class, outside class (encouraging messages), blog</a:t>
            </a:r>
          </a:p>
          <a:p>
            <a:r>
              <a:rPr lang="en-US" dirty="0"/>
              <a:t>Availability</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48</a:t>
            </a:fld>
            <a:endParaRPr lang="en-US"/>
          </a:p>
        </p:txBody>
      </p:sp>
    </p:spTree>
    <p:extLst>
      <p:ext uri="{BB962C8B-B14F-4D97-AF65-F5344CB8AC3E}">
        <p14:creationId xmlns:p14="http://schemas.microsoft.com/office/powerpoint/2010/main" val="644105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49</a:t>
            </a:fld>
            <a:endParaRPr lang="en-US"/>
          </a:p>
        </p:txBody>
      </p:sp>
    </p:spTree>
    <p:extLst>
      <p:ext uri="{BB962C8B-B14F-4D97-AF65-F5344CB8AC3E}">
        <p14:creationId xmlns:p14="http://schemas.microsoft.com/office/powerpoint/2010/main" val="1132678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50</a:t>
            </a:fld>
            <a:endParaRPr lang="en-US"/>
          </a:p>
        </p:txBody>
      </p:sp>
    </p:spTree>
    <p:extLst>
      <p:ext uri="{BB962C8B-B14F-4D97-AF65-F5344CB8AC3E}">
        <p14:creationId xmlns:p14="http://schemas.microsoft.com/office/powerpoint/2010/main" val="960868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Slide Number Placeholder 3"/>
          <p:cNvSpPr>
            <a:spLocks noGrp="1"/>
          </p:cNvSpPr>
          <p:nvPr>
            <p:ph type="sldNum" sz="quarter" idx="5"/>
          </p:nvPr>
        </p:nvSpPr>
        <p:spPr/>
        <p:txBody>
          <a:bodyPr/>
          <a:lstStyle/>
          <a:p>
            <a:fld id="{A3D46EC6-EC19-4D44-B33D-65A5615330C8}" type="slidenum">
              <a:rPr lang="en-US" smtClean="0"/>
              <a:t>57</a:t>
            </a:fld>
            <a:endParaRPr lang="en-US"/>
          </a:p>
        </p:txBody>
      </p:sp>
    </p:spTree>
    <p:extLst>
      <p:ext uri="{BB962C8B-B14F-4D97-AF65-F5344CB8AC3E}">
        <p14:creationId xmlns:p14="http://schemas.microsoft.com/office/powerpoint/2010/main" val="3098752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58</a:t>
            </a:fld>
            <a:endParaRPr lang="en-US"/>
          </a:p>
        </p:txBody>
      </p:sp>
    </p:spTree>
    <p:extLst>
      <p:ext uri="{BB962C8B-B14F-4D97-AF65-F5344CB8AC3E}">
        <p14:creationId xmlns:p14="http://schemas.microsoft.com/office/powerpoint/2010/main" val="4572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understand everybody is busy, our curricula are packed. It is hard to fit any more stuff, or to find the time to train, prepare, etc.</a:t>
            </a:r>
          </a:p>
          <a:p>
            <a:endParaRPr lang="en-US" sz="1800" dirty="0"/>
          </a:p>
          <a:p>
            <a:r>
              <a:rPr lang="en-US" sz="1800" dirty="0"/>
              <a:t>The practices I will share, I have used, some I have developed. Recently I have joined the Student Experience Project. </a:t>
            </a:r>
          </a:p>
          <a:p>
            <a:endParaRPr lang="en-US" sz="1800" dirty="0"/>
          </a:p>
          <a:p>
            <a:r>
              <a:rPr lang="en-US" sz="1800" dirty="0"/>
              <a:t>I teach classes of 50-60 UG, 30-ish G. I may teach larger classes. I know it works.</a:t>
            </a:r>
          </a:p>
        </p:txBody>
      </p:sp>
      <p:sp>
        <p:nvSpPr>
          <p:cNvPr id="4" name="Slide Number Placeholder 3"/>
          <p:cNvSpPr>
            <a:spLocks noGrp="1"/>
          </p:cNvSpPr>
          <p:nvPr>
            <p:ph type="sldNum" sz="quarter" idx="5"/>
          </p:nvPr>
        </p:nvSpPr>
        <p:spPr/>
        <p:txBody>
          <a:bodyPr/>
          <a:lstStyle/>
          <a:p>
            <a:fld id="{A3D46EC6-EC19-4D44-B33D-65A5615330C8}" type="slidenum">
              <a:rPr lang="en-US" smtClean="0"/>
              <a:t>5</a:t>
            </a:fld>
            <a:endParaRPr lang="en-US"/>
          </a:p>
        </p:txBody>
      </p:sp>
    </p:spTree>
    <p:extLst>
      <p:ext uri="{BB962C8B-B14F-4D97-AF65-F5344CB8AC3E}">
        <p14:creationId xmlns:p14="http://schemas.microsoft.com/office/powerpoint/2010/main" val="112675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over practices that relate to 3 areas of our teaching:</a:t>
            </a:r>
          </a:p>
          <a:p>
            <a:r>
              <a:rPr lang="en-US" dirty="0"/>
              <a:t>1/ first our mindset as we engage in teaching</a:t>
            </a:r>
          </a:p>
          <a:p>
            <a:r>
              <a:rPr lang="en-US" dirty="0"/>
              <a:t>2/ our course policies: just like anything, they need revising periodically</a:t>
            </a:r>
          </a:p>
          <a:p>
            <a:r>
              <a:rPr lang="en-US" dirty="0"/>
              <a:t>3/ finally, grading and assessing. This is ultimately our contract to the students. It needs to be consistent with our narrative as teachers, our philosophy</a:t>
            </a:r>
          </a:p>
        </p:txBody>
      </p:sp>
      <p:sp>
        <p:nvSpPr>
          <p:cNvPr id="4" name="Slide Number Placeholder 3"/>
          <p:cNvSpPr>
            <a:spLocks noGrp="1"/>
          </p:cNvSpPr>
          <p:nvPr>
            <p:ph type="sldNum" sz="quarter" idx="5"/>
          </p:nvPr>
        </p:nvSpPr>
        <p:spPr/>
        <p:txBody>
          <a:bodyPr/>
          <a:lstStyle/>
          <a:p>
            <a:fld id="{A3D46EC6-EC19-4D44-B33D-65A5615330C8}" type="slidenum">
              <a:rPr lang="en-US" smtClean="0"/>
              <a:t>6</a:t>
            </a:fld>
            <a:endParaRPr lang="en-US"/>
          </a:p>
        </p:txBody>
      </p:sp>
    </p:spTree>
    <p:extLst>
      <p:ext uri="{BB962C8B-B14F-4D97-AF65-F5344CB8AC3E}">
        <p14:creationId xmlns:p14="http://schemas.microsoft.com/office/powerpoint/2010/main" val="378355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matter of fact, a fixed mindset in teachers is proven to be damaging to students, in particular to minorities</a:t>
            </a:r>
          </a:p>
        </p:txBody>
      </p:sp>
      <p:sp>
        <p:nvSpPr>
          <p:cNvPr id="4" name="Slide Number Placeholder 3"/>
          <p:cNvSpPr>
            <a:spLocks noGrp="1"/>
          </p:cNvSpPr>
          <p:nvPr>
            <p:ph type="sldNum" sz="quarter" idx="5"/>
          </p:nvPr>
        </p:nvSpPr>
        <p:spPr/>
        <p:txBody>
          <a:bodyPr/>
          <a:lstStyle/>
          <a:p>
            <a:fld id="{A3D46EC6-EC19-4D44-B33D-65A5615330C8}" type="slidenum">
              <a:rPr lang="en-US" smtClean="0"/>
              <a:t>11</a:t>
            </a:fld>
            <a:endParaRPr lang="en-US"/>
          </a:p>
        </p:txBody>
      </p:sp>
    </p:spTree>
    <p:extLst>
      <p:ext uri="{BB962C8B-B14F-4D97-AF65-F5344CB8AC3E}">
        <p14:creationId xmlns:p14="http://schemas.microsoft.com/office/powerpoint/2010/main" val="244804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13</a:t>
            </a:fld>
            <a:endParaRPr lang="en-US"/>
          </a:p>
        </p:txBody>
      </p:sp>
    </p:spTree>
    <p:extLst>
      <p:ext uri="{BB962C8B-B14F-4D97-AF65-F5344CB8AC3E}">
        <p14:creationId xmlns:p14="http://schemas.microsoft.com/office/powerpoint/2010/main" val="383807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 of you find it hard to spread growth mindset?</a:t>
            </a:r>
          </a:p>
          <a:p>
            <a:r>
              <a:rPr lang="en-US" dirty="0"/>
              <a:t>How about asset-based teaching? What is the biggest barrier?</a:t>
            </a:r>
          </a:p>
        </p:txBody>
      </p:sp>
      <p:sp>
        <p:nvSpPr>
          <p:cNvPr id="4" name="Slide Number Placeholder 3"/>
          <p:cNvSpPr>
            <a:spLocks noGrp="1"/>
          </p:cNvSpPr>
          <p:nvPr>
            <p:ph type="sldNum" sz="quarter" idx="5"/>
          </p:nvPr>
        </p:nvSpPr>
        <p:spPr/>
        <p:txBody>
          <a:bodyPr/>
          <a:lstStyle/>
          <a:p>
            <a:fld id="{A3D46EC6-EC19-4D44-B33D-65A5615330C8}" type="slidenum">
              <a:rPr lang="en-US" smtClean="0"/>
              <a:t>14</a:t>
            </a:fld>
            <a:endParaRPr lang="en-US"/>
          </a:p>
        </p:txBody>
      </p:sp>
    </p:spTree>
    <p:extLst>
      <p:ext uri="{BB962C8B-B14F-4D97-AF65-F5344CB8AC3E}">
        <p14:creationId xmlns:p14="http://schemas.microsoft.com/office/powerpoint/2010/main" val="66601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15</a:t>
            </a:fld>
            <a:endParaRPr lang="en-US"/>
          </a:p>
        </p:txBody>
      </p:sp>
    </p:spTree>
    <p:extLst>
      <p:ext uri="{BB962C8B-B14F-4D97-AF65-F5344CB8AC3E}">
        <p14:creationId xmlns:p14="http://schemas.microsoft.com/office/powerpoint/2010/main" val="109634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9/4/24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60297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9/4/24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8529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9/4/24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149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9/4/24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0675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9/4/24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5669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9/4/24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1287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9/4/24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157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9/4/24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576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9/4/24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008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9/4/24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9006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9/4/24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6235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9/4/24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4828972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i.org/10.1177/19485506211030398" TargetMode="Externa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amazon.com/gp/product/B07KLT8RKM/ref=ppx_yo_dt_b_search_asin_title?ie=UTF8&amp;psc=1" TargetMode="External"/><Relationship Id="rId4" Type="http://schemas.openxmlformats.org/officeDocument/2006/relationships/hyperlink" Target="https://www.amazon.com/gp/product/1774583097/ref=ppx_yo_dt_b_search_asin_title?ie=UTF8&amp;psc=1"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hyperlink" Target="http://www.martineceberio.fr/" TargetMode="External"/><Relationship Id="rId4" Type="http://schemas.openxmlformats.org/officeDocument/2006/relationships/hyperlink" Target="mailto:mceberio@utep.edu"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martineceberio.fr/" TargetMode="External"/><Relationship Id="rId4" Type="http://schemas.openxmlformats.org/officeDocument/2006/relationships/hyperlink" Target="mailto:mceberio@utep.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eingartencenter.universitylife.upenn.edu/bigger-pictures-the-necessity-of-failure/" TargetMode="External"/><Relationship Id="rId2" Type="http://schemas.openxmlformats.org/officeDocument/2006/relationships/hyperlink" Target="https://doi.org/10.1177/19485506211030398" TargetMode="External"/><Relationship Id="rId1" Type="http://schemas.openxmlformats.org/officeDocument/2006/relationships/slideLayout" Target="../slideLayouts/slideLayout2.xml"/><Relationship Id="rId4" Type="http://schemas.openxmlformats.org/officeDocument/2006/relationships/hyperlink" Target="https://www.frontiersin.org/journals/psychology/articles/10.3389/fpsyg.2020.591203"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doi.org/10.1080/00405841.2021.1911483"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doi.org/10.1080/00405841.2021.1911483"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s://www.frontiersin.org/journals/psychology/articles/10.3389/fpsyg.2020.5912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A0A4A-1291-DF75-5316-C8BAB338758B}"/>
              </a:ext>
            </a:extLst>
          </p:cNvPr>
          <p:cNvSpPr>
            <a:spLocks noGrp="1"/>
          </p:cNvSpPr>
          <p:nvPr>
            <p:ph type="ctrTitle"/>
          </p:nvPr>
        </p:nvSpPr>
        <p:spPr>
          <a:xfrm>
            <a:off x="899161" y="1223889"/>
            <a:ext cx="3505200" cy="2508139"/>
          </a:xfrm>
        </p:spPr>
        <p:txBody>
          <a:bodyPr>
            <a:normAutofit/>
          </a:bodyPr>
          <a:lstStyle/>
          <a:p>
            <a:r>
              <a:rPr lang="en-US" sz="4000" dirty="0"/>
              <a:t>Let’s Talk about Students’ Success</a:t>
            </a:r>
          </a:p>
        </p:txBody>
      </p:sp>
      <p:sp>
        <p:nvSpPr>
          <p:cNvPr id="3" name="Subtitle 2">
            <a:extLst>
              <a:ext uri="{FF2B5EF4-FFF2-40B4-BE49-F238E27FC236}">
                <a16:creationId xmlns:a16="http://schemas.microsoft.com/office/drawing/2014/main" id="{82E7BC5A-02FE-EE62-9E73-BDC465A83527}"/>
              </a:ext>
            </a:extLst>
          </p:cNvPr>
          <p:cNvSpPr>
            <a:spLocks noGrp="1"/>
          </p:cNvSpPr>
          <p:nvPr>
            <p:ph type="subTitle" idx="1"/>
          </p:nvPr>
        </p:nvSpPr>
        <p:spPr>
          <a:xfrm>
            <a:off x="1371600" y="4114800"/>
            <a:ext cx="2705100" cy="1371601"/>
          </a:xfrm>
        </p:spPr>
        <p:txBody>
          <a:bodyPr>
            <a:normAutofit/>
          </a:bodyPr>
          <a:lstStyle/>
          <a:p>
            <a:r>
              <a:rPr lang="en-US" sz="2000" dirty="0"/>
              <a:t>Towards More Learning and Equity in the Classroom</a:t>
            </a:r>
          </a:p>
        </p:txBody>
      </p:sp>
      <p:pic>
        <p:nvPicPr>
          <p:cNvPr id="16" name="Picture 15">
            <a:extLst>
              <a:ext uri="{FF2B5EF4-FFF2-40B4-BE49-F238E27FC236}">
                <a16:creationId xmlns:a16="http://schemas.microsoft.com/office/drawing/2014/main" id="{EFDDCCE7-ECC5-783C-75BF-0075875192D1}"/>
              </a:ext>
            </a:extLst>
          </p:cNvPr>
          <p:cNvPicPr>
            <a:picLocks noChangeAspect="1"/>
          </p:cNvPicPr>
          <p:nvPr/>
        </p:nvPicPr>
        <p:blipFill rotWithShape="1">
          <a:blip r:embed="rId3"/>
          <a:srcRect l="11699" r="22292" b="-1"/>
          <a:stretch/>
        </p:blipFill>
        <p:spPr>
          <a:xfrm>
            <a:off x="5410200" y="10"/>
            <a:ext cx="6781800" cy="6857990"/>
          </a:xfrm>
          <a:prstGeom prst="rect">
            <a:avLst/>
          </a:prstGeom>
        </p:spPr>
      </p:pic>
      <p:sp>
        <p:nvSpPr>
          <p:cNvPr id="5" name="TextBox 4">
            <a:extLst>
              <a:ext uri="{FF2B5EF4-FFF2-40B4-BE49-F238E27FC236}">
                <a16:creationId xmlns:a16="http://schemas.microsoft.com/office/drawing/2014/main" id="{2282C4EA-89E0-1821-A16A-B17A26932D9D}"/>
              </a:ext>
            </a:extLst>
          </p:cNvPr>
          <p:cNvSpPr txBox="1"/>
          <p:nvPr/>
        </p:nvSpPr>
        <p:spPr>
          <a:xfrm>
            <a:off x="5448300" y="5305302"/>
            <a:ext cx="5182637" cy="1528624"/>
          </a:xfrm>
          <a:prstGeom prst="rect">
            <a:avLst/>
          </a:prstGeom>
          <a:noFill/>
        </p:spPr>
        <p:txBody>
          <a:bodyPr wrap="none" rtlCol="0">
            <a:spAutoFit/>
          </a:bodyPr>
          <a:lstStyle/>
          <a:p>
            <a:pPr>
              <a:spcBef>
                <a:spcPts val="400"/>
              </a:spcBef>
              <a:buSzPct val="70000"/>
            </a:pPr>
            <a:r>
              <a:rPr lang="en-US" sz="1600" i="1" dirty="0">
                <a:solidFill>
                  <a:schemeClr val="tx2"/>
                </a:solidFill>
                <a:latin typeface="+mj-lt"/>
              </a:rPr>
              <a:t>Martine Ceberio</a:t>
            </a:r>
          </a:p>
          <a:p>
            <a:pPr>
              <a:spcBef>
                <a:spcPts val="400"/>
              </a:spcBef>
              <a:buSzPct val="70000"/>
            </a:pPr>
            <a:r>
              <a:rPr lang="en-US" sz="1600" i="1" dirty="0">
                <a:solidFill>
                  <a:schemeClr val="tx2"/>
                </a:solidFill>
                <a:latin typeface="+mj-lt"/>
              </a:rPr>
              <a:t>Computer Science Professor</a:t>
            </a:r>
          </a:p>
          <a:p>
            <a:pPr>
              <a:spcBef>
                <a:spcPts val="400"/>
              </a:spcBef>
              <a:buSzPct val="70000"/>
            </a:pPr>
            <a:r>
              <a:rPr lang="en-US" sz="1600" i="1" dirty="0">
                <a:solidFill>
                  <a:schemeClr val="tx2"/>
                </a:solidFill>
                <a:latin typeface="+mj-lt"/>
              </a:rPr>
              <a:t>Associate Dean of Engineering for People, Culture, and Environment</a:t>
            </a:r>
          </a:p>
          <a:p>
            <a:pPr>
              <a:spcBef>
                <a:spcPts val="400"/>
              </a:spcBef>
              <a:buSzPct val="70000"/>
            </a:pPr>
            <a:r>
              <a:rPr lang="en-US" sz="1600" i="1" dirty="0">
                <a:solidFill>
                  <a:schemeClr val="tx2"/>
                </a:solidFill>
                <a:latin typeface="+mj-lt"/>
              </a:rPr>
              <a:t>The University of Texas at El Paso</a:t>
            </a:r>
          </a:p>
          <a:p>
            <a:pPr>
              <a:spcBef>
                <a:spcPts val="400"/>
              </a:spcBef>
              <a:buSzPct val="70000"/>
            </a:pPr>
            <a:r>
              <a:rPr lang="en-US" sz="1600" i="1" dirty="0" err="1">
                <a:solidFill>
                  <a:schemeClr val="tx2"/>
                </a:solidFill>
                <a:latin typeface="+mj-lt"/>
              </a:rPr>
              <a:t>mceberio@utep.edu</a:t>
            </a:r>
            <a:endParaRPr lang="en-US" sz="1600" i="1" dirty="0">
              <a:solidFill>
                <a:schemeClr val="tx2"/>
              </a:solidFill>
              <a:latin typeface="+mj-lt"/>
            </a:endParaRPr>
          </a:p>
        </p:txBody>
      </p:sp>
    </p:spTree>
    <p:extLst>
      <p:ext uri="{BB962C8B-B14F-4D97-AF65-F5344CB8AC3E}">
        <p14:creationId xmlns:p14="http://schemas.microsoft.com/office/powerpoint/2010/main" val="307616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753ACD-8389-4A4D-8E6D-14DCDB250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62587-373F-802C-6675-BD298F8BA2E6}"/>
              </a:ext>
            </a:extLst>
          </p:cNvPr>
          <p:cNvSpPr>
            <a:spLocks noGrp="1"/>
          </p:cNvSpPr>
          <p:nvPr>
            <p:ph type="title"/>
          </p:nvPr>
        </p:nvSpPr>
        <p:spPr>
          <a:xfrm>
            <a:off x="1181686" y="1371600"/>
            <a:ext cx="3048734" cy="4114800"/>
          </a:xfrm>
        </p:spPr>
        <p:txBody>
          <a:bodyPr anchor="ctr">
            <a:normAutofit/>
          </a:bodyPr>
          <a:lstStyle/>
          <a:p>
            <a:pPr algn="ctr"/>
            <a:r>
              <a:rPr lang="en-US" b="1" dirty="0">
                <a:solidFill>
                  <a:schemeClr val="accent1"/>
                </a:solidFill>
              </a:rPr>
              <a:t>Growth mindset</a:t>
            </a:r>
          </a:p>
        </p:txBody>
      </p:sp>
      <p:pic>
        <p:nvPicPr>
          <p:cNvPr id="5" name="Picture 4">
            <a:extLst>
              <a:ext uri="{FF2B5EF4-FFF2-40B4-BE49-F238E27FC236}">
                <a16:creationId xmlns:a16="http://schemas.microsoft.com/office/drawing/2014/main" id="{C0912CD9-2F8C-7CEE-18C9-4F584F3824E0}"/>
              </a:ext>
            </a:extLst>
          </p:cNvPr>
          <p:cNvPicPr>
            <a:picLocks noChangeAspect="1"/>
          </p:cNvPicPr>
          <p:nvPr/>
        </p:nvPicPr>
        <p:blipFill>
          <a:blip r:embed="rId2"/>
          <a:stretch>
            <a:fillRect/>
          </a:stretch>
        </p:blipFill>
        <p:spPr>
          <a:xfrm>
            <a:off x="6218541" y="1207480"/>
            <a:ext cx="4441221" cy="2498187"/>
          </a:xfrm>
          <a:prstGeom prst="rect">
            <a:avLst/>
          </a:prstGeom>
        </p:spPr>
      </p:pic>
      <p:sp>
        <p:nvSpPr>
          <p:cNvPr id="3" name="Content Placeholder 2">
            <a:extLst>
              <a:ext uri="{FF2B5EF4-FFF2-40B4-BE49-F238E27FC236}">
                <a16:creationId xmlns:a16="http://schemas.microsoft.com/office/drawing/2014/main" id="{55F87D9A-45E8-1157-9A42-CADF3458FB9E}"/>
              </a:ext>
            </a:extLst>
          </p:cNvPr>
          <p:cNvSpPr>
            <a:spLocks noGrp="1"/>
          </p:cNvSpPr>
          <p:nvPr>
            <p:ph idx="1"/>
          </p:nvPr>
        </p:nvSpPr>
        <p:spPr>
          <a:xfrm>
            <a:off x="5397516" y="3885029"/>
            <a:ext cx="6083272" cy="2793609"/>
          </a:xfrm>
        </p:spPr>
        <p:txBody>
          <a:bodyPr>
            <a:normAutofit/>
          </a:bodyPr>
          <a:lstStyle/>
          <a:p>
            <a:r>
              <a:rPr lang="en-US" dirty="0"/>
              <a:t>Term coined by </a:t>
            </a:r>
            <a:r>
              <a:rPr lang="en-US" b="1" dirty="0"/>
              <a:t>Carol Dweck</a:t>
            </a:r>
          </a:p>
          <a:p>
            <a:pPr lvl="1"/>
            <a:r>
              <a:rPr lang="en-US" dirty="0"/>
              <a:t>We can improve our skills as opposed to (fixed mindset) being born with a given capital</a:t>
            </a:r>
          </a:p>
          <a:p>
            <a:r>
              <a:rPr lang="en-US" b="1" dirty="0">
                <a:solidFill>
                  <a:schemeClr val="accent1"/>
                </a:solidFill>
              </a:rPr>
              <a:t>Skills can be developed </a:t>
            </a:r>
            <a:r>
              <a:rPr lang="en-US" dirty="0"/>
              <a:t>through dedication and hard work</a:t>
            </a:r>
          </a:p>
          <a:p>
            <a:pPr marL="0" indent="0">
              <a:buNone/>
            </a:pPr>
            <a:endParaRPr lang="en-US" dirty="0"/>
          </a:p>
          <a:p>
            <a:pPr lvl="1"/>
            <a:endParaRPr lang="en-US" dirty="0"/>
          </a:p>
          <a:p>
            <a:endParaRPr lang="en-US" dirty="0"/>
          </a:p>
          <a:p>
            <a:endParaRPr lang="en-US" dirty="0"/>
          </a:p>
        </p:txBody>
      </p:sp>
      <p:sp>
        <p:nvSpPr>
          <p:cNvPr id="4" name="TextBox 3">
            <a:extLst>
              <a:ext uri="{FF2B5EF4-FFF2-40B4-BE49-F238E27FC236}">
                <a16:creationId xmlns:a16="http://schemas.microsoft.com/office/drawing/2014/main" id="{AD67C76C-4A69-B815-8D20-F488DAA56517}"/>
              </a:ext>
            </a:extLst>
          </p:cNvPr>
          <p:cNvSpPr txBox="1"/>
          <p:nvPr/>
        </p:nvSpPr>
        <p:spPr>
          <a:xfrm>
            <a:off x="320040" y="6368904"/>
            <a:ext cx="11554638" cy="892552"/>
          </a:xfrm>
          <a:prstGeom prst="rect">
            <a:avLst/>
          </a:prstGeom>
          <a:noFill/>
        </p:spPr>
        <p:txBody>
          <a:bodyPr wrap="none" rtlCol="0">
            <a:spAutoFit/>
          </a:bodyPr>
          <a:lstStyle/>
          <a:p>
            <a:pPr>
              <a:spcAft>
                <a:spcPts val="6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Carol Dweck, David S. Yeager. “A Growth Mindset about Intelligence,” pp. 9—35, in the Handbook of Wise Interventions, How Social Psychology Can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6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Help People Change. 2020. Editors: Alia J. Crum, Gregory M. Walton.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600"/>
              </a:spcAft>
            </a:pPr>
            <a:endParaRPr lang="en-US" sz="1400"/>
          </a:p>
        </p:txBody>
      </p:sp>
    </p:spTree>
    <p:extLst>
      <p:ext uri="{BB962C8B-B14F-4D97-AF65-F5344CB8AC3E}">
        <p14:creationId xmlns:p14="http://schemas.microsoft.com/office/powerpoint/2010/main" val="13344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0AF82-56C0-25D7-F9AA-090C586A2DA5}"/>
              </a:ext>
            </a:extLst>
          </p:cNvPr>
          <p:cNvSpPr>
            <a:spLocks noGrp="1"/>
          </p:cNvSpPr>
          <p:nvPr>
            <p:ph type="title"/>
          </p:nvPr>
        </p:nvSpPr>
        <p:spPr>
          <a:xfrm>
            <a:off x="698528" y="239150"/>
            <a:ext cx="5397472" cy="1303606"/>
          </a:xfrm>
        </p:spPr>
        <p:txBody>
          <a:bodyPr>
            <a:normAutofit/>
          </a:bodyPr>
          <a:lstStyle/>
          <a:p>
            <a:pPr algn="ctr"/>
            <a:r>
              <a:rPr lang="en-US" dirty="0"/>
              <a:t>Growth mindset: why and how?</a:t>
            </a:r>
            <a:endParaRPr lang="en-US"/>
          </a:p>
        </p:txBody>
      </p:sp>
      <p:sp>
        <p:nvSpPr>
          <p:cNvPr id="3" name="Content Placeholder 2">
            <a:extLst>
              <a:ext uri="{FF2B5EF4-FFF2-40B4-BE49-F238E27FC236}">
                <a16:creationId xmlns:a16="http://schemas.microsoft.com/office/drawing/2014/main" id="{51720E48-D0B0-0F6A-0714-C5AADD3F644E}"/>
              </a:ext>
            </a:extLst>
          </p:cNvPr>
          <p:cNvSpPr>
            <a:spLocks noGrp="1"/>
          </p:cNvSpPr>
          <p:nvPr>
            <p:ph idx="1"/>
          </p:nvPr>
        </p:nvSpPr>
        <p:spPr>
          <a:xfrm>
            <a:off x="685801" y="1817152"/>
            <a:ext cx="5485227" cy="4499241"/>
          </a:xfrm>
        </p:spPr>
        <p:txBody>
          <a:bodyPr>
            <a:normAutofit lnSpcReduction="10000"/>
          </a:bodyPr>
          <a:lstStyle/>
          <a:p>
            <a:r>
              <a:rPr lang="en-US" dirty="0"/>
              <a:t>Why is it important?</a:t>
            </a:r>
          </a:p>
          <a:p>
            <a:pPr lvl="1"/>
            <a:r>
              <a:rPr lang="en-US" dirty="0"/>
              <a:t>Encourage </a:t>
            </a:r>
            <a:r>
              <a:rPr lang="en-US" sz="2400" b="1" dirty="0">
                <a:solidFill>
                  <a:schemeClr val="accent1"/>
                </a:solidFill>
              </a:rPr>
              <a:t>students </a:t>
            </a:r>
            <a:r>
              <a:rPr lang="en-US" dirty="0"/>
              <a:t>to have a growth mindset </a:t>
            </a:r>
            <a:r>
              <a:rPr lang="en-US" dirty="0">
                <a:sym typeface="Wingdings" pitchFamily="2" charset="2"/>
              </a:rPr>
              <a:t> </a:t>
            </a:r>
            <a:r>
              <a:rPr lang="en-US" dirty="0"/>
              <a:t>It equips them against damaging thoughts about their performance (e.g., “I got a C, I do not belong”)</a:t>
            </a:r>
          </a:p>
          <a:p>
            <a:pPr lvl="1"/>
            <a:r>
              <a:rPr lang="en-US" dirty="0"/>
              <a:t>Model a growth mindset </a:t>
            </a:r>
            <a:r>
              <a:rPr lang="en-US" sz="2400" b="1" dirty="0">
                <a:solidFill>
                  <a:schemeClr val="accent1"/>
                </a:solidFill>
              </a:rPr>
              <a:t>as an instructor </a:t>
            </a:r>
            <a:r>
              <a:rPr lang="en-US" dirty="0">
                <a:sym typeface="Wingdings" pitchFamily="2" charset="2"/>
              </a:rPr>
              <a:t> acknowledge your own path, errors, meet students’ struggles with a positive attitude</a:t>
            </a:r>
            <a:endParaRPr lang="en-US" dirty="0"/>
          </a:p>
          <a:p>
            <a:r>
              <a:rPr lang="en-US" dirty="0"/>
              <a:t>Results:</a:t>
            </a:r>
          </a:p>
          <a:p>
            <a:pPr lvl="1"/>
            <a:r>
              <a:rPr lang="en-US" dirty="0"/>
              <a:t>Failure does not define you</a:t>
            </a:r>
          </a:p>
          <a:p>
            <a:pPr lvl="1"/>
            <a:r>
              <a:rPr lang="en-US" dirty="0"/>
              <a:t>Students’ motivation remains up</a:t>
            </a:r>
          </a:p>
          <a:p>
            <a:pPr lvl="1"/>
            <a:r>
              <a:rPr lang="en-US" dirty="0"/>
              <a:t>Students persist more </a:t>
            </a:r>
            <a:r>
              <a:rPr lang="en-US" dirty="0">
                <a:sym typeface="Wingdings" pitchFamily="2" charset="2"/>
              </a:rPr>
              <a:t> increased retention and success</a:t>
            </a:r>
          </a:p>
          <a:p>
            <a:pPr lvl="1"/>
            <a:endParaRPr lang="en-US" dirty="0"/>
          </a:p>
        </p:txBody>
      </p:sp>
      <p:pic>
        <p:nvPicPr>
          <p:cNvPr id="7" name="Graphic 6" descr="Head with Gears">
            <a:extLst>
              <a:ext uri="{FF2B5EF4-FFF2-40B4-BE49-F238E27FC236}">
                <a16:creationId xmlns:a16="http://schemas.microsoft.com/office/drawing/2014/main" id="{AC28959E-BC07-B222-40C3-8E82587312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0328" y="1416064"/>
            <a:ext cx="4025872" cy="4025872"/>
          </a:xfrm>
          <a:prstGeom prst="rect">
            <a:avLst/>
          </a:prstGeom>
        </p:spPr>
      </p:pic>
      <p:sp>
        <p:nvSpPr>
          <p:cNvPr id="4" name="TextBox 3">
            <a:extLst>
              <a:ext uri="{FF2B5EF4-FFF2-40B4-BE49-F238E27FC236}">
                <a16:creationId xmlns:a16="http://schemas.microsoft.com/office/drawing/2014/main" id="{B46A46BE-D27B-F3A6-EAE0-6FC71FB488D3}"/>
              </a:ext>
            </a:extLst>
          </p:cNvPr>
          <p:cNvSpPr txBox="1"/>
          <p:nvPr/>
        </p:nvSpPr>
        <p:spPr>
          <a:xfrm>
            <a:off x="0" y="6116733"/>
            <a:ext cx="12190581" cy="1015663"/>
          </a:xfrm>
          <a:prstGeom prst="rect">
            <a:avLst/>
          </a:prstGeom>
          <a:noFill/>
        </p:spPr>
        <p:txBody>
          <a:bodyPr wrap="none" rtlCol="0">
            <a:spAutoFit/>
          </a:bodyPr>
          <a:lstStyle/>
          <a:p>
            <a:r>
              <a:rPr lang="en-US" sz="1200" dirty="0"/>
              <a:t>Canning, E. A., </a:t>
            </a:r>
            <a:r>
              <a:rPr lang="en-US" sz="1200" dirty="0" err="1"/>
              <a:t>Ozier</a:t>
            </a:r>
            <a:r>
              <a:rPr lang="en-US" sz="1200" dirty="0"/>
              <a:t>, E., Williams, H. E., </a:t>
            </a:r>
            <a:r>
              <a:rPr lang="en-US" sz="1200" dirty="0" err="1"/>
              <a:t>AlRasheed</a:t>
            </a:r>
            <a:r>
              <a:rPr lang="en-US" sz="1200" dirty="0"/>
              <a:t>, R., &amp; Murphy, M. C. (2022). Professors Who Signal a Fixed Mindset About Ability Undermine Women’s Performance in STEM. Social </a:t>
            </a:r>
          </a:p>
          <a:p>
            <a:r>
              <a:rPr lang="en-US" sz="1200" dirty="0"/>
              <a:t>Psychological and Personality Science, 13(5), 927-937. </a:t>
            </a:r>
            <a:r>
              <a:rPr lang="en-US" sz="1200" dirty="0">
                <a:hlinkClick r:id="rId5"/>
              </a:rPr>
              <a:t>https://doi.org/10.1177/19485506211030398</a:t>
            </a:r>
            <a:endParaRPr lang="en-US" sz="1200" dirty="0"/>
          </a:p>
          <a:p>
            <a:r>
              <a:rPr lang="en-US" sz="1200" kern="100" dirty="0">
                <a:effectLst/>
                <a:latin typeface="Aptos" panose="020B0004020202020204" pitchFamily="34" charset="0"/>
                <a:ea typeface="Aptos" panose="020B0004020202020204" pitchFamily="34" charset="0"/>
                <a:cs typeface="Times New Roman" panose="02020603050405020304" pitchFamily="18" charset="0"/>
              </a:rPr>
              <a:t>Elizabeth A. Canning, Katherine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Muenks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Dorainne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J. Green and Mary C. Murphy. “STEM faculty who believe ability is fixed have larger racial achievement gaps and inspire less student </a:t>
            </a:r>
          </a:p>
          <a:p>
            <a:r>
              <a:rPr lang="en-US" sz="1200" kern="100" dirty="0">
                <a:effectLst/>
                <a:latin typeface="Aptos" panose="020B0004020202020204" pitchFamily="34" charset="0"/>
                <a:ea typeface="Aptos" panose="020B0004020202020204" pitchFamily="34" charset="0"/>
                <a:cs typeface="Times New Roman" panose="02020603050405020304" pitchFamily="18" charset="0"/>
              </a:rPr>
              <a:t>motivation in their classes.” In Science Advances, vol. 5, issue 2. 2019. eISSN2375-2548. Publisher: American Association for the Advancement of Science</a:t>
            </a:r>
          </a:p>
          <a:p>
            <a:endParaRPr lang="en-US" sz="1200" dirty="0"/>
          </a:p>
        </p:txBody>
      </p:sp>
    </p:spTree>
    <p:extLst>
      <p:ext uri="{BB962C8B-B14F-4D97-AF65-F5344CB8AC3E}">
        <p14:creationId xmlns:p14="http://schemas.microsoft.com/office/powerpoint/2010/main" val="41241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6D6FC-4D08-DCD5-2B01-E2A90E6B081E}"/>
              </a:ext>
            </a:extLst>
          </p:cNvPr>
          <p:cNvSpPr>
            <a:spLocks noGrp="1"/>
          </p:cNvSpPr>
          <p:nvPr>
            <p:ph type="title"/>
          </p:nvPr>
        </p:nvSpPr>
        <p:spPr>
          <a:xfrm>
            <a:off x="698528" y="239150"/>
            <a:ext cx="5397472" cy="1303606"/>
          </a:xfrm>
        </p:spPr>
        <p:txBody>
          <a:bodyPr>
            <a:normAutofit/>
          </a:bodyPr>
          <a:lstStyle/>
          <a:p>
            <a:pPr algn="ctr"/>
            <a:r>
              <a:rPr lang="en-US" sz="2700"/>
              <a:t>How to spread a growth mindset? Examples</a:t>
            </a:r>
          </a:p>
        </p:txBody>
      </p:sp>
      <p:sp>
        <p:nvSpPr>
          <p:cNvPr id="3" name="Content Placeholder 2">
            <a:extLst>
              <a:ext uri="{FF2B5EF4-FFF2-40B4-BE49-F238E27FC236}">
                <a16:creationId xmlns:a16="http://schemas.microsoft.com/office/drawing/2014/main" id="{EC8269D0-649B-E3B8-E876-ECFEBCCE2803}"/>
              </a:ext>
            </a:extLst>
          </p:cNvPr>
          <p:cNvSpPr>
            <a:spLocks noGrp="1"/>
          </p:cNvSpPr>
          <p:nvPr>
            <p:ph idx="1"/>
          </p:nvPr>
        </p:nvSpPr>
        <p:spPr>
          <a:xfrm>
            <a:off x="685801" y="1817152"/>
            <a:ext cx="5485227" cy="4499241"/>
          </a:xfrm>
        </p:spPr>
        <p:txBody>
          <a:bodyPr>
            <a:normAutofit/>
          </a:bodyPr>
          <a:lstStyle/>
          <a:p>
            <a:r>
              <a:rPr lang="en-US" b="1" dirty="0">
                <a:solidFill>
                  <a:schemeClr val="accent1"/>
                </a:solidFill>
              </a:rPr>
              <a:t>Encourage</a:t>
            </a:r>
            <a:r>
              <a:rPr lang="en-US" dirty="0"/>
              <a:t> and </a:t>
            </a:r>
            <a:r>
              <a:rPr lang="en-US" b="1" dirty="0">
                <a:solidFill>
                  <a:schemeClr val="accent1"/>
                </a:solidFill>
              </a:rPr>
              <a:t>normalize struggle</a:t>
            </a:r>
          </a:p>
          <a:p>
            <a:r>
              <a:rPr lang="en-US" dirty="0">
                <a:sym typeface="Wingdings" pitchFamily="2" charset="2"/>
              </a:rPr>
              <a:t>Remind students of the elasticity of their brain </a:t>
            </a:r>
          </a:p>
          <a:p>
            <a:r>
              <a:rPr lang="en-US" dirty="0"/>
              <a:t>Celebrate achievements and encourage students to reflect</a:t>
            </a:r>
          </a:p>
          <a:p>
            <a:r>
              <a:rPr lang="en-US" b="1" dirty="0">
                <a:solidFill>
                  <a:schemeClr val="accent1"/>
                </a:solidFill>
              </a:rPr>
              <a:t>Use “yet” a lot: </a:t>
            </a:r>
            <a:r>
              <a:rPr lang="en-US" dirty="0"/>
              <a:t>“you do not understand this concept **yet**” </a:t>
            </a:r>
            <a:r>
              <a:rPr lang="en-US" dirty="0">
                <a:sym typeface="Wingdings" pitchFamily="2" charset="2"/>
              </a:rPr>
              <a:t> side effect: we give feedback a lot more clearly</a:t>
            </a:r>
          </a:p>
          <a:p>
            <a:endParaRPr lang="en-US" dirty="0"/>
          </a:p>
        </p:txBody>
      </p:sp>
      <p:pic>
        <p:nvPicPr>
          <p:cNvPr id="7" name="Graphic 6" descr="Group Brainstorm">
            <a:extLst>
              <a:ext uri="{FF2B5EF4-FFF2-40B4-BE49-F238E27FC236}">
                <a16:creationId xmlns:a16="http://schemas.microsoft.com/office/drawing/2014/main" id="{3E603414-52C5-721F-2EC6-CCC0515B1F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0328" y="1416064"/>
            <a:ext cx="4025872" cy="4025872"/>
          </a:xfrm>
          <a:prstGeom prst="rect">
            <a:avLst/>
          </a:prstGeom>
        </p:spPr>
      </p:pic>
    </p:spTree>
    <p:extLst>
      <p:ext uri="{BB962C8B-B14F-4D97-AF65-F5344CB8AC3E}">
        <p14:creationId xmlns:p14="http://schemas.microsoft.com/office/powerpoint/2010/main" val="104006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AFB61-0F03-C9DE-7423-2CE028D9F3FF}"/>
              </a:ext>
            </a:extLst>
          </p:cNvPr>
          <p:cNvSpPr>
            <a:spLocks noGrp="1"/>
          </p:cNvSpPr>
          <p:nvPr>
            <p:ph type="title"/>
          </p:nvPr>
        </p:nvSpPr>
        <p:spPr>
          <a:xfrm>
            <a:off x="685800" y="701040"/>
            <a:ext cx="3390900" cy="5486400"/>
          </a:xfrm>
        </p:spPr>
        <p:txBody>
          <a:bodyPr anchor="ctr">
            <a:normAutofit/>
          </a:bodyPr>
          <a:lstStyle/>
          <a:p>
            <a:pPr algn="ctr"/>
            <a:r>
              <a:rPr lang="en-US" dirty="0"/>
              <a:t>Asset-based teaching and growth mindset in </a:t>
            </a:r>
            <a:r>
              <a:rPr lang="en-US" b="1" dirty="0">
                <a:solidFill>
                  <a:schemeClr val="accent1"/>
                </a:solidFill>
              </a:rPr>
              <a:t>your</a:t>
            </a:r>
            <a:r>
              <a:rPr lang="en-US" dirty="0"/>
              <a:t> classrooms</a:t>
            </a:r>
          </a:p>
        </p:txBody>
      </p:sp>
      <p:graphicFrame>
        <p:nvGraphicFramePr>
          <p:cNvPr id="5" name="Content Placeholder 2">
            <a:extLst>
              <a:ext uri="{FF2B5EF4-FFF2-40B4-BE49-F238E27FC236}">
                <a16:creationId xmlns:a16="http://schemas.microsoft.com/office/drawing/2014/main" id="{B4DEA19F-2C2A-004B-7EEA-605BE3E55697}"/>
              </a:ext>
            </a:extLst>
          </p:cNvPr>
          <p:cNvGraphicFramePr>
            <a:graphicFrameLocks noGrp="1"/>
          </p:cNvGraphicFramePr>
          <p:nvPr>
            <p:ph idx="1"/>
            <p:extLst>
              <p:ext uri="{D42A27DB-BD31-4B8C-83A1-F6EECF244321}">
                <p14:modId xmlns:p14="http://schemas.microsoft.com/office/powerpoint/2010/main" val="722545161"/>
              </p:ext>
            </p:extLst>
          </p:nvPr>
        </p:nvGraphicFramePr>
        <p:xfrm>
          <a:off x="5410200" y="274321"/>
          <a:ext cx="6096000" cy="589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77ED31C-C42A-90C2-DED6-9B9E6CEF9375}"/>
              </a:ext>
            </a:extLst>
          </p:cNvPr>
          <p:cNvPicPr>
            <a:picLocks noChangeAspect="1"/>
          </p:cNvPicPr>
          <p:nvPr/>
        </p:nvPicPr>
        <p:blipFill>
          <a:blip r:embed="rId8"/>
          <a:stretch>
            <a:fillRect/>
          </a:stretch>
        </p:blipFill>
        <p:spPr>
          <a:xfrm>
            <a:off x="10149839" y="3832083"/>
            <a:ext cx="1102895" cy="1083594"/>
          </a:xfrm>
          <a:prstGeom prst="rect">
            <a:avLst/>
          </a:prstGeom>
        </p:spPr>
      </p:pic>
    </p:spTree>
    <p:extLst>
      <p:ext uri="{BB962C8B-B14F-4D97-AF65-F5344CB8AC3E}">
        <p14:creationId xmlns:p14="http://schemas.microsoft.com/office/powerpoint/2010/main" val="20069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B079A6D9-6754-443F-3CFB-846C9A1A9FB8}"/>
              </a:ext>
            </a:extLst>
          </p:cNvPr>
          <p:cNvPicPr>
            <a:picLocks noChangeAspect="1"/>
          </p:cNvPicPr>
          <p:nvPr/>
        </p:nvPicPr>
        <p:blipFill>
          <a:blip r:embed="rId3"/>
          <a:srcRect b="15730"/>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6FAF9F3F-2AF9-4108-A33C-05E0835A9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76B0B4-EBCF-4292-BACF-A789A13BB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4387D1-8B3F-D6D2-C73E-380E715AA4F6}"/>
              </a:ext>
            </a:extLst>
          </p:cNvPr>
          <p:cNvSpPr>
            <a:spLocks noGrp="1"/>
          </p:cNvSpPr>
          <p:nvPr>
            <p:ph type="title"/>
          </p:nvPr>
        </p:nvSpPr>
        <p:spPr>
          <a:xfrm>
            <a:off x="1371600" y="4114799"/>
            <a:ext cx="9486900" cy="1156915"/>
          </a:xfrm>
        </p:spPr>
        <p:txBody>
          <a:bodyPr vert="horz" lIns="91440" tIns="45720" rIns="91440" bIns="45720" rtlCol="0" anchor="b">
            <a:normAutofit/>
          </a:bodyPr>
          <a:lstStyle/>
          <a:p>
            <a:pPr algn="ctr"/>
            <a:r>
              <a:rPr lang="en-US" kern="1200" cap="all" spc="300" baseline="0">
                <a:solidFill>
                  <a:srgbClr val="FFFFFF"/>
                </a:solidFill>
                <a:latin typeface="+mj-lt"/>
                <a:ea typeface="+mj-ea"/>
                <a:cs typeface="+mj-cs"/>
              </a:rPr>
              <a:t>Teaching mindset: your thoughts</a:t>
            </a:r>
          </a:p>
        </p:txBody>
      </p:sp>
    </p:spTree>
    <p:extLst>
      <p:ext uri="{BB962C8B-B14F-4D97-AF65-F5344CB8AC3E}">
        <p14:creationId xmlns:p14="http://schemas.microsoft.com/office/powerpoint/2010/main" val="377853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80EE9EA2-051A-F13D-6D31-AED0F7A79900}"/>
              </a:ext>
            </a:extLst>
          </p:cNvPr>
          <p:cNvPicPr>
            <a:picLocks noChangeAspect="1"/>
          </p:cNvPicPr>
          <p:nvPr/>
        </p:nvPicPr>
        <p:blipFill>
          <a:blip r:embed="rId3"/>
          <a:srcRect b="15730"/>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6FAF9F3F-2AF9-4108-A33C-05E0835A9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76B0B4-EBCF-4292-BACF-A789A13BB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CDBA2C-A40E-3700-613A-BDB48E158228}"/>
              </a:ext>
            </a:extLst>
          </p:cNvPr>
          <p:cNvSpPr>
            <a:spLocks noGrp="1"/>
          </p:cNvSpPr>
          <p:nvPr>
            <p:ph type="title"/>
          </p:nvPr>
        </p:nvSpPr>
        <p:spPr>
          <a:xfrm>
            <a:off x="1352550" y="5792525"/>
            <a:ext cx="9486900" cy="1156915"/>
          </a:xfrm>
        </p:spPr>
        <p:txBody>
          <a:bodyPr vert="horz" lIns="91440" tIns="45720" rIns="91440" bIns="45720" rtlCol="0" anchor="b">
            <a:normAutofit/>
          </a:bodyPr>
          <a:lstStyle/>
          <a:p>
            <a:pPr algn="ctr"/>
            <a:r>
              <a:rPr lang="en-US" sz="5400" b="1" kern="1200" cap="all" spc="300" baseline="0" dirty="0">
                <a:solidFill>
                  <a:schemeClr val="accent1"/>
                </a:solidFill>
                <a:latin typeface="+mj-lt"/>
                <a:ea typeface="+mj-ea"/>
                <a:cs typeface="+mj-cs"/>
              </a:rPr>
              <a:t>How about policies?</a:t>
            </a:r>
          </a:p>
        </p:txBody>
      </p:sp>
    </p:spTree>
    <p:extLst>
      <p:ext uri="{BB962C8B-B14F-4D97-AF65-F5344CB8AC3E}">
        <p14:creationId xmlns:p14="http://schemas.microsoft.com/office/powerpoint/2010/main" val="180790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14CC-9DF4-6C62-A007-512A145DB50A}"/>
              </a:ext>
            </a:extLst>
          </p:cNvPr>
          <p:cNvSpPr>
            <a:spLocks noGrp="1"/>
          </p:cNvSpPr>
          <p:nvPr>
            <p:ph type="title"/>
          </p:nvPr>
        </p:nvSpPr>
        <p:spPr/>
        <p:txBody>
          <a:bodyPr/>
          <a:lstStyle/>
          <a:p>
            <a:r>
              <a:rPr lang="en-US" dirty="0"/>
              <a:t>Policies may say a lot about your mindset</a:t>
            </a:r>
          </a:p>
        </p:txBody>
      </p:sp>
      <p:graphicFrame>
        <p:nvGraphicFramePr>
          <p:cNvPr id="5" name="Content Placeholder 2">
            <a:extLst>
              <a:ext uri="{FF2B5EF4-FFF2-40B4-BE49-F238E27FC236}">
                <a16:creationId xmlns:a16="http://schemas.microsoft.com/office/drawing/2014/main" id="{08F29C10-4212-4E54-5166-952A603B8183}"/>
              </a:ext>
            </a:extLst>
          </p:cNvPr>
          <p:cNvGraphicFramePr>
            <a:graphicFrameLocks noGrp="1"/>
          </p:cNvGraphicFramePr>
          <p:nvPr>
            <p:ph idx="1"/>
            <p:extLst>
              <p:ext uri="{D42A27DB-BD31-4B8C-83A1-F6EECF244321}">
                <p14:modId xmlns:p14="http://schemas.microsoft.com/office/powerpoint/2010/main" val="3711735539"/>
              </p:ext>
            </p:extLst>
          </p:nvPr>
        </p:nvGraphicFramePr>
        <p:xfrm>
          <a:off x="1371599" y="2254103"/>
          <a:ext cx="9486901" cy="391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66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AAB919-2CB3-4C63-AEB9-FC71BF0E6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BFFF93-F6E6-406C-AAA2-49F85E4C9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487" y="685800"/>
            <a:ext cx="7452913"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BF24A-C675-101C-567E-502A8F38898E}"/>
              </a:ext>
            </a:extLst>
          </p:cNvPr>
          <p:cNvSpPr>
            <a:spLocks noGrp="1"/>
          </p:cNvSpPr>
          <p:nvPr>
            <p:ph type="title"/>
          </p:nvPr>
        </p:nvSpPr>
        <p:spPr>
          <a:xfrm>
            <a:off x="1295783" y="965456"/>
            <a:ext cx="6285925" cy="919042"/>
          </a:xfrm>
        </p:spPr>
        <p:txBody>
          <a:bodyPr>
            <a:normAutofit/>
          </a:bodyPr>
          <a:lstStyle/>
          <a:p>
            <a:pPr algn="ctr"/>
            <a:r>
              <a:rPr lang="en-US" dirty="0"/>
              <a:t>Policies: </a:t>
            </a:r>
            <a:r>
              <a:rPr lang="en-US" dirty="0">
                <a:solidFill>
                  <a:schemeClr val="accent1"/>
                </a:solidFill>
              </a:rPr>
              <a:t>examples</a:t>
            </a:r>
          </a:p>
        </p:txBody>
      </p:sp>
      <p:sp>
        <p:nvSpPr>
          <p:cNvPr id="3" name="Content Placeholder 2">
            <a:extLst>
              <a:ext uri="{FF2B5EF4-FFF2-40B4-BE49-F238E27FC236}">
                <a16:creationId xmlns:a16="http://schemas.microsoft.com/office/drawing/2014/main" id="{8A0E06EC-C5DB-2712-6462-81818B117040}"/>
              </a:ext>
            </a:extLst>
          </p:cNvPr>
          <p:cNvSpPr>
            <a:spLocks noGrp="1"/>
          </p:cNvSpPr>
          <p:nvPr>
            <p:ph idx="1"/>
          </p:nvPr>
        </p:nvSpPr>
        <p:spPr>
          <a:xfrm>
            <a:off x="1295783" y="2135938"/>
            <a:ext cx="6285925" cy="3465337"/>
          </a:xfrm>
        </p:spPr>
        <p:txBody>
          <a:bodyPr>
            <a:noAutofit/>
          </a:bodyPr>
          <a:lstStyle/>
          <a:p>
            <a:pPr>
              <a:lnSpc>
                <a:spcPct val="90000"/>
              </a:lnSpc>
            </a:pPr>
            <a:r>
              <a:rPr lang="en-US" sz="1800" b="1" dirty="0">
                <a:solidFill>
                  <a:schemeClr val="accent1"/>
                </a:solidFill>
              </a:rPr>
              <a:t>Late work policy</a:t>
            </a:r>
          </a:p>
          <a:p>
            <a:pPr lvl="1">
              <a:lnSpc>
                <a:spcPct val="90000"/>
              </a:lnSpc>
            </a:pPr>
            <a:r>
              <a:rPr lang="en-US" sz="1800" dirty="0"/>
              <a:t>10 points off per day of lateness</a:t>
            </a:r>
          </a:p>
          <a:p>
            <a:pPr lvl="1">
              <a:lnSpc>
                <a:spcPct val="90000"/>
              </a:lnSpc>
            </a:pPr>
            <a:r>
              <a:rPr lang="en-US" sz="1800" dirty="0"/>
              <a:t>0 after 3 days</a:t>
            </a:r>
          </a:p>
          <a:p>
            <a:pPr lvl="1">
              <a:lnSpc>
                <a:spcPct val="90000"/>
              </a:lnSpc>
            </a:pPr>
            <a:r>
              <a:rPr lang="en-US" sz="1800" dirty="0"/>
              <a:t>What do we </a:t>
            </a:r>
            <a:r>
              <a:rPr lang="en-US" sz="1800" b="1" dirty="0">
                <a:solidFill>
                  <a:schemeClr val="accent1"/>
                </a:solidFill>
              </a:rPr>
              <a:t>want to achieve with this</a:t>
            </a:r>
            <a:r>
              <a:rPr lang="en-US" sz="1800" dirty="0"/>
              <a:t>? Is this the best way to achieve it? Would students think of dropping if they are late? Should they?</a:t>
            </a:r>
          </a:p>
          <a:p>
            <a:pPr>
              <a:lnSpc>
                <a:spcPct val="90000"/>
              </a:lnSpc>
            </a:pPr>
            <a:r>
              <a:rPr lang="en-US" sz="1800" b="1" dirty="0">
                <a:solidFill>
                  <a:schemeClr val="accent1"/>
                </a:solidFill>
              </a:rPr>
              <a:t>Attendance</a:t>
            </a:r>
          </a:p>
          <a:p>
            <a:pPr lvl="1">
              <a:lnSpc>
                <a:spcPct val="90000"/>
              </a:lnSpc>
            </a:pPr>
            <a:r>
              <a:rPr lang="en-US" sz="1800" dirty="0"/>
              <a:t>Attendance is mandatory and will be 5% of your overall grade</a:t>
            </a:r>
          </a:p>
          <a:p>
            <a:pPr lvl="1">
              <a:lnSpc>
                <a:spcPct val="90000"/>
              </a:lnSpc>
            </a:pPr>
            <a:r>
              <a:rPr lang="en-US" sz="1800" dirty="0"/>
              <a:t>More than 3 absences (excused or not) may result in being dropped</a:t>
            </a:r>
          </a:p>
          <a:p>
            <a:pPr lvl="1">
              <a:lnSpc>
                <a:spcPct val="90000"/>
              </a:lnSpc>
            </a:pPr>
            <a:r>
              <a:rPr lang="en-US" sz="1800" b="1" dirty="0">
                <a:solidFill>
                  <a:schemeClr val="accent1"/>
                </a:solidFill>
              </a:rPr>
              <a:t>How else </a:t>
            </a:r>
            <a:r>
              <a:rPr lang="en-US" sz="1800" dirty="0"/>
              <a:t>can we approach the attendance issue?</a:t>
            </a:r>
          </a:p>
          <a:p>
            <a:pPr lvl="1">
              <a:lnSpc>
                <a:spcPct val="90000"/>
              </a:lnSpc>
            </a:pPr>
            <a:r>
              <a:rPr lang="en-US" sz="1800" i="1" dirty="0"/>
              <a:t>Your active participation enriches the experience of all students…</a:t>
            </a:r>
          </a:p>
          <a:p>
            <a:pPr lvl="1">
              <a:lnSpc>
                <a:spcPct val="90000"/>
              </a:lnSpc>
            </a:pPr>
            <a:endParaRPr lang="en-US" sz="1800" dirty="0"/>
          </a:p>
          <a:p>
            <a:pPr>
              <a:lnSpc>
                <a:spcPct val="90000"/>
              </a:lnSpc>
            </a:pPr>
            <a:endParaRPr lang="en-US" sz="1800" dirty="0"/>
          </a:p>
        </p:txBody>
      </p:sp>
      <p:pic>
        <p:nvPicPr>
          <p:cNvPr id="5" name="Picture 4" descr="A person running with a mask&#10;&#10;Description automatically generated">
            <a:extLst>
              <a:ext uri="{FF2B5EF4-FFF2-40B4-BE49-F238E27FC236}">
                <a16:creationId xmlns:a16="http://schemas.microsoft.com/office/drawing/2014/main" id="{DDB81735-ED8C-EFF7-60C0-4021628E4DB9}"/>
              </a:ext>
            </a:extLst>
          </p:cNvPr>
          <p:cNvPicPr>
            <a:picLocks noChangeAspect="1"/>
          </p:cNvPicPr>
          <p:nvPr/>
        </p:nvPicPr>
        <p:blipFill>
          <a:blip r:embed="rId2"/>
          <a:srcRect l="10777" r="5" b="5"/>
          <a:stretch/>
        </p:blipFill>
        <p:spPr>
          <a:xfrm>
            <a:off x="8153400" y="685801"/>
            <a:ext cx="3352800" cy="2743200"/>
          </a:xfrm>
          <a:prstGeom prst="rect">
            <a:avLst/>
          </a:prstGeom>
        </p:spPr>
      </p:pic>
      <p:pic>
        <p:nvPicPr>
          <p:cNvPr id="4" name="Picture 3" descr="A yellow speech bubble with black text&#10;&#10;Description automatically generated">
            <a:extLst>
              <a:ext uri="{FF2B5EF4-FFF2-40B4-BE49-F238E27FC236}">
                <a16:creationId xmlns:a16="http://schemas.microsoft.com/office/drawing/2014/main" id="{2F18B496-CFB4-78EE-BE8F-CE163677E7F9}"/>
              </a:ext>
            </a:extLst>
          </p:cNvPr>
          <p:cNvPicPr>
            <a:picLocks noChangeAspect="1"/>
          </p:cNvPicPr>
          <p:nvPr/>
        </p:nvPicPr>
        <p:blipFill>
          <a:blip r:embed="rId3"/>
          <a:srcRect l="6698" r="10500" b="5"/>
          <a:stretch/>
        </p:blipFill>
        <p:spPr>
          <a:xfrm>
            <a:off x="8153400" y="3429000"/>
            <a:ext cx="3352800" cy="2743200"/>
          </a:xfrm>
          <a:prstGeom prst="rect">
            <a:avLst/>
          </a:prstGeom>
        </p:spPr>
      </p:pic>
    </p:spTree>
    <p:extLst>
      <p:ext uri="{BB962C8B-B14F-4D97-AF65-F5344CB8AC3E}">
        <p14:creationId xmlns:p14="http://schemas.microsoft.com/office/powerpoint/2010/main" val="19579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49697-49F1-4720-5F82-E66A29D176F9}"/>
              </a:ext>
            </a:extLst>
          </p:cNvPr>
          <p:cNvSpPr>
            <a:spLocks noGrp="1"/>
          </p:cNvSpPr>
          <p:nvPr>
            <p:ph type="title"/>
          </p:nvPr>
        </p:nvSpPr>
        <p:spPr>
          <a:xfrm>
            <a:off x="1395045" y="947223"/>
            <a:ext cx="9394874" cy="928467"/>
          </a:xfrm>
        </p:spPr>
        <p:txBody>
          <a:bodyPr anchor="ctr">
            <a:normAutofit/>
          </a:bodyPr>
          <a:lstStyle/>
          <a:p>
            <a:pPr algn="ctr"/>
            <a:r>
              <a:rPr lang="en-US" dirty="0"/>
              <a:t>What do you think of these?</a:t>
            </a:r>
            <a:endParaRPr lang="en-US"/>
          </a:p>
        </p:txBody>
      </p:sp>
      <p:graphicFrame>
        <p:nvGraphicFramePr>
          <p:cNvPr id="5" name="Content Placeholder 2">
            <a:extLst>
              <a:ext uri="{FF2B5EF4-FFF2-40B4-BE49-F238E27FC236}">
                <a16:creationId xmlns:a16="http://schemas.microsoft.com/office/drawing/2014/main" id="{01982EC5-ABE4-3CA8-2C54-CF79A793C3FB}"/>
              </a:ext>
            </a:extLst>
          </p:cNvPr>
          <p:cNvGraphicFramePr>
            <a:graphicFrameLocks noGrp="1"/>
          </p:cNvGraphicFramePr>
          <p:nvPr>
            <p:ph idx="1"/>
            <p:extLst>
              <p:ext uri="{D42A27DB-BD31-4B8C-83A1-F6EECF244321}">
                <p14:modId xmlns:p14="http://schemas.microsoft.com/office/powerpoint/2010/main" val="2346582537"/>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12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81E43-C532-A147-0869-4CC23E1929F8}"/>
              </a:ext>
            </a:extLst>
          </p:cNvPr>
          <p:cNvSpPr>
            <a:spLocks noGrp="1"/>
          </p:cNvSpPr>
          <p:nvPr>
            <p:ph type="title"/>
          </p:nvPr>
        </p:nvSpPr>
        <p:spPr>
          <a:xfrm>
            <a:off x="685800" y="701040"/>
            <a:ext cx="3390900" cy="5486400"/>
          </a:xfrm>
        </p:spPr>
        <p:txBody>
          <a:bodyPr anchor="ctr">
            <a:normAutofit/>
          </a:bodyPr>
          <a:lstStyle/>
          <a:p>
            <a:pPr algn="ctr"/>
            <a:r>
              <a:rPr lang="en-US" dirty="0"/>
              <a:t>Now let’s take a look at </a:t>
            </a:r>
            <a:r>
              <a:rPr lang="en-US" b="1" dirty="0">
                <a:solidFill>
                  <a:schemeClr val="accent1"/>
                </a:solidFill>
              </a:rPr>
              <a:t>your</a:t>
            </a:r>
            <a:r>
              <a:rPr lang="en-US" dirty="0"/>
              <a:t> policies</a:t>
            </a:r>
          </a:p>
        </p:txBody>
      </p:sp>
      <p:graphicFrame>
        <p:nvGraphicFramePr>
          <p:cNvPr id="5" name="Content Placeholder 2">
            <a:extLst>
              <a:ext uri="{FF2B5EF4-FFF2-40B4-BE49-F238E27FC236}">
                <a16:creationId xmlns:a16="http://schemas.microsoft.com/office/drawing/2014/main" id="{583DCFFC-B9D1-2371-0306-9C75A01C1F5D}"/>
              </a:ext>
            </a:extLst>
          </p:cNvPr>
          <p:cNvGraphicFramePr>
            <a:graphicFrameLocks noGrp="1"/>
          </p:cNvGraphicFramePr>
          <p:nvPr>
            <p:ph idx="1"/>
            <p:extLst>
              <p:ext uri="{D42A27DB-BD31-4B8C-83A1-F6EECF244321}">
                <p14:modId xmlns:p14="http://schemas.microsoft.com/office/powerpoint/2010/main" val="1467876716"/>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EC99CAE-B83F-49D8-D3BC-DC41E127F6AE}"/>
              </a:ext>
            </a:extLst>
          </p:cNvPr>
          <p:cNvSpPr txBox="1"/>
          <p:nvPr/>
        </p:nvSpPr>
        <p:spPr>
          <a:xfrm>
            <a:off x="0" y="6022983"/>
            <a:ext cx="5707909" cy="830997"/>
          </a:xfrm>
          <a:prstGeom prst="rect">
            <a:avLst/>
          </a:prstGeom>
          <a:solidFill>
            <a:schemeClr val="accent6">
              <a:lumMod val="60000"/>
              <a:lumOff val="40000"/>
            </a:schemeClr>
          </a:solidFill>
        </p:spPr>
        <p:txBody>
          <a:bodyPr wrap="none" rtlCol="0">
            <a:spAutoFit/>
          </a:bodyPr>
          <a:lstStyle/>
          <a:p>
            <a:r>
              <a:rPr lang="en-US" sz="2400" dirty="0"/>
              <a:t>Take 10-15 minutes to discuss at your tables</a:t>
            </a:r>
          </a:p>
          <a:p>
            <a:r>
              <a:rPr lang="en-US" sz="2400" dirty="0"/>
              <a:t>Be prepared to share</a:t>
            </a:r>
          </a:p>
        </p:txBody>
      </p:sp>
      <p:pic>
        <p:nvPicPr>
          <p:cNvPr id="6" name="Picture 5">
            <a:extLst>
              <a:ext uri="{FF2B5EF4-FFF2-40B4-BE49-F238E27FC236}">
                <a16:creationId xmlns:a16="http://schemas.microsoft.com/office/drawing/2014/main" id="{4F433DE0-4755-9CAD-0D56-06230B15F7AF}"/>
              </a:ext>
            </a:extLst>
          </p:cNvPr>
          <p:cNvPicPr>
            <a:picLocks noChangeAspect="1"/>
          </p:cNvPicPr>
          <p:nvPr/>
        </p:nvPicPr>
        <p:blipFill>
          <a:blip r:embed="rId8"/>
          <a:stretch>
            <a:fillRect/>
          </a:stretch>
        </p:blipFill>
        <p:spPr>
          <a:xfrm>
            <a:off x="11089105" y="5770386"/>
            <a:ext cx="1102895" cy="1083594"/>
          </a:xfrm>
          <a:prstGeom prst="rect">
            <a:avLst/>
          </a:prstGeom>
        </p:spPr>
      </p:pic>
    </p:spTree>
    <p:extLst>
      <p:ext uri="{BB962C8B-B14F-4D97-AF65-F5344CB8AC3E}">
        <p14:creationId xmlns:p14="http://schemas.microsoft.com/office/powerpoint/2010/main" val="8517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E159530-DCF3-4A55-A165-60D619F19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6A12E-063F-1AD2-22C7-7DAAED0F612F}"/>
              </a:ext>
            </a:extLst>
          </p:cNvPr>
          <p:cNvSpPr>
            <a:spLocks noGrp="1"/>
          </p:cNvSpPr>
          <p:nvPr>
            <p:ph type="title"/>
          </p:nvPr>
        </p:nvSpPr>
        <p:spPr>
          <a:xfrm>
            <a:off x="698528" y="1371600"/>
            <a:ext cx="2692372" cy="4114800"/>
          </a:xfrm>
        </p:spPr>
        <p:txBody>
          <a:bodyPr anchor="ctr">
            <a:normAutofit/>
          </a:bodyPr>
          <a:lstStyle/>
          <a:p>
            <a:pPr algn="ctr"/>
            <a:r>
              <a:rPr lang="en-US"/>
              <a:t>A little bit about me</a:t>
            </a:r>
          </a:p>
        </p:txBody>
      </p:sp>
      <p:pic>
        <p:nvPicPr>
          <p:cNvPr id="7" name="Content Placeholder 6" descr="A person standing outside with her hands in her pockets&#10;&#10;Description automatically generated">
            <a:extLst>
              <a:ext uri="{FF2B5EF4-FFF2-40B4-BE49-F238E27FC236}">
                <a16:creationId xmlns:a16="http://schemas.microsoft.com/office/drawing/2014/main" id="{4DA36A9D-3F1C-12CF-93A0-96E57F97E01C}"/>
              </a:ext>
            </a:extLst>
          </p:cNvPr>
          <p:cNvPicPr>
            <a:picLocks noChangeAspect="1"/>
          </p:cNvPicPr>
          <p:nvPr/>
        </p:nvPicPr>
        <p:blipFill>
          <a:blip r:embed="rId3"/>
          <a:srcRect l="25383" r="28633" b="-1"/>
          <a:stretch/>
        </p:blipFill>
        <p:spPr>
          <a:xfrm>
            <a:off x="7425687" y="685800"/>
            <a:ext cx="1417326" cy="2057400"/>
          </a:xfrm>
          <a:prstGeom prst="rect">
            <a:avLst/>
          </a:prstGeom>
        </p:spPr>
      </p:pic>
      <p:sp>
        <p:nvSpPr>
          <p:cNvPr id="11" name="Content Placeholder 10">
            <a:extLst>
              <a:ext uri="{FF2B5EF4-FFF2-40B4-BE49-F238E27FC236}">
                <a16:creationId xmlns:a16="http://schemas.microsoft.com/office/drawing/2014/main" id="{08201862-B082-54BA-D89F-D982AF6D3F9F}"/>
              </a:ext>
            </a:extLst>
          </p:cNvPr>
          <p:cNvSpPr>
            <a:spLocks noGrp="1"/>
          </p:cNvSpPr>
          <p:nvPr>
            <p:ph idx="1"/>
          </p:nvPr>
        </p:nvSpPr>
        <p:spPr>
          <a:xfrm>
            <a:off x="4762500" y="3108960"/>
            <a:ext cx="6730972" cy="3207434"/>
          </a:xfrm>
        </p:spPr>
        <p:txBody>
          <a:bodyPr>
            <a:normAutofit/>
          </a:bodyPr>
          <a:lstStyle/>
          <a:p>
            <a:r>
              <a:rPr lang="en-US" dirty="0"/>
              <a:t>PhD in Computer Science from the University of Nantes, France (2003)</a:t>
            </a:r>
          </a:p>
          <a:p>
            <a:r>
              <a:rPr lang="en-US" dirty="0"/>
              <a:t>At UTEP (since 2003): now professor</a:t>
            </a:r>
          </a:p>
          <a:p>
            <a:r>
              <a:rPr lang="en-US" dirty="0"/>
              <a:t>Associate Dean of Engineering for People, Culture, and Environment (since 2023)</a:t>
            </a:r>
          </a:p>
          <a:p>
            <a:r>
              <a:rPr lang="en-US" dirty="0"/>
              <a:t>Passions: broadening participating in computing, teaching, research in decision under uncertainty</a:t>
            </a:r>
          </a:p>
        </p:txBody>
      </p:sp>
    </p:spTree>
    <p:extLst>
      <p:ext uri="{BB962C8B-B14F-4D97-AF65-F5344CB8AC3E}">
        <p14:creationId xmlns:p14="http://schemas.microsoft.com/office/powerpoint/2010/main" val="331114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EF070901-5050-D9DE-E8E0-A553E67AA0FA}"/>
              </a:ext>
            </a:extLst>
          </p:cNvPr>
          <p:cNvPicPr>
            <a:picLocks noChangeAspect="1"/>
          </p:cNvPicPr>
          <p:nvPr/>
        </p:nvPicPr>
        <p:blipFill>
          <a:blip r:embed="rId3"/>
          <a:srcRect t="896" b="14835"/>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6FAF9F3F-2AF9-4108-A33C-05E0835A9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76B0B4-EBCF-4292-BACF-A789A13BB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9A01B5-8C3C-D53A-9EE7-A0E125A8CFF4}"/>
              </a:ext>
            </a:extLst>
          </p:cNvPr>
          <p:cNvSpPr>
            <a:spLocks noGrp="1"/>
          </p:cNvSpPr>
          <p:nvPr>
            <p:ph type="title"/>
          </p:nvPr>
        </p:nvSpPr>
        <p:spPr>
          <a:xfrm>
            <a:off x="1371600" y="4114799"/>
            <a:ext cx="9486900" cy="1156915"/>
          </a:xfrm>
        </p:spPr>
        <p:txBody>
          <a:bodyPr vert="horz" lIns="91440" tIns="45720" rIns="91440" bIns="45720" rtlCol="0" anchor="b">
            <a:normAutofit/>
          </a:bodyPr>
          <a:lstStyle/>
          <a:p>
            <a:pPr algn="ctr"/>
            <a:r>
              <a:rPr lang="en-US" sz="4000" b="1" kern="1200" cap="all" spc="300" baseline="0" dirty="0">
                <a:solidFill>
                  <a:schemeClr val="accent1"/>
                </a:solidFill>
                <a:latin typeface="+mj-lt"/>
                <a:ea typeface="+mj-ea"/>
                <a:cs typeface="+mj-cs"/>
              </a:rPr>
              <a:t>Policies: your thoughts</a:t>
            </a:r>
          </a:p>
        </p:txBody>
      </p:sp>
    </p:spTree>
    <p:extLst>
      <p:ext uri="{BB962C8B-B14F-4D97-AF65-F5344CB8AC3E}">
        <p14:creationId xmlns:p14="http://schemas.microsoft.com/office/powerpoint/2010/main" val="70059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1D5C79-221D-D2FD-1009-9F7C10517CC6}"/>
              </a:ext>
            </a:extLst>
          </p:cNvPr>
          <p:cNvSpPr>
            <a:spLocks noGrp="1"/>
          </p:cNvSpPr>
          <p:nvPr>
            <p:ph type="title"/>
          </p:nvPr>
        </p:nvSpPr>
        <p:spPr>
          <a:xfrm>
            <a:off x="7285978" y="959278"/>
            <a:ext cx="3714872" cy="992512"/>
          </a:xfrm>
        </p:spPr>
        <p:txBody>
          <a:bodyPr vert="horz" lIns="91440" tIns="45720" rIns="91440" bIns="45720" rtlCol="0">
            <a:normAutofit/>
          </a:bodyPr>
          <a:lstStyle/>
          <a:p>
            <a:pPr algn="ctr"/>
            <a:r>
              <a:rPr lang="en-US" sz="2700" kern="1200" cap="all" spc="300" baseline="0">
                <a:latin typeface="+mj-lt"/>
                <a:ea typeface="+mj-ea"/>
                <a:cs typeface="+mj-cs"/>
              </a:rPr>
              <a:t>Bottomline: Communication</a:t>
            </a:r>
          </a:p>
        </p:txBody>
      </p:sp>
      <p:pic>
        <p:nvPicPr>
          <p:cNvPr id="5" name="Picture 4" descr="Colourful network cables">
            <a:extLst>
              <a:ext uri="{FF2B5EF4-FFF2-40B4-BE49-F238E27FC236}">
                <a16:creationId xmlns:a16="http://schemas.microsoft.com/office/drawing/2014/main" id="{DFA7B378-54FD-97D0-13AA-803AAF40808C}"/>
              </a:ext>
            </a:extLst>
          </p:cNvPr>
          <p:cNvPicPr>
            <a:picLocks noChangeAspect="1"/>
          </p:cNvPicPr>
          <p:nvPr/>
        </p:nvPicPr>
        <p:blipFill>
          <a:blip r:embed="rId3"/>
          <a:srcRect l="13380" r="27286" b="-1"/>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65233017-5BC5-FA9E-EA7C-35BB820E9BA3}"/>
              </a:ext>
            </a:extLst>
          </p:cNvPr>
          <p:cNvSpPr>
            <a:spLocks noGrp="1"/>
          </p:cNvSpPr>
          <p:nvPr>
            <p:ph idx="1"/>
          </p:nvPr>
        </p:nvSpPr>
        <p:spPr>
          <a:xfrm>
            <a:off x="7378995" y="2135939"/>
            <a:ext cx="3572540" cy="3546806"/>
          </a:xfrm>
        </p:spPr>
        <p:txBody>
          <a:bodyPr vert="horz" lIns="91440" tIns="45720" rIns="91440" bIns="45720" rtlCol="0">
            <a:normAutofit/>
          </a:bodyPr>
          <a:lstStyle/>
          <a:p>
            <a:pPr marL="0" indent="0">
              <a:buNone/>
            </a:pPr>
            <a:r>
              <a:rPr lang="en-US" i="1" kern="1200" dirty="0">
                <a:latin typeface="+mj-lt"/>
                <a:ea typeface="+mn-ea"/>
                <a:cs typeface="+mn-cs"/>
              </a:rPr>
              <a:t>Communication is key</a:t>
            </a:r>
          </a:p>
          <a:p>
            <a:pPr marL="0" indent="0">
              <a:buNone/>
            </a:pPr>
            <a:r>
              <a:rPr lang="en-US" i="1" dirty="0"/>
              <a:t>Show your care</a:t>
            </a:r>
          </a:p>
          <a:p>
            <a:pPr marL="0" indent="0">
              <a:buNone/>
            </a:pPr>
            <a:r>
              <a:rPr lang="en-US" i="1" dirty="0"/>
              <a:t>Be transparent</a:t>
            </a:r>
          </a:p>
          <a:p>
            <a:pPr marL="0" indent="0">
              <a:buNone/>
            </a:pPr>
            <a:r>
              <a:rPr lang="en-US" i="1" kern="1200" dirty="0">
                <a:latin typeface="+mj-lt"/>
                <a:ea typeface="+mn-ea"/>
                <a:cs typeface="+mn-cs"/>
              </a:rPr>
              <a:t>Increase students’ sen</a:t>
            </a:r>
            <a:r>
              <a:rPr lang="en-US" i="1" dirty="0"/>
              <a:t>se of self-efficacy and belonging</a:t>
            </a:r>
          </a:p>
          <a:p>
            <a:pPr marL="0" indent="0">
              <a:buNone/>
            </a:pPr>
            <a:endParaRPr lang="en-US" i="1" kern="1200" dirty="0">
              <a:latin typeface="+mj-lt"/>
              <a:ea typeface="+mn-ea"/>
              <a:cs typeface="+mn-cs"/>
            </a:endParaRPr>
          </a:p>
        </p:txBody>
      </p:sp>
    </p:spTree>
    <p:extLst>
      <p:ext uri="{BB962C8B-B14F-4D97-AF65-F5344CB8AC3E}">
        <p14:creationId xmlns:p14="http://schemas.microsoft.com/office/powerpoint/2010/main" val="417200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9A407-C015-14A7-3BAC-4D177880C947}"/>
              </a:ext>
            </a:extLst>
          </p:cNvPr>
          <p:cNvSpPr>
            <a:spLocks noGrp="1"/>
          </p:cNvSpPr>
          <p:nvPr>
            <p:ph type="title"/>
          </p:nvPr>
        </p:nvSpPr>
        <p:spPr>
          <a:xfrm>
            <a:off x="8128028" y="239150"/>
            <a:ext cx="3390899" cy="1303606"/>
          </a:xfrm>
        </p:spPr>
        <p:txBody>
          <a:bodyPr>
            <a:normAutofit/>
          </a:bodyPr>
          <a:lstStyle/>
          <a:p>
            <a:pPr algn="ctr"/>
            <a:r>
              <a:rPr lang="en-US" dirty="0"/>
              <a:t>Let’s pause here</a:t>
            </a:r>
            <a:endParaRPr lang="en-US"/>
          </a:p>
        </p:txBody>
      </p:sp>
      <p:pic>
        <p:nvPicPr>
          <p:cNvPr id="7" name="Graphic 6" descr="Pause">
            <a:extLst>
              <a:ext uri="{FF2B5EF4-FFF2-40B4-BE49-F238E27FC236}">
                <a16:creationId xmlns:a16="http://schemas.microsoft.com/office/drawing/2014/main" id="{5C9036EB-563C-BC94-76D3-92462D640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289" y="685800"/>
            <a:ext cx="5486400" cy="5486400"/>
          </a:xfrm>
          <a:prstGeom prst="rect">
            <a:avLst/>
          </a:prstGeom>
        </p:spPr>
      </p:pic>
      <p:sp>
        <p:nvSpPr>
          <p:cNvPr id="3" name="Content Placeholder 2">
            <a:extLst>
              <a:ext uri="{FF2B5EF4-FFF2-40B4-BE49-F238E27FC236}">
                <a16:creationId xmlns:a16="http://schemas.microsoft.com/office/drawing/2014/main" id="{46675308-6B0F-86FB-4CA2-75BE013BAA78}"/>
              </a:ext>
            </a:extLst>
          </p:cNvPr>
          <p:cNvSpPr>
            <a:spLocks noGrp="1"/>
          </p:cNvSpPr>
          <p:nvPr>
            <p:ph idx="1"/>
          </p:nvPr>
        </p:nvSpPr>
        <p:spPr>
          <a:xfrm>
            <a:off x="8115301" y="1814732"/>
            <a:ext cx="3390899" cy="4501662"/>
          </a:xfrm>
        </p:spPr>
        <p:txBody>
          <a:bodyPr>
            <a:normAutofit/>
          </a:bodyPr>
          <a:lstStyle/>
          <a:p>
            <a:pPr marL="0" indent="0">
              <a:buNone/>
            </a:pPr>
            <a:r>
              <a:rPr lang="en-US" dirty="0"/>
              <a:t>So far:</a:t>
            </a:r>
          </a:p>
          <a:p>
            <a:r>
              <a:rPr lang="en-US" dirty="0"/>
              <a:t>Teaching mindset</a:t>
            </a:r>
          </a:p>
          <a:p>
            <a:r>
              <a:rPr lang="en-US" dirty="0"/>
              <a:t>Policies</a:t>
            </a:r>
          </a:p>
          <a:p>
            <a:pPr marL="0" indent="0">
              <a:buNone/>
            </a:pPr>
            <a:endParaRPr lang="en-US" dirty="0"/>
          </a:p>
          <a:p>
            <a:pPr marL="0" indent="0">
              <a:buNone/>
            </a:pPr>
            <a:endParaRPr lang="en-US" dirty="0"/>
          </a:p>
          <a:p>
            <a:pPr marL="0" indent="0">
              <a:buNone/>
            </a:pPr>
            <a:r>
              <a:rPr lang="en-US" dirty="0">
                <a:solidFill>
                  <a:schemeClr val="accent1"/>
                </a:solidFill>
              </a:rPr>
              <a:t>Are there questions, comments, before we move on to the last part?</a:t>
            </a:r>
          </a:p>
        </p:txBody>
      </p:sp>
    </p:spTree>
    <p:extLst>
      <p:ext uri="{BB962C8B-B14F-4D97-AF65-F5344CB8AC3E}">
        <p14:creationId xmlns:p14="http://schemas.microsoft.com/office/powerpoint/2010/main" val="27054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237B2-A9E5-F5C9-EC11-6F6813D2634F}"/>
              </a:ext>
            </a:extLst>
          </p:cNvPr>
          <p:cNvSpPr>
            <a:spLocks noGrp="1"/>
          </p:cNvSpPr>
          <p:nvPr>
            <p:ph type="title"/>
          </p:nvPr>
        </p:nvSpPr>
        <p:spPr>
          <a:xfrm>
            <a:off x="7285978" y="959278"/>
            <a:ext cx="3714872" cy="992512"/>
          </a:xfrm>
        </p:spPr>
        <p:txBody>
          <a:bodyPr>
            <a:normAutofit/>
          </a:bodyPr>
          <a:lstStyle/>
          <a:p>
            <a:pPr algn="ctr"/>
            <a:r>
              <a:rPr lang="en-US" b="1" dirty="0">
                <a:solidFill>
                  <a:schemeClr val="accent1"/>
                </a:solidFill>
              </a:rPr>
              <a:t>Grading and Assessing</a:t>
            </a:r>
          </a:p>
        </p:txBody>
      </p:sp>
      <p:sp>
        <p:nvSpPr>
          <p:cNvPr id="8" name="Content Placeholder 7">
            <a:extLst>
              <a:ext uri="{FF2B5EF4-FFF2-40B4-BE49-F238E27FC236}">
                <a16:creationId xmlns:a16="http://schemas.microsoft.com/office/drawing/2014/main" id="{EEE759BB-2484-A8B1-D511-95642013B6C4}"/>
              </a:ext>
            </a:extLst>
          </p:cNvPr>
          <p:cNvSpPr>
            <a:spLocks noGrp="1"/>
          </p:cNvSpPr>
          <p:nvPr>
            <p:ph idx="1"/>
          </p:nvPr>
        </p:nvSpPr>
        <p:spPr>
          <a:xfrm>
            <a:off x="7378995" y="2135939"/>
            <a:ext cx="3572540" cy="3546806"/>
          </a:xfrm>
        </p:spPr>
        <p:txBody>
          <a:bodyPr>
            <a:normAutofit/>
          </a:bodyPr>
          <a:lstStyle/>
          <a:p>
            <a:r>
              <a:rPr lang="en-US" dirty="0"/>
              <a:t>Last piece of the puzzle</a:t>
            </a:r>
          </a:p>
          <a:p>
            <a:pPr lvl="1"/>
            <a:r>
              <a:rPr lang="en-US" dirty="0"/>
              <a:t>It </a:t>
            </a:r>
            <a:r>
              <a:rPr lang="en-US" b="1" dirty="0">
                <a:solidFill>
                  <a:schemeClr val="accent1"/>
                </a:solidFill>
              </a:rPr>
              <a:t>weaves it all together</a:t>
            </a:r>
          </a:p>
          <a:p>
            <a:r>
              <a:rPr lang="en-US" dirty="0"/>
              <a:t>Students pay attention</a:t>
            </a:r>
          </a:p>
          <a:p>
            <a:endParaRPr lang="en-US" dirty="0"/>
          </a:p>
          <a:p>
            <a:r>
              <a:rPr lang="en-US" dirty="0"/>
              <a:t>This part is more personal… </a:t>
            </a:r>
          </a:p>
        </p:txBody>
      </p:sp>
      <p:pic>
        <p:nvPicPr>
          <p:cNvPr id="5" name="Picture 4">
            <a:extLst>
              <a:ext uri="{FF2B5EF4-FFF2-40B4-BE49-F238E27FC236}">
                <a16:creationId xmlns:a16="http://schemas.microsoft.com/office/drawing/2014/main" id="{8D3CCD89-D6F3-125B-D0EA-29E48FF0401D}"/>
              </a:ext>
            </a:extLst>
          </p:cNvPr>
          <p:cNvPicPr>
            <a:picLocks noChangeAspect="1"/>
          </p:cNvPicPr>
          <p:nvPr/>
        </p:nvPicPr>
        <p:blipFill>
          <a:blip r:embed="rId3"/>
          <a:srcRect l="32614" r="6432"/>
          <a:stretch/>
        </p:blipFill>
        <p:spPr>
          <a:xfrm>
            <a:off x="1" y="0"/>
            <a:ext cx="6276450" cy="6858000"/>
          </a:xfrm>
          <a:prstGeom prst="rect">
            <a:avLst/>
          </a:prstGeom>
        </p:spPr>
      </p:pic>
    </p:spTree>
    <p:extLst>
      <p:ext uri="{BB962C8B-B14F-4D97-AF65-F5344CB8AC3E}">
        <p14:creationId xmlns:p14="http://schemas.microsoft.com/office/powerpoint/2010/main" val="1623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41CB-D10E-F769-1CF1-07F53E2155A8}"/>
              </a:ext>
            </a:extLst>
          </p:cNvPr>
          <p:cNvSpPr>
            <a:spLocks noGrp="1"/>
          </p:cNvSpPr>
          <p:nvPr>
            <p:ph type="title"/>
          </p:nvPr>
        </p:nvSpPr>
        <p:spPr/>
        <p:txBody>
          <a:bodyPr/>
          <a:lstStyle/>
          <a:p>
            <a:r>
              <a:rPr lang="en-US" dirty="0"/>
              <a:t>A detour to the shaping of my philosophy</a:t>
            </a:r>
          </a:p>
        </p:txBody>
      </p:sp>
      <p:sp>
        <p:nvSpPr>
          <p:cNvPr id="3" name="Content Placeholder 2">
            <a:extLst>
              <a:ext uri="{FF2B5EF4-FFF2-40B4-BE49-F238E27FC236}">
                <a16:creationId xmlns:a16="http://schemas.microsoft.com/office/drawing/2014/main" id="{150946E6-48AE-DE4A-DA66-F3BC0C587621}"/>
              </a:ext>
            </a:extLst>
          </p:cNvPr>
          <p:cNvSpPr>
            <a:spLocks noGrp="1"/>
          </p:cNvSpPr>
          <p:nvPr>
            <p:ph idx="1"/>
          </p:nvPr>
        </p:nvSpPr>
        <p:spPr/>
        <p:txBody>
          <a:bodyPr/>
          <a:lstStyle/>
          <a:p>
            <a:r>
              <a:rPr lang="en-US" b="1" dirty="0">
                <a:solidFill>
                  <a:schemeClr val="accent1"/>
                </a:solidFill>
              </a:rPr>
              <a:t>Open access:</a:t>
            </a:r>
            <a:r>
              <a:rPr lang="en-US" dirty="0"/>
              <a:t> students come with different levels of preparedness; different constraints and circumstances; different identities; differences but strengths</a:t>
            </a:r>
          </a:p>
          <a:p>
            <a:pPr lvl="1"/>
            <a:r>
              <a:rPr lang="en-US" dirty="0"/>
              <a:t>Access without equity and inclusion is a missed opportunity</a:t>
            </a:r>
          </a:p>
          <a:p>
            <a:r>
              <a:rPr lang="en-US" dirty="0"/>
              <a:t> What do I </a:t>
            </a:r>
            <a:r>
              <a:rPr lang="en-US" b="1" dirty="0">
                <a:solidFill>
                  <a:schemeClr val="accent1"/>
                </a:solidFill>
              </a:rPr>
              <a:t>grade</a:t>
            </a:r>
            <a:r>
              <a:rPr lang="en-US" dirty="0"/>
              <a:t>? </a:t>
            </a:r>
          </a:p>
          <a:p>
            <a:pPr lvl="1"/>
            <a:r>
              <a:rPr lang="en-US" dirty="0"/>
              <a:t>Ultimately, do students fail who were equipped to pass? And vice versa?</a:t>
            </a:r>
          </a:p>
          <a:p>
            <a:r>
              <a:rPr lang="en-US" dirty="0"/>
              <a:t>Should students’ grade reflect their </a:t>
            </a:r>
            <a:r>
              <a:rPr lang="en-US" b="1" dirty="0">
                <a:solidFill>
                  <a:schemeClr val="accent1"/>
                </a:solidFill>
              </a:rPr>
              <a:t>learning pace</a:t>
            </a:r>
            <a:r>
              <a:rPr lang="en-US" dirty="0"/>
              <a:t>? Their ability to </a:t>
            </a:r>
            <a:r>
              <a:rPr lang="en-US" b="1" dirty="0">
                <a:solidFill>
                  <a:schemeClr val="accent1"/>
                </a:solidFill>
              </a:rPr>
              <a:t>stay on track</a:t>
            </a:r>
            <a:r>
              <a:rPr lang="en-US" dirty="0"/>
              <a:t>? </a:t>
            </a:r>
          </a:p>
          <a:p>
            <a:r>
              <a:rPr lang="en-US" b="1" dirty="0">
                <a:solidFill>
                  <a:schemeClr val="accent1"/>
                </a:solidFill>
              </a:rPr>
              <a:t>Errors</a:t>
            </a:r>
            <a:r>
              <a:rPr lang="en-US" dirty="0"/>
              <a:t> are praised as necessary in learning</a:t>
            </a:r>
          </a:p>
        </p:txBody>
      </p:sp>
    </p:spTree>
    <p:extLst>
      <p:ext uri="{BB962C8B-B14F-4D97-AF65-F5344CB8AC3E}">
        <p14:creationId xmlns:p14="http://schemas.microsoft.com/office/powerpoint/2010/main" val="24658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C866DC-6670-9F72-902B-8E6DFFDEC9BE}"/>
              </a:ext>
            </a:extLst>
          </p:cNvPr>
          <p:cNvSpPr>
            <a:spLocks noGrp="1"/>
          </p:cNvSpPr>
          <p:nvPr>
            <p:ph type="title"/>
          </p:nvPr>
        </p:nvSpPr>
        <p:spPr>
          <a:xfrm>
            <a:off x="7285978" y="959278"/>
            <a:ext cx="3714872" cy="992512"/>
          </a:xfrm>
        </p:spPr>
        <p:txBody>
          <a:bodyPr>
            <a:normAutofit/>
          </a:bodyPr>
          <a:lstStyle/>
          <a:p>
            <a:pPr algn="ctr"/>
            <a:r>
              <a:rPr lang="en-US" sz="2200"/>
              <a:t>Central element of my philosophy</a:t>
            </a:r>
          </a:p>
        </p:txBody>
      </p:sp>
      <p:pic>
        <p:nvPicPr>
          <p:cNvPr id="4" name="Picture 3" descr="A person climbing up a staircase with text on it&#10;&#10;Description automatically generated with medium confidence">
            <a:extLst>
              <a:ext uri="{FF2B5EF4-FFF2-40B4-BE49-F238E27FC236}">
                <a16:creationId xmlns:a16="http://schemas.microsoft.com/office/drawing/2014/main" id="{440C7B02-5388-D072-79A9-EFFF07A1F3F3}"/>
              </a:ext>
            </a:extLst>
          </p:cNvPr>
          <p:cNvPicPr>
            <a:picLocks noChangeAspect="1"/>
          </p:cNvPicPr>
          <p:nvPr/>
        </p:nvPicPr>
        <p:blipFill>
          <a:blip r:embed="rId3"/>
          <a:srcRect l="27934" r="22067"/>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B746FD02-7593-BC21-E427-5757B16D639F}"/>
              </a:ext>
            </a:extLst>
          </p:cNvPr>
          <p:cNvSpPr>
            <a:spLocks noGrp="1"/>
          </p:cNvSpPr>
          <p:nvPr>
            <p:ph idx="1"/>
          </p:nvPr>
        </p:nvSpPr>
        <p:spPr>
          <a:xfrm>
            <a:off x="7378995" y="2135939"/>
            <a:ext cx="3572540" cy="3546806"/>
          </a:xfrm>
        </p:spPr>
        <p:txBody>
          <a:bodyPr>
            <a:normAutofit/>
          </a:bodyPr>
          <a:lstStyle/>
          <a:p>
            <a:pPr marL="0" indent="0">
              <a:buNone/>
            </a:pPr>
            <a:r>
              <a:rPr lang="en-US" i="1" dirty="0"/>
              <a:t>With impact on my grading</a:t>
            </a:r>
          </a:p>
          <a:p>
            <a:endParaRPr lang="en-US" dirty="0"/>
          </a:p>
          <a:p>
            <a:r>
              <a:rPr lang="en-US" b="1" dirty="0">
                <a:solidFill>
                  <a:schemeClr val="accent1"/>
                </a:solidFill>
              </a:rPr>
              <a:t>Failure</a:t>
            </a:r>
            <a:r>
              <a:rPr lang="en-US" dirty="0"/>
              <a:t> IS an option</a:t>
            </a:r>
          </a:p>
        </p:txBody>
      </p:sp>
    </p:spTree>
    <p:extLst>
      <p:ext uri="{BB962C8B-B14F-4D97-AF65-F5344CB8AC3E}">
        <p14:creationId xmlns:p14="http://schemas.microsoft.com/office/powerpoint/2010/main" val="390865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83CE6-EAC6-6B0E-B093-E63DF11AC8EE}"/>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What do people say about Failure?</a:t>
            </a:r>
          </a:p>
        </p:txBody>
      </p:sp>
      <p:sp>
        <p:nvSpPr>
          <p:cNvPr id="3" name="Content Placeholder 2">
            <a:extLst>
              <a:ext uri="{FF2B5EF4-FFF2-40B4-BE49-F238E27FC236}">
                <a16:creationId xmlns:a16="http://schemas.microsoft.com/office/drawing/2014/main" id="{C6AB91DD-267F-5E19-96F2-AEDD825BD234}"/>
              </a:ext>
            </a:extLst>
          </p:cNvPr>
          <p:cNvSpPr>
            <a:spLocks/>
          </p:cNvSpPr>
          <p:nvPr/>
        </p:nvSpPr>
        <p:spPr>
          <a:xfrm>
            <a:off x="5350043" y="1138900"/>
            <a:ext cx="5755104" cy="2626983"/>
          </a:xfrm>
          <a:prstGeom prst="rect">
            <a:avLst/>
          </a:prstGeom>
        </p:spPr>
        <p:txBody>
          <a:bodyPr/>
          <a:lstStyle/>
          <a:p>
            <a:pPr defTabSz="502920">
              <a:spcAft>
                <a:spcPts val="600"/>
              </a:spcAft>
            </a:pPr>
            <a:r>
              <a:rPr lang="en-US" sz="2000" dirty="0">
                <a:latin typeface="+mj-lt"/>
              </a:rPr>
              <a:t>“Failure is success in progress.” - Albert Einstein</a:t>
            </a:r>
          </a:p>
          <a:p>
            <a:pPr defTabSz="502920">
              <a:spcAft>
                <a:spcPts val="600"/>
              </a:spcAft>
            </a:pPr>
            <a:r>
              <a:rPr lang="en-US" sz="2000" kern="1200" dirty="0">
                <a:solidFill>
                  <a:schemeClr val="accent1"/>
                </a:solidFill>
                <a:latin typeface="+mj-lt"/>
                <a:ea typeface="+mn-ea"/>
                <a:cs typeface="+mn-cs"/>
              </a:rPr>
              <a:t>"If you are not confused, you are not paying attention", by Tom Peters</a:t>
            </a:r>
          </a:p>
          <a:p>
            <a:pPr defTabSz="502920">
              <a:spcAft>
                <a:spcPts val="600"/>
              </a:spcAft>
            </a:pPr>
            <a:r>
              <a:rPr lang="en-US" sz="2000" kern="1200" dirty="0">
                <a:solidFill>
                  <a:schemeClr val="tx1"/>
                </a:solidFill>
                <a:latin typeface="+mj-lt"/>
                <a:ea typeface="+mn-ea"/>
                <a:cs typeface="+mn-cs"/>
              </a:rPr>
              <a:t>[In real life] "nobody scores you on a failure provided you end up on a success", Jeff Olson, President of Hiller Measurements</a:t>
            </a:r>
          </a:p>
        </p:txBody>
      </p:sp>
      <p:sp>
        <p:nvSpPr>
          <p:cNvPr id="4" name="Title 1">
            <a:extLst>
              <a:ext uri="{FF2B5EF4-FFF2-40B4-BE49-F238E27FC236}">
                <a16:creationId xmlns:a16="http://schemas.microsoft.com/office/drawing/2014/main" id="{F9F8EA32-333F-D04B-5F6D-14A67E12122F}"/>
              </a:ext>
            </a:extLst>
          </p:cNvPr>
          <p:cNvSpPr txBox="1">
            <a:spLocks/>
          </p:cNvSpPr>
          <p:nvPr/>
        </p:nvSpPr>
        <p:spPr>
          <a:xfrm>
            <a:off x="5895475" y="5339418"/>
            <a:ext cx="5977437" cy="7593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defTabSz="502920">
              <a:spcAft>
                <a:spcPts val="600"/>
              </a:spcAft>
            </a:pPr>
            <a:r>
              <a:rPr lang="en-US" sz="2000" kern="1200" cap="all" spc="165" baseline="0" dirty="0">
                <a:solidFill>
                  <a:schemeClr val="tx2"/>
                </a:solidFill>
                <a:latin typeface="+mj-lt"/>
                <a:ea typeface="+mj-ea"/>
                <a:cs typeface="+mj-cs"/>
              </a:rPr>
              <a:t>normalizing Failure and struggle?</a:t>
            </a:r>
          </a:p>
          <a:p>
            <a:pPr defTabSz="502920">
              <a:spcAft>
                <a:spcPts val="600"/>
              </a:spcAft>
            </a:pPr>
            <a:r>
              <a:rPr lang="en-US" sz="2000" spc="165" dirty="0">
                <a:sym typeface="Wingdings" pitchFamily="2" charset="2"/>
              </a:rPr>
              <a:t> </a:t>
            </a:r>
            <a:r>
              <a:rPr lang="en-US" sz="2000" b="1" spc="165" dirty="0">
                <a:solidFill>
                  <a:schemeClr val="accent1"/>
                </a:solidFill>
                <a:sym typeface="Wingdings" pitchFamily="2" charset="2"/>
              </a:rPr>
              <a:t>mindset</a:t>
            </a:r>
            <a:endParaRPr lang="en-US" sz="4000" b="1" dirty="0">
              <a:solidFill>
                <a:schemeClr val="accent1"/>
              </a:solidFill>
            </a:endParaRPr>
          </a:p>
        </p:txBody>
      </p:sp>
    </p:spTree>
    <p:extLst>
      <p:ext uri="{BB962C8B-B14F-4D97-AF65-F5344CB8AC3E}">
        <p14:creationId xmlns:p14="http://schemas.microsoft.com/office/powerpoint/2010/main" val="410870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2BCD1-B23E-D721-A1DB-C3FA465F6809}"/>
              </a:ext>
            </a:extLst>
          </p:cNvPr>
          <p:cNvSpPr>
            <a:spLocks noGrp="1"/>
          </p:cNvSpPr>
          <p:nvPr>
            <p:ph type="title"/>
          </p:nvPr>
        </p:nvSpPr>
        <p:spPr>
          <a:xfrm>
            <a:off x="4762500" y="942449"/>
            <a:ext cx="6096000" cy="936840"/>
          </a:xfrm>
        </p:spPr>
        <p:txBody>
          <a:bodyPr>
            <a:normAutofit/>
          </a:bodyPr>
          <a:lstStyle/>
          <a:p>
            <a:pPr algn="ctr"/>
            <a:r>
              <a:rPr lang="en-US" sz="3000" dirty="0"/>
              <a:t>So, How to address failure?</a:t>
            </a:r>
          </a:p>
        </p:txBody>
      </p:sp>
      <p:pic>
        <p:nvPicPr>
          <p:cNvPr id="5" name="Picture 4" descr="Magnifying glass and question mark">
            <a:extLst>
              <a:ext uri="{FF2B5EF4-FFF2-40B4-BE49-F238E27FC236}">
                <a16:creationId xmlns:a16="http://schemas.microsoft.com/office/drawing/2014/main" id="{5F018E0A-7D6C-2998-0621-EA411AE06C5D}"/>
              </a:ext>
            </a:extLst>
          </p:cNvPr>
          <p:cNvPicPr>
            <a:picLocks noChangeAspect="1"/>
          </p:cNvPicPr>
          <p:nvPr/>
        </p:nvPicPr>
        <p:blipFill rotWithShape="1">
          <a:blip r:embed="rId3"/>
          <a:srcRect l="40535" r="31653"/>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6F15BB4D-044C-A8F7-0B84-F5137FE7CB87}"/>
              </a:ext>
            </a:extLst>
          </p:cNvPr>
          <p:cNvSpPr>
            <a:spLocks noGrp="1"/>
          </p:cNvSpPr>
          <p:nvPr>
            <p:ph idx="1"/>
          </p:nvPr>
        </p:nvSpPr>
        <p:spPr>
          <a:xfrm>
            <a:off x="4672977" y="2135938"/>
            <a:ext cx="6247233" cy="3535585"/>
          </a:xfrm>
        </p:spPr>
        <p:txBody>
          <a:bodyPr>
            <a:normAutofit/>
          </a:bodyPr>
          <a:lstStyle/>
          <a:p>
            <a:r>
              <a:rPr lang="en-US" dirty="0"/>
              <a:t>Failure happens, it’s </a:t>
            </a:r>
            <a:r>
              <a:rPr lang="en-US" b="1" dirty="0">
                <a:solidFill>
                  <a:schemeClr val="accent1"/>
                </a:solidFill>
              </a:rPr>
              <a:t>unescapable</a:t>
            </a:r>
            <a:r>
              <a:rPr lang="en-US" dirty="0"/>
              <a:t>, it is desirable</a:t>
            </a:r>
            <a:endParaRPr lang="en-US" b="1" dirty="0">
              <a:solidFill>
                <a:schemeClr val="accent6"/>
              </a:solidFill>
            </a:endParaRPr>
          </a:p>
          <a:p>
            <a:r>
              <a:rPr lang="en-US" dirty="0"/>
              <a:t>Not an issue BUT part of the </a:t>
            </a:r>
            <a:r>
              <a:rPr lang="en-US" u="sng" dirty="0">
                <a:solidFill>
                  <a:schemeClr val="accent1"/>
                </a:solidFill>
              </a:rPr>
              <a:t>learning</a:t>
            </a:r>
            <a:r>
              <a:rPr lang="en-US" dirty="0"/>
              <a:t> process</a:t>
            </a:r>
          </a:p>
          <a:p>
            <a:r>
              <a:rPr lang="en-US" dirty="0">
                <a:sym typeface="Wingdings" pitchFamily="2" charset="2"/>
              </a:rPr>
              <a:t> Not to be fixed </a:t>
            </a:r>
          </a:p>
          <a:p>
            <a:pPr marL="0" indent="0">
              <a:buNone/>
            </a:pPr>
            <a:endParaRPr lang="en-US" b="1" dirty="0">
              <a:solidFill>
                <a:schemeClr val="accent1"/>
              </a:solidFill>
              <a:sym typeface="Wingdings" pitchFamily="2" charset="2"/>
            </a:endParaRPr>
          </a:p>
          <a:p>
            <a:pPr marL="0" indent="0">
              <a:buNone/>
            </a:pPr>
            <a:r>
              <a:rPr lang="en-US" b="1" dirty="0">
                <a:solidFill>
                  <a:schemeClr val="accent1"/>
                </a:solidFill>
              </a:rPr>
              <a:t>We embrace it!</a:t>
            </a:r>
          </a:p>
          <a:p>
            <a:endParaRPr lang="en-US" dirty="0"/>
          </a:p>
          <a:p>
            <a:pPr marL="0" indent="0">
              <a:buNone/>
            </a:pPr>
            <a:endParaRPr lang="en-US" b="1" dirty="0">
              <a:solidFill>
                <a:schemeClr val="accent1"/>
              </a:solidFill>
            </a:endParaRPr>
          </a:p>
        </p:txBody>
      </p:sp>
    </p:spTree>
    <p:extLst>
      <p:ext uri="{BB962C8B-B14F-4D97-AF65-F5344CB8AC3E}">
        <p14:creationId xmlns:p14="http://schemas.microsoft.com/office/powerpoint/2010/main" val="410225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AE55D-C861-E3DB-A097-4CDDA22C7E50}"/>
              </a:ext>
            </a:extLst>
          </p:cNvPr>
          <p:cNvSpPr>
            <a:spLocks noGrp="1"/>
          </p:cNvSpPr>
          <p:nvPr>
            <p:ph type="title"/>
          </p:nvPr>
        </p:nvSpPr>
        <p:spPr>
          <a:xfrm>
            <a:off x="1284850" y="1065791"/>
            <a:ext cx="9931790" cy="945882"/>
          </a:xfrm>
        </p:spPr>
        <p:txBody>
          <a:bodyPr>
            <a:normAutofit/>
          </a:bodyPr>
          <a:lstStyle/>
          <a:p>
            <a:pPr algn="ctr"/>
            <a:r>
              <a:rPr lang="en-US" sz="2800" dirty="0"/>
              <a:t>What does </a:t>
            </a:r>
            <a:r>
              <a:rPr lang="en-US" sz="2800" b="1" dirty="0">
                <a:solidFill>
                  <a:schemeClr val="accent1"/>
                </a:solidFill>
              </a:rPr>
              <a:t>failure look like</a:t>
            </a:r>
            <a:r>
              <a:rPr lang="en-US" sz="2800" dirty="0"/>
              <a:t>?</a:t>
            </a:r>
            <a:br>
              <a:rPr lang="en-US" sz="2800" dirty="0"/>
            </a:br>
            <a:r>
              <a:rPr lang="en-US" sz="2800" dirty="0"/>
              <a:t>And what to do about it?</a:t>
            </a:r>
          </a:p>
        </p:txBody>
      </p:sp>
      <p:sp>
        <p:nvSpPr>
          <p:cNvPr id="3" name="Content Placeholder 2">
            <a:extLst>
              <a:ext uri="{FF2B5EF4-FFF2-40B4-BE49-F238E27FC236}">
                <a16:creationId xmlns:a16="http://schemas.microsoft.com/office/drawing/2014/main" id="{A9657248-42CA-1BFB-1FEB-0D0C26D64E19}"/>
              </a:ext>
            </a:extLst>
          </p:cNvPr>
          <p:cNvSpPr>
            <a:spLocks noGrp="1"/>
          </p:cNvSpPr>
          <p:nvPr>
            <p:ph idx="1"/>
          </p:nvPr>
        </p:nvSpPr>
        <p:spPr>
          <a:xfrm>
            <a:off x="1481119" y="2732643"/>
            <a:ext cx="7600070" cy="3439557"/>
          </a:xfrm>
        </p:spPr>
        <p:txBody>
          <a:bodyPr>
            <a:normAutofit/>
          </a:bodyPr>
          <a:lstStyle/>
          <a:p>
            <a:r>
              <a:rPr lang="en-US" dirty="0">
                <a:solidFill>
                  <a:schemeClr val="accent6"/>
                </a:solidFill>
              </a:rPr>
              <a:t>[2 minutes] </a:t>
            </a:r>
            <a:r>
              <a:rPr lang="en-US" dirty="0"/>
              <a:t>Think of a </a:t>
            </a:r>
            <a:r>
              <a:rPr lang="en-US" b="1" dirty="0">
                <a:solidFill>
                  <a:schemeClr val="accent1"/>
                </a:solidFill>
              </a:rPr>
              <a:t>type of failure </a:t>
            </a:r>
            <a:r>
              <a:rPr lang="en-US" dirty="0"/>
              <a:t>your students can face and </a:t>
            </a:r>
            <a:r>
              <a:rPr lang="en-US" u="sng" dirty="0"/>
              <a:t>how you could guide them</a:t>
            </a:r>
            <a:r>
              <a:rPr lang="en-US" dirty="0"/>
              <a:t> to improve</a:t>
            </a:r>
          </a:p>
          <a:p>
            <a:r>
              <a:rPr lang="en-US" dirty="0">
                <a:solidFill>
                  <a:srgbClr val="00B050"/>
                </a:solidFill>
              </a:rPr>
              <a:t>[5-10 minutes] </a:t>
            </a:r>
            <a:r>
              <a:rPr lang="en-US" dirty="0"/>
              <a:t>Share your thoughts and ideas about addressing failure with your neighbor(s) or at your table</a:t>
            </a:r>
          </a:p>
          <a:p>
            <a:r>
              <a:rPr lang="en-US" dirty="0">
                <a:solidFill>
                  <a:schemeClr val="accent1"/>
                </a:solidFill>
              </a:rPr>
              <a:t>[5-7 minutes] </a:t>
            </a:r>
            <a:r>
              <a:rPr lang="en-US" dirty="0"/>
              <a:t>Report to the whole group (voluntary)</a:t>
            </a:r>
          </a:p>
          <a:p>
            <a:endParaRPr lang="en-US" dirty="0"/>
          </a:p>
        </p:txBody>
      </p:sp>
      <p:pic>
        <p:nvPicPr>
          <p:cNvPr id="4" name="Picture 3">
            <a:extLst>
              <a:ext uri="{FF2B5EF4-FFF2-40B4-BE49-F238E27FC236}">
                <a16:creationId xmlns:a16="http://schemas.microsoft.com/office/drawing/2014/main" id="{7D4BF5BF-4D99-B9D1-EB31-D78C2524AFD8}"/>
              </a:ext>
            </a:extLst>
          </p:cNvPr>
          <p:cNvPicPr>
            <a:picLocks noChangeAspect="1"/>
          </p:cNvPicPr>
          <p:nvPr/>
        </p:nvPicPr>
        <p:blipFill>
          <a:blip r:embed="rId3"/>
          <a:stretch>
            <a:fillRect/>
          </a:stretch>
        </p:blipFill>
        <p:spPr>
          <a:xfrm>
            <a:off x="9876507" y="4581522"/>
            <a:ext cx="1492533" cy="1466413"/>
          </a:xfrm>
          <a:prstGeom prst="rect">
            <a:avLst/>
          </a:prstGeom>
        </p:spPr>
      </p:pic>
    </p:spTree>
    <p:extLst>
      <p:ext uri="{BB962C8B-B14F-4D97-AF65-F5344CB8AC3E}">
        <p14:creationId xmlns:p14="http://schemas.microsoft.com/office/powerpoint/2010/main" val="1178645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AE044-203A-3C03-2F56-4C285102AB9A}"/>
              </a:ext>
            </a:extLst>
          </p:cNvPr>
          <p:cNvSpPr>
            <a:spLocks noGrp="1"/>
          </p:cNvSpPr>
          <p:nvPr>
            <p:ph type="title"/>
          </p:nvPr>
        </p:nvSpPr>
        <p:spPr>
          <a:xfrm>
            <a:off x="1050389" y="914881"/>
            <a:ext cx="5212188" cy="964407"/>
          </a:xfrm>
        </p:spPr>
        <p:txBody>
          <a:bodyPr>
            <a:normAutofit/>
          </a:bodyPr>
          <a:lstStyle/>
          <a:p>
            <a:pPr algn="ctr"/>
            <a:r>
              <a:rPr lang="en-US" sz="3000" dirty="0"/>
              <a:t>The power of embracing failure</a:t>
            </a:r>
          </a:p>
        </p:txBody>
      </p:sp>
      <p:sp>
        <p:nvSpPr>
          <p:cNvPr id="3" name="Content Placeholder 2">
            <a:extLst>
              <a:ext uri="{FF2B5EF4-FFF2-40B4-BE49-F238E27FC236}">
                <a16:creationId xmlns:a16="http://schemas.microsoft.com/office/drawing/2014/main" id="{48D255EC-4855-5708-26F8-CD93FA07C41D}"/>
              </a:ext>
            </a:extLst>
          </p:cNvPr>
          <p:cNvSpPr>
            <a:spLocks noGrp="1"/>
          </p:cNvSpPr>
          <p:nvPr>
            <p:ph idx="1"/>
          </p:nvPr>
        </p:nvSpPr>
        <p:spPr>
          <a:xfrm>
            <a:off x="1218040" y="2146570"/>
            <a:ext cx="5118965" cy="3754499"/>
          </a:xfrm>
        </p:spPr>
        <p:txBody>
          <a:bodyPr>
            <a:normAutofit/>
          </a:bodyPr>
          <a:lstStyle/>
          <a:p>
            <a:r>
              <a:rPr lang="en-US" dirty="0"/>
              <a:t>It gets you </a:t>
            </a:r>
            <a:r>
              <a:rPr lang="en-US" b="1" dirty="0">
                <a:solidFill>
                  <a:schemeClr val="accent1"/>
                </a:solidFill>
              </a:rPr>
              <a:t>started</a:t>
            </a:r>
          </a:p>
          <a:p>
            <a:r>
              <a:rPr lang="en-US" dirty="0"/>
              <a:t>It puts you on the </a:t>
            </a:r>
            <a:r>
              <a:rPr lang="en-US" b="1" dirty="0">
                <a:solidFill>
                  <a:schemeClr val="accent1"/>
                </a:solidFill>
              </a:rPr>
              <a:t>path to succeeding</a:t>
            </a:r>
          </a:p>
          <a:p>
            <a:r>
              <a:rPr lang="en-US" dirty="0"/>
              <a:t>It </a:t>
            </a:r>
            <a:r>
              <a:rPr lang="en-US" b="1" dirty="0">
                <a:solidFill>
                  <a:schemeClr val="accent1"/>
                </a:solidFill>
              </a:rPr>
              <a:t>reinforces</a:t>
            </a:r>
            <a:r>
              <a:rPr lang="en-US" dirty="0"/>
              <a:t> your learning</a:t>
            </a:r>
          </a:p>
        </p:txBody>
      </p:sp>
      <p:pic>
        <p:nvPicPr>
          <p:cNvPr id="5" name="Picture 4">
            <a:extLst>
              <a:ext uri="{FF2B5EF4-FFF2-40B4-BE49-F238E27FC236}">
                <a16:creationId xmlns:a16="http://schemas.microsoft.com/office/drawing/2014/main" id="{18B31FDA-B6B4-8CAA-0199-F464ACDE8166}"/>
              </a:ext>
            </a:extLst>
          </p:cNvPr>
          <p:cNvPicPr>
            <a:picLocks noChangeAspect="1"/>
          </p:cNvPicPr>
          <p:nvPr/>
        </p:nvPicPr>
        <p:blipFill rotWithShape="1">
          <a:blip r:embed="rId3"/>
          <a:srcRect l="20204" r="41046"/>
          <a:stretch/>
        </p:blipFill>
        <p:spPr>
          <a:xfrm>
            <a:off x="7467600" y="10"/>
            <a:ext cx="4724400" cy="6857988"/>
          </a:xfrm>
          <a:prstGeom prst="rect">
            <a:avLst/>
          </a:prstGeom>
        </p:spPr>
      </p:pic>
    </p:spTree>
    <p:extLst>
      <p:ext uri="{BB962C8B-B14F-4D97-AF65-F5344CB8AC3E}">
        <p14:creationId xmlns:p14="http://schemas.microsoft.com/office/powerpoint/2010/main" val="154612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2D27F-FFED-FB40-EC08-EFB4FE8EEB96}"/>
              </a:ext>
            </a:extLst>
          </p:cNvPr>
          <p:cNvSpPr>
            <a:spLocks noGrp="1"/>
          </p:cNvSpPr>
          <p:nvPr>
            <p:ph type="title"/>
          </p:nvPr>
        </p:nvSpPr>
        <p:spPr>
          <a:xfrm>
            <a:off x="685800" y="412652"/>
            <a:ext cx="5410200" cy="1125415"/>
          </a:xfrm>
        </p:spPr>
        <p:txBody>
          <a:bodyPr>
            <a:normAutofit/>
          </a:bodyPr>
          <a:lstStyle/>
          <a:p>
            <a:pPr algn="ctr"/>
            <a:r>
              <a:rPr lang="en-US" sz="2500"/>
              <a:t>The University of Texas at El Paso</a:t>
            </a:r>
            <a:br>
              <a:rPr lang="en-US" sz="2500"/>
            </a:br>
            <a:r>
              <a:rPr lang="en-US" sz="2500"/>
              <a:t>UTEP</a:t>
            </a:r>
          </a:p>
        </p:txBody>
      </p:sp>
      <p:sp>
        <p:nvSpPr>
          <p:cNvPr id="3" name="Content Placeholder 2">
            <a:extLst>
              <a:ext uri="{FF2B5EF4-FFF2-40B4-BE49-F238E27FC236}">
                <a16:creationId xmlns:a16="http://schemas.microsoft.com/office/drawing/2014/main" id="{17AF0AA7-EAC4-A738-0CB0-1845E242FACE}"/>
              </a:ext>
            </a:extLst>
          </p:cNvPr>
          <p:cNvSpPr>
            <a:spLocks noGrp="1"/>
          </p:cNvSpPr>
          <p:nvPr>
            <p:ph idx="1"/>
          </p:nvPr>
        </p:nvSpPr>
        <p:spPr>
          <a:xfrm>
            <a:off x="685798" y="1817154"/>
            <a:ext cx="5410201" cy="4482670"/>
          </a:xfrm>
        </p:spPr>
        <p:txBody>
          <a:bodyPr>
            <a:normAutofit/>
          </a:bodyPr>
          <a:lstStyle/>
          <a:p>
            <a:r>
              <a:rPr lang="en-US" dirty="0"/>
              <a:t>Located on the border of Mexico and New Mexico (on Mountain Time)</a:t>
            </a:r>
          </a:p>
          <a:p>
            <a:r>
              <a:rPr lang="en-US" dirty="0"/>
              <a:t>Hispanic-Serving Institution (HSI): 85% of UG students are Hispanic</a:t>
            </a:r>
          </a:p>
          <a:p>
            <a:r>
              <a:rPr lang="en-US" dirty="0"/>
              <a:t>Open-access institution</a:t>
            </a:r>
          </a:p>
          <a:p>
            <a:r>
              <a:rPr lang="en-US" dirty="0"/>
              <a:t>Close to 5,000 students in Engineering</a:t>
            </a:r>
          </a:p>
          <a:p>
            <a:r>
              <a:rPr lang="en-US" dirty="0"/>
              <a:t>About 1,400 students in CS</a:t>
            </a:r>
          </a:p>
          <a:p>
            <a:r>
              <a:rPr lang="en-US" dirty="0"/>
              <a:t>My class sizes: UG 60, G 30</a:t>
            </a:r>
          </a:p>
          <a:p>
            <a:pPr lvl="1"/>
            <a:r>
              <a:rPr lang="en-US" dirty="0"/>
              <a:t>But UG classes I teach will be 120-200 next time I teach them</a:t>
            </a:r>
          </a:p>
        </p:txBody>
      </p:sp>
      <p:pic>
        <p:nvPicPr>
          <p:cNvPr id="4" name="Content Placeholder 7" descr="A large building with a flag in the middle of it&#10;&#10;Description automatically generated">
            <a:extLst>
              <a:ext uri="{FF2B5EF4-FFF2-40B4-BE49-F238E27FC236}">
                <a16:creationId xmlns:a16="http://schemas.microsoft.com/office/drawing/2014/main" id="{2C06DEB1-E478-34E1-C6F4-CCF274B75393}"/>
              </a:ext>
            </a:extLst>
          </p:cNvPr>
          <p:cNvPicPr>
            <a:picLocks noChangeAspect="1"/>
          </p:cNvPicPr>
          <p:nvPr/>
        </p:nvPicPr>
        <p:blipFill rotWithShape="1">
          <a:blip r:embed="rId2"/>
          <a:srcRect l="18435" r="35005" b="-2"/>
          <a:stretch/>
        </p:blipFill>
        <p:spPr>
          <a:xfrm>
            <a:off x="7467600" y="685800"/>
            <a:ext cx="4038600" cy="5486400"/>
          </a:xfrm>
          <a:prstGeom prst="rect">
            <a:avLst/>
          </a:prstGeom>
        </p:spPr>
      </p:pic>
      <p:sp>
        <p:nvSpPr>
          <p:cNvPr id="5" name="TextBox 4">
            <a:extLst>
              <a:ext uri="{FF2B5EF4-FFF2-40B4-BE49-F238E27FC236}">
                <a16:creationId xmlns:a16="http://schemas.microsoft.com/office/drawing/2014/main" id="{3233C1A0-2B7A-64D8-2A64-B395660971EE}"/>
              </a:ext>
            </a:extLst>
          </p:cNvPr>
          <p:cNvSpPr txBox="1"/>
          <p:nvPr/>
        </p:nvSpPr>
        <p:spPr>
          <a:xfrm>
            <a:off x="7875196" y="6129336"/>
            <a:ext cx="3069238" cy="523220"/>
          </a:xfrm>
          <a:prstGeom prst="rect">
            <a:avLst/>
          </a:prstGeom>
          <a:noFill/>
        </p:spPr>
        <p:txBody>
          <a:bodyPr wrap="none" rtlCol="0">
            <a:spAutoFit/>
          </a:bodyPr>
          <a:lstStyle/>
          <a:p>
            <a:r>
              <a:rPr lang="en-US" sz="1400" i="1" dirty="0">
                <a:latin typeface="+mj-lt"/>
              </a:rPr>
              <a:t>Note the Bhutanese architecture, and temple.</a:t>
            </a:r>
          </a:p>
          <a:p>
            <a:r>
              <a:rPr lang="en-US" sz="1400" i="1" dirty="0">
                <a:latin typeface="+mj-lt"/>
              </a:rPr>
              <a:t>Mexico (Ciudad Juarez) is in the background.</a:t>
            </a:r>
          </a:p>
        </p:txBody>
      </p:sp>
    </p:spTree>
    <p:extLst>
      <p:ext uri="{BB962C8B-B14F-4D97-AF65-F5344CB8AC3E}">
        <p14:creationId xmlns:p14="http://schemas.microsoft.com/office/powerpoint/2010/main" val="45106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C32BF-CB73-83AE-762E-893F94E00A5D}"/>
              </a:ext>
            </a:extLst>
          </p:cNvPr>
          <p:cNvSpPr>
            <a:spLocks noGrp="1"/>
          </p:cNvSpPr>
          <p:nvPr>
            <p:ph type="title"/>
          </p:nvPr>
        </p:nvSpPr>
        <p:spPr>
          <a:xfrm>
            <a:off x="6781800" y="510494"/>
            <a:ext cx="4741045" cy="1022884"/>
          </a:xfrm>
        </p:spPr>
        <p:txBody>
          <a:bodyPr>
            <a:normAutofit/>
          </a:bodyPr>
          <a:lstStyle/>
          <a:p>
            <a:pPr algn="ctr"/>
            <a:r>
              <a:rPr lang="en-US" dirty="0"/>
              <a:t>the good in failure</a:t>
            </a:r>
          </a:p>
        </p:txBody>
      </p:sp>
      <p:pic>
        <p:nvPicPr>
          <p:cNvPr id="5" name="Picture 4">
            <a:extLst>
              <a:ext uri="{FF2B5EF4-FFF2-40B4-BE49-F238E27FC236}">
                <a16:creationId xmlns:a16="http://schemas.microsoft.com/office/drawing/2014/main" id="{E698E43F-696C-E978-1C8E-026E04CCB058}"/>
              </a:ext>
            </a:extLst>
          </p:cNvPr>
          <p:cNvPicPr>
            <a:picLocks noChangeAspect="1"/>
          </p:cNvPicPr>
          <p:nvPr/>
        </p:nvPicPr>
        <p:blipFill rotWithShape="1">
          <a:blip r:embed="rId3"/>
          <a:srcRect l="31529" r="11167" b="-1"/>
          <a:stretch/>
        </p:blipFill>
        <p:spPr>
          <a:xfrm>
            <a:off x="685801" y="685800"/>
            <a:ext cx="4724400" cy="5486400"/>
          </a:xfrm>
          <a:prstGeom prst="rect">
            <a:avLst/>
          </a:prstGeom>
        </p:spPr>
      </p:pic>
      <p:sp>
        <p:nvSpPr>
          <p:cNvPr id="3" name="Content Placeholder 2">
            <a:extLst>
              <a:ext uri="{FF2B5EF4-FFF2-40B4-BE49-F238E27FC236}">
                <a16:creationId xmlns:a16="http://schemas.microsoft.com/office/drawing/2014/main" id="{6B319DEA-989A-17EB-6D35-82B8A1DD75F4}"/>
              </a:ext>
            </a:extLst>
          </p:cNvPr>
          <p:cNvSpPr>
            <a:spLocks noGrp="1"/>
          </p:cNvSpPr>
          <p:nvPr>
            <p:ph idx="1"/>
          </p:nvPr>
        </p:nvSpPr>
        <p:spPr>
          <a:xfrm>
            <a:off x="6291260" y="1817153"/>
            <a:ext cx="5680161" cy="4471452"/>
          </a:xfrm>
        </p:spPr>
        <p:txBody>
          <a:bodyPr>
            <a:normAutofit/>
          </a:bodyPr>
          <a:lstStyle/>
          <a:p>
            <a:pPr marL="0" indent="0">
              <a:lnSpc>
                <a:spcPct val="90000"/>
              </a:lnSpc>
              <a:buNone/>
            </a:pPr>
            <a:r>
              <a:rPr lang="en-US" dirty="0"/>
              <a:t>Mathematician David </a:t>
            </a:r>
            <a:r>
              <a:rPr lang="en-US" dirty="0" err="1"/>
              <a:t>Bessis</a:t>
            </a:r>
            <a:r>
              <a:rPr lang="en-US" dirty="0"/>
              <a:t> urges the </a:t>
            </a:r>
            <a:r>
              <a:rPr lang="en-US" b="1" dirty="0">
                <a:solidFill>
                  <a:schemeClr val="accent1"/>
                </a:solidFill>
              </a:rPr>
              <a:t>development of mental models</a:t>
            </a:r>
            <a:r>
              <a:rPr lang="en-US" dirty="0"/>
              <a:t>, even if </a:t>
            </a:r>
            <a:r>
              <a:rPr lang="en-US" b="1" dirty="0">
                <a:solidFill>
                  <a:schemeClr val="accent1"/>
                </a:solidFill>
              </a:rPr>
              <a:t>incorrect</a:t>
            </a:r>
            <a:r>
              <a:rPr lang="en-US" dirty="0"/>
              <a:t>, as a starting point </a:t>
            </a:r>
            <a:r>
              <a:rPr lang="en-US" dirty="0">
                <a:sym typeface="Wingdings" pitchFamily="2" charset="2"/>
              </a:rPr>
              <a:t> we need them to build correct ones over time</a:t>
            </a:r>
            <a:endParaRPr lang="en-US" dirty="0"/>
          </a:p>
          <a:p>
            <a:pPr>
              <a:lnSpc>
                <a:spcPct val="90000"/>
              </a:lnSpc>
            </a:pPr>
            <a:r>
              <a:rPr lang="en-US" dirty="0"/>
              <a:t>He further stresses the need to be </a:t>
            </a:r>
            <a:r>
              <a:rPr lang="en-US" b="1" dirty="0">
                <a:solidFill>
                  <a:schemeClr val="accent1"/>
                </a:solidFill>
              </a:rPr>
              <a:t>comfortable with being wrong</a:t>
            </a:r>
            <a:r>
              <a:rPr lang="en-US" dirty="0">
                <a:solidFill>
                  <a:schemeClr val="accent1"/>
                </a:solidFill>
              </a:rPr>
              <a:t> </a:t>
            </a:r>
            <a:r>
              <a:rPr lang="en-US" dirty="0"/>
              <a:t>to enhance learning</a:t>
            </a:r>
          </a:p>
          <a:p>
            <a:pPr marL="0" indent="0">
              <a:lnSpc>
                <a:spcPct val="90000"/>
              </a:lnSpc>
              <a:buNone/>
            </a:pPr>
            <a:endParaRPr lang="en-US" dirty="0"/>
          </a:p>
          <a:p>
            <a:pPr marL="0" indent="0">
              <a:lnSpc>
                <a:spcPct val="90000"/>
              </a:lnSpc>
              <a:buNone/>
            </a:pPr>
            <a:r>
              <a:rPr lang="en-US" dirty="0"/>
              <a:t>Study about math achievements in </a:t>
            </a:r>
            <a:r>
              <a:rPr lang="en-US" b="1" dirty="0">
                <a:solidFill>
                  <a:schemeClr val="accent1"/>
                </a:solidFill>
              </a:rPr>
              <a:t>Japan VS the US</a:t>
            </a:r>
          </a:p>
          <a:p>
            <a:pPr>
              <a:lnSpc>
                <a:spcPct val="90000"/>
              </a:lnSpc>
            </a:pPr>
            <a:r>
              <a:rPr lang="en-US" b="1" dirty="0">
                <a:solidFill>
                  <a:schemeClr val="accent1"/>
                </a:solidFill>
              </a:rPr>
              <a:t>55% VS 10%</a:t>
            </a:r>
            <a:r>
              <a:rPr lang="en-US" dirty="0">
                <a:solidFill>
                  <a:schemeClr val="accent1"/>
                </a:solidFill>
              </a:rPr>
              <a:t> </a:t>
            </a:r>
            <a:r>
              <a:rPr lang="en-US" dirty="0"/>
              <a:t>struggle</a:t>
            </a:r>
          </a:p>
          <a:p>
            <a:pPr marL="0" indent="0">
              <a:lnSpc>
                <a:spcPct val="90000"/>
              </a:lnSpc>
              <a:buNone/>
            </a:pPr>
            <a:endParaRPr lang="en-US" dirty="0"/>
          </a:p>
        </p:txBody>
      </p:sp>
      <p:sp>
        <p:nvSpPr>
          <p:cNvPr id="4" name="TextBox 3">
            <a:extLst>
              <a:ext uri="{FF2B5EF4-FFF2-40B4-BE49-F238E27FC236}">
                <a16:creationId xmlns:a16="http://schemas.microsoft.com/office/drawing/2014/main" id="{B94C11BA-E68E-005C-98C9-F45FDAF65F66}"/>
              </a:ext>
            </a:extLst>
          </p:cNvPr>
          <p:cNvSpPr txBox="1"/>
          <p:nvPr/>
        </p:nvSpPr>
        <p:spPr>
          <a:xfrm>
            <a:off x="586795" y="6152648"/>
            <a:ext cx="5018668" cy="307777"/>
          </a:xfrm>
          <a:prstGeom prst="rect">
            <a:avLst/>
          </a:prstGeom>
          <a:noFill/>
        </p:spPr>
        <p:txBody>
          <a:bodyPr wrap="square" rtlCol="0">
            <a:spAutoFit/>
          </a:bodyPr>
          <a:lstStyle/>
          <a:p>
            <a:pPr>
              <a:spcAft>
                <a:spcPts val="600"/>
              </a:spcAft>
            </a:pPr>
            <a:r>
              <a:rPr lang="en-US" sz="1400" dirty="0">
                <a:solidFill>
                  <a:srgbClr val="0070C0"/>
                </a:solidFill>
                <a:latin typeface="+mj-lt"/>
              </a:rPr>
              <a:t>Mathematica, </a:t>
            </a:r>
            <a:r>
              <a:rPr lang="en-US" sz="1400" dirty="0" err="1">
                <a:solidFill>
                  <a:srgbClr val="0070C0"/>
                </a:solidFill>
                <a:latin typeface="+mj-lt"/>
              </a:rPr>
              <a:t>une</a:t>
            </a:r>
            <a:r>
              <a:rPr lang="en-US" sz="1400" dirty="0">
                <a:solidFill>
                  <a:srgbClr val="0070C0"/>
                </a:solidFill>
                <a:latin typeface="+mj-lt"/>
              </a:rPr>
              <a:t> </a:t>
            </a:r>
            <a:r>
              <a:rPr lang="en-US" sz="1400" dirty="0" err="1">
                <a:solidFill>
                  <a:srgbClr val="0070C0"/>
                </a:solidFill>
                <a:latin typeface="+mj-lt"/>
              </a:rPr>
              <a:t>aventure</a:t>
            </a:r>
            <a:r>
              <a:rPr lang="en-US" sz="1400" dirty="0">
                <a:solidFill>
                  <a:srgbClr val="0070C0"/>
                </a:solidFill>
                <a:latin typeface="+mj-lt"/>
              </a:rPr>
              <a:t> au </a:t>
            </a:r>
            <a:r>
              <a:rPr lang="en-US" sz="1400" dirty="0" err="1">
                <a:solidFill>
                  <a:srgbClr val="0070C0"/>
                </a:solidFill>
                <a:latin typeface="+mj-lt"/>
              </a:rPr>
              <a:t>coeur</a:t>
            </a:r>
            <a:r>
              <a:rPr lang="en-US" sz="1400" dirty="0">
                <a:solidFill>
                  <a:srgbClr val="0070C0"/>
                </a:solidFill>
                <a:latin typeface="+mj-lt"/>
              </a:rPr>
              <a:t> de nous-</a:t>
            </a:r>
            <a:r>
              <a:rPr lang="en-US" sz="1400" dirty="0" err="1">
                <a:solidFill>
                  <a:srgbClr val="0070C0"/>
                </a:solidFill>
                <a:latin typeface="+mj-lt"/>
              </a:rPr>
              <a:t>mêmes</a:t>
            </a:r>
            <a:r>
              <a:rPr lang="en-US" sz="1400" dirty="0">
                <a:solidFill>
                  <a:srgbClr val="0070C0"/>
                </a:solidFill>
                <a:latin typeface="+mj-lt"/>
              </a:rPr>
              <a:t>, D. </a:t>
            </a:r>
            <a:r>
              <a:rPr lang="en-US" sz="1400" dirty="0" err="1">
                <a:solidFill>
                  <a:srgbClr val="0070C0"/>
                </a:solidFill>
                <a:latin typeface="+mj-lt"/>
              </a:rPr>
              <a:t>Bessis</a:t>
            </a:r>
            <a:endParaRPr lang="en-US" sz="1400" dirty="0">
              <a:solidFill>
                <a:srgbClr val="0070C0"/>
              </a:solidFill>
              <a:latin typeface="+mj-lt"/>
            </a:endParaRPr>
          </a:p>
        </p:txBody>
      </p:sp>
      <p:pic>
        <p:nvPicPr>
          <p:cNvPr id="7" name="Graphic 6" descr="Arrow: Rotate right with solid fill">
            <a:extLst>
              <a:ext uri="{FF2B5EF4-FFF2-40B4-BE49-F238E27FC236}">
                <a16:creationId xmlns:a16="http://schemas.microsoft.com/office/drawing/2014/main" id="{DAB68CC7-896B-E62F-38C5-83851C7DA5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0302" y="4052879"/>
            <a:ext cx="914400" cy="914400"/>
          </a:xfrm>
          <a:prstGeom prst="rect">
            <a:avLst/>
          </a:prstGeom>
        </p:spPr>
      </p:pic>
    </p:spTree>
    <p:extLst>
      <p:ext uri="{BB962C8B-B14F-4D97-AF65-F5344CB8AC3E}">
        <p14:creationId xmlns:p14="http://schemas.microsoft.com/office/powerpoint/2010/main" val="6992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48A43-5C6E-BBC0-38A4-565DA57C0DA8}"/>
              </a:ext>
            </a:extLst>
          </p:cNvPr>
          <p:cNvSpPr>
            <a:spLocks noGrp="1"/>
          </p:cNvSpPr>
          <p:nvPr>
            <p:ph type="title"/>
          </p:nvPr>
        </p:nvSpPr>
        <p:spPr>
          <a:xfrm>
            <a:off x="1050389" y="914881"/>
            <a:ext cx="5212188" cy="964407"/>
          </a:xfrm>
        </p:spPr>
        <p:txBody>
          <a:bodyPr>
            <a:normAutofit fontScale="90000"/>
          </a:bodyPr>
          <a:lstStyle/>
          <a:p>
            <a:pPr algn="ctr"/>
            <a:r>
              <a:rPr lang="en-US" sz="2800" dirty="0"/>
              <a:t>Emotions: a catalyzer for learning from errors</a:t>
            </a:r>
          </a:p>
        </p:txBody>
      </p:sp>
      <p:sp>
        <p:nvSpPr>
          <p:cNvPr id="3" name="Content Placeholder 2">
            <a:extLst>
              <a:ext uri="{FF2B5EF4-FFF2-40B4-BE49-F238E27FC236}">
                <a16:creationId xmlns:a16="http://schemas.microsoft.com/office/drawing/2014/main" id="{81C8B2F3-A2DB-1A9F-1A65-5B3B2F3C67E2}"/>
              </a:ext>
            </a:extLst>
          </p:cNvPr>
          <p:cNvSpPr>
            <a:spLocks noGrp="1"/>
          </p:cNvSpPr>
          <p:nvPr>
            <p:ph idx="1"/>
          </p:nvPr>
        </p:nvSpPr>
        <p:spPr>
          <a:xfrm>
            <a:off x="685799" y="2146570"/>
            <a:ext cx="6118275" cy="3754499"/>
          </a:xfrm>
        </p:spPr>
        <p:txBody>
          <a:bodyPr>
            <a:normAutofit/>
          </a:bodyPr>
          <a:lstStyle/>
          <a:p>
            <a:pPr marL="0" indent="0">
              <a:lnSpc>
                <a:spcPct val="90000"/>
              </a:lnSpc>
              <a:buNone/>
            </a:pPr>
            <a:r>
              <a:rPr lang="en-US" sz="2200" dirty="0"/>
              <a:t>Learning is enhanced when students:</a:t>
            </a:r>
          </a:p>
          <a:p>
            <a:pPr>
              <a:lnSpc>
                <a:spcPct val="90000"/>
              </a:lnSpc>
            </a:pPr>
            <a:r>
              <a:rPr lang="en-US" sz="2200" dirty="0"/>
              <a:t>First form answers </a:t>
            </a:r>
            <a:r>
              <a:rPr lang="en-US" sz="2200" b="1" dirty="0">
                <a:solidFill>
                  <a:schemeClr val="accent5"/>
                </a:solidFill>
              </a:rPr>
              <a:t>– engaged </a:t>
            </a:r>
          </a:p>
          <a:p>
            <a:pPr>
              <a:lnSpc>
                <a:spcPct val="90000"/>
              </a:lnSpc>
            </a:pPr>
            <a:r>
              <a:rPr lang="en-US" sz="2200" dirty="0"/>
              <a:t>Are surprised by the actual answer </a:t>
            </a:r>
            <a:r>
              <a:rPr lang="en-US" sz="2200" b="1" dirty="0">
                <a:solidFill>
                  <a:schemeClr val="accent5"/>
                </a:solidFill>
              </a:rPr>
              <a:t>– emotion, fun</a:t>
            </a:r>
            <a:endParaRPr lang="en-US" sz="2200" b="1" dirty="0">
              <a:solidFill>
                <a:schemeClr val="accent5"/>
              </a:solidFill>
              <a:sym typeface="Wingdings" pitchFamily="2" charset="2"/>
            </a:endParaRPr>
          </a:p>
          <a:p>
            <a:pPr>
              <a:lnSpc>
                <a:spcPct val="90000"/>
              </a:lnSpc>
              <a:buFont typeface="Wingdings" pitchFamily="2" charset="2"/>
              <a:buChar char="à"/>
            </a:pPr>
            <a:endParaRPr lang="en-US" sz="2200" dirty="0">
              <a:sym typeface="Wingdings" pitchFamily="2" charset="2"/>
            </a:endParaRPr>
          </a:p>
          <a:p>
            <a:pPr marL="0" indent="0" algn="ctr">
              <a:lnSpc>
                <a:spcPct val="90000"/>
              </a:lnSpc>
              <a:buNone/>
            </a:pPr>
            <a:r>
              <a:rPr lang="en-US" sz="2200" dirty="0">
                <a:sym typeface="Wingdings" pitchFamily="2" charset="2"/>
              </a:rPr>
              <a:t>Action, trial &amp; error, emotion (surprise, fun) </a:t>
            </a:r>
          </a:p>
          <a:p>
            <a:pPr marL="0" indent="0" algn="ctr">
              <a:lnSpc>
                <a:spcPct val="90000"/>
              </a:lnSpc>
              <a:buNone/>
            </a:pPr>
            <a:r>
              <a:rPr lang="en-US" sz="2200" dirty="0">
                <a:sym typeface="Wingdings" pitchFamily="2" charset="2"/>
              </a:rPr>
              <a:t> </a:t>
            </a:r>
            <a:r>
              <a:rPr lang="en-US" sz="3200" b="1" dirty="0">
                <a:solidFill>
                  <a:schemeClr val="accent5"/>
                </a:solidFill>
                <a:sym typeface="Wingdings" pitchFamily="2" charset="2"/>
              </a:rPr>
              <a:t>=</a:t>
            </a:r>
            <a:r>
              <a:rPr lang="en-US" sz="2200" b="1" dirty="0">
                <a:solidFill>
                  <a:schemeClr val="accent5"/>
                </a:solidFill>
                <a:sym typeface="Wingdings" pitchFamily="2" charset="2"/>
              </a:rPr>
              <a:t> learning</a:t>
            </a:r>
          </a:p>
          <a:p>
            <a:pPr marL="0" indent="0">
              <a:lnSpc>
                <a:spcPct val="90000"/>
              </a:lnSpc>
              <a:buNone/>
            </a:pPr>
            <a:endParaRPr lang="en-US" sz="2200" dirty="0">
              <a:sym typeface="Wingdings" pitchFamily="2" charset="2"/>
            </a:endParaRPr>
          </a:p>
          <a:p>
            <a:pPr marL="0" indent="0" algn="ctr">
              <a:lnSpc>
                <a:spcPct val="90000"/>
              </a:lnSpc>
              <a:buNone/>
            </a:pPr>
            <a:r>
              <a:rPr lang="en-US" sz="2200" b="1" dirty="0">
                <a:solidFill>
                  <a:schemeClr val="accent1">
                    <a:lumMod val="75000"/>
                  </a:schemeClr>
                </a:solidFill>
                <a:sym typeface="Wingdings" pitchFamily="2" charset="2"/>
              </a:rPr>
              <a:t>BUT:</a:t>
            </a:r>
            <a:r>
              <a:rPr lang="en-US" sz="2200" dirty="0">
                <a:solidFill>
                  <a:schemeClr val="accent1">
                    <a:lumMod val="75000"/>
                  </a:schemeClr>
                </a:solidFill>
                <a:sym typeface="Wingdings" pitchFamily="2" charset="2"/>
              </a:rPr>
              <a:t> </a:t>
            </a:r>
            <a:r>
              <a:rPr lang="en-US" sz="2200" b="1" dirty="0">
                <a:solidFill>
                  <a:schemeClr val="accent1"/>
                </a:solidFill>
                <a:sym typeface="Wingdings" pitchFamily="2" charset="2"/>
              </a:rPr>
              <a:t>Students must be willing to play</a:t>
            </a:r>
            <a:endParaRPr lang="en-US" sz="2200" b="1" dirty="0">
              <a:solidFill>
                <a:schemeClr val="accent1"/>
              </a:solidFill>
            </a:endParaRPr>
          </a:p>
        </p:txBody>
      </p:sp>
      <p:pic>
        <p:nvPicPr>
          <p:cNvPr id="5" name="Picture 4" descr="Toy plastic numbers">
            <a:extLst>
              <a:ext uri="{FF2B5EF4-FFF2-40B4-BE49-F238E27FC236}">
                <a16:creationId xmlns:a16="http://schemas.microsoft.com/office/drawing/2014/main" id="{F1BCE94B-A0DC-5580-61DE-D5F4EAEFED3A}"/>
              </a:ext>
            </a:extLst>
          </p:cNvPr>
          <p:cNvPicPr>
            <a:picLocks noChangeAspect="1"/>
          </p:cNvPicPr>
          <p:nvPr/>
        </p:nvPicPr>
        <p:blipFill rotWithShape="1">
          <a:blip r:embed="rId3"/>
          <a:srcRect l="23929" r="30087"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394BDA7F-EE0E-CA9B-EA20-B98332147769}"/>
              </a:ext>
            </a:extLst>
          </p:cNvPr>
          <p:cNvSpPr txBox="1"/>
          <p:nvPr/>
        </p:nvSpPr>
        <p:spPr>
          <a:xfrm>
            <a:off x="1047132" y="6168351"/>
            <a:ext cx="5434125" cy="307777"/>
          </a:xfrm>
          <a:prstGeom prst="rect">
            <a:avLst/>
          </a:prstGeom>
          <a:noFill/>
        </p:spPr>
        <p:txBody>
          <a:bodyPr wrap="square" rtlCol="0">
            <a:spAutoFit/>
          </a:bodyPr>
          <a:lstStyle/>
          <a:p>
            <a:pPr>
              <a:spcAft>
                <a:spcPts val="600"/>
              </a:spcAft>
            </a:pPr>
            <a:r>
              <a:rPr lang="en-US" sz="1200" dirty="0" err="1">
                <a:solidFill>
                  <a:srgbClr val="0070C0"/>
                </a:solidFill>
                <a:latin typeface="+mj-lt"/>
              </a:rPr>
              <a:t>L’école</a:t>
            </a:r>
            <a:r>
              <a:rPr lang="en-US" sz="1200" dirty="0">
                <a:solidFill>
                  <a:srgbClr val="0070C0"/>
                </a:solidFill>
                <a:latin typeface="+mj-lt"/>
              </a:rPr>
              <a:t> du </a:t>
            </a:r>
            <a:r>
              <a:rPr lang="en-US" sz="1200" dirty="0" err="1">
                <a:solidFill>
                  <a:srgbClr val="0070C0"/>
                </a:solidFill>
                <a:latin typeface="+mj-lt"/>
              </a:rPr>
              <a:t>cerveau</a:t>
            </a:r>
            <a:r>
              <a:rPr lang="en-US" sz="1200" dirty="0">
                <a:solidFill>
                  <a:srgbClr val="0070C0"/>
                </a:solidFill>
                <a:latin typeface="+mj-lt"/>
              </a:rPr>
              <a:t>, de Montessori, </a:t>
            </a:r>
            <a:r>
              <a:rPr lang="en-US" sz="1200" dirty="0" err="1">
                <a:solidFill>
                  <a:srgbClr val="0070C0"/>
                </a:solidFill>
                <a:latin typeface="+mj-lt"/>
              </a:rPr>
              <a:t>Freinet</a:t>
            </a:r>
            <a:r>
              <a:rPr lang="en-US" sz="1200" dirty="0">
                <a:solidFill>
                  <a:srgbClr val="0070C0"/>
                </a:solidFill>
                <a:latin typeface="+mj-lt"/>
              </a:rPr>
              <a:t> et Piaget aux sciences </a:t>
            </a:r>
            <a:r>
              <a:rPr lang="en-US" sz="1200" dirty="0" err="1">
                <a:solidFill>
                  <a:srgbClr val="0070C0"/>
                </a:solidFill>
                <a:latin typeface="+mj-lt"/>
              </a:rPr>
              <a:t>cognitives</a:t>
            </a:r>
            <a:r>
              <a:rPr lang="en-US" sz="1200" dirty="0">
                <a:solidFill>
                  <a:srgbClr val="0070C0"/>
                </a:solidFill>
                <a:latin typeface="+mj-lt"/>
              </a:rPr>
              <a:t>, O. </a:t>
            </a:r>
            <a:r>
              <a:rPr lang="en-US" sz="1400" dirty="0" err="1">
                <a:solidFill>
                  <a:srgbClr val="0070C0"/>
                </a:solidFill>
                <a:latin typeface="+mj-lt"/>
              </a:rPr>
              <a:t>Houdé</a:t>
            </a:r>
            <a:endParaRPr lang="en-US" sz="1200" dirty="0">
              <a:solidFill>
                <a:srgbClr val="0070C0"/>
              </a:solidFill>
              <a:latin typeface="+mj-lt"/>
            </a:endParaRPr>
          </a:p>
        </p:txBody>
      </p:sp>
      <p:pic>
        <p:nvPicPr>
          <p:cNvPr id="7" name="Graphic 6" descr="Arrow: Rotate right with solid fill">
            <a:extLst>
              <a:ext uri="{FF2B5EF4-FFF2-40B4-BE49-F238E27FC236}">
                <a16:creationId xmlns:a16="http://schemas.microsoft.com/office/drawing/2014/main" id="{C61843C6-490C-EE12-3E68-F27AE3F8D3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2083" y="3340057"/>
            <a:ext cx="685801" cy="685801"/>
          </a:xfrm>
          <a:prstGeom prst="rect">
            <a:avLst/>
          </a:prstGeom>
        </p:spPr>
      </p:pic>
    </p:spTree>
    <p:extLst>
      <p:ext uri="{BB962C8B-B14F-4D97-AF65-F5344CB8AC3E}">
        <p14:creationId xmlns:p14="http://schemas.microsoft.com/office/powerpoint/2010/main" val="5787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lephant in the jungle">
            <a:extLst>
              <a:ext uri="{FF2B5EF4-FFF2-40B4-BE49-F238E27FC236}">
                <a16:creationId xmlns:a16="http://schemas.microsoft.com/office/drawing/2014/main" id="{1E75C89E-FAF0-3413-B5C3-03DF8DE7E3A7}"/>
              </a:ext>
            </a:extLst>
          </p:cNvPr>
          <p:cNvPicPr>
            <a:picLocks noChangeAspect="1"/>
          </p:cNvPicPr>
          <p:nvPr/>
        </p:nvPicPr>
        <p:blipFill>
          <a:blip r:embed="rId2"/>
          <a:srcRect t="6359" b="9372"/>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ADB75148-2791-4D20-8938-D7554D86B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0343"/>
            <a:ext cx="12192000" cy="1937657"/>
          </a:xfrm>
          <a:prstGeom prst="rect">
            <a:avLst/>
          </a:prstGeom>
          <a:gradFill>
            <a:gsLst>
              <a:gs pos="47000">
                <a:srgbClr val="000000">
                  <a:alpha val="18000"/>
                </a:srgbClr>
              </a:gs>
              <a:gs pos="0">
                <a:schemeClr val="tx1">
                  <a:alpha val="0"/>
                </a:schemeClr>
              </a:gs>
              <a:gs pos="100000">
                <a:srgbClr val="000000">
                  <a:alpha val="3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EB111-780A-1BFA-0865-B8E7D28185E0}"/>
              </a:ext>
            </a:extLst>
          </p:cNvPr>
          <p:cNvSpPr>
            <a:spLocks noGrp="1"/>
          </p:cNvSpPr>
          <p:nvPr>
            <p:ph type="title"/>
          </p:nvPr>
        </p:nvSpPr>
        <p:spPr>
          <a:xfrm>
            <a:off x="611841" y="5670550"/>
            <a:ext cx="7446131" cy="685800"/>
          </a:xfrm>
        </p:spPr>
        <p:txBody>
          <a:bodyPr vert="horz" lIns="91440" tIns="45720" rIns="91440" bIns="45720" rtlCol="0" anchor="ctr">
            <a:normAutofit/>
          </a:bodyPr>
          <a:lstStyle/>
          <a:p>
            <a:r>
              <a:rPr lang="en-US" kern="1200" cap="all" spc="300" baseline="0">
                <a:solidFill>
                  <a:srgbClr val="FFFFFF"/>
                </a:solidFill>
                <a:latin typeface="+mj-lt"/>
                <a:ea typeface="+mj-ea"/>
                <a:cs typeface="+mj-cs"/>
              </a:rPr>
              <a:t>The elephant in the room</a:t>
            </a:r>
          </a:p>
        </p:txBody>
      </p:sp>
    </p:spTree>
    <p:extLst>
      <p:ext uri="{BB962C8B-B14F-4D97-AF65-F5344CB8AC3E}">
        <p14:creationId xmlns:p14="http://schemas.microsoft.com/office/powerpoint/2010/main" val="410569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2FB9F6E3-C653-2CD0-3B7E-B9007FAF77CB}"/>
              </a:ext>
            </a:extLst>
          </p:cNvPr>
          <p:cNvPicPr>
            <a:picLocks noChangeAspect="1"/>
          </p:cNvPicPr>
          <p:nvPr/>
        </p:nvPicPr>
        <p:blipFill>
          <a:blip r:embed="rId3"/>
          <a:srcRect b="15730"/>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6FAF9F3F-2AF9-4108-A33C-05E0835A9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76B0B4-EBCF-4292-BACF-A789A13BB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2462CB-2098-67D4-888A-9117FBF5F9FE}"/>
              </a:ext>
            </a:extLst>
          </p:cNvPr>
          <p:cNvSpPr>
            <a:spLocks noGrp="1"/>
          </p:cNvSpPr>
          <p:nvPr>
            <p:ph type="title"/>
          </p:nvPr>
        </p:nvSpPr>
        <p:spPr>
          <a:xfrm>
            <a:off x="1371600" y="4114799"/>
            <a:ext cx="9486900" cy="1156915"/>
          </a:xfrm>
        </p:spPr>
        <p:txBody>
          <a:bodyPr vert="horz" lIns="91440" tIns="45720" rIns="91440" bIns="45720" rtlCol="0" anchor="b">
            <a:normAutofit/>
          </a:bodyPr>
          <a:lstStyle/>
          <a:p>
            <a:pPr algn="ctr"/>
            <a:r>
              <a:rPr lang="en-US" kern="1200" cap="all" spc="300" baseline="0">
                <a:solidFill>
                  <a:srgbClr val="FFFFFF"/>
                </a:solidFill>
                <a:latin typeface="+mj-lt"/>
                <a:ea typeface="+mj-ea"/>
                <a:cs typeface="+mj-cs"/>
              </a:rPr>
              <a:t>Can/should we always fail?</a:t>
            </a:r>
          </a:p>
        </p:txBody>
      </p:sp>
      <p:sp>
        <p:nvSpPr>
          <p:cNvPr id="3" name="Content Placeholder 2">
            <a:extLst>
              <a:ext uri="{FF2B5EF4-FFF2-40B4-BE49-F238E27FC236}">
                <a16:creationId xmlns:a16="http://schemas.microsoft.com/office/drawing/2014/main" id="{A01D0F27-B0C5-111D-DDC0-56096C60FE54}"/>
              </a:ext>
            </a:extLst>
          </p:cNvPr>
          <p:cNvSpPr>
            <a:spLocks noGrp="1"/>
          </p:cNvSpPr>
          <p:nvPr>
            <p:ph idx="1"/>
          </p:nvPr>
        </p:nvSpPr>
        <p:spPr>
          <a:xfrm>
            <a:off x="2057400" y="5271715"/>
            <a:ext cx="8115300" cy="644992"/>
          </a:xfrm>
        </p:spPr>
        <p:txBody>
          <a:bodyPr vert="horz" lIns="91440" tIns="45720" rIns="91440" bIns="45720" rtlCol="0">
            <a:normAutofit/>
          </a:bodyPr>
          <a:lstStyle/>
          <a:p>
            <a:pPr marL="0" indent="0" algn="ctr">
              <a:buNone/>
            </a:pPr>
            <a:r>
              <a:rPr lang="en-US" sz="2000" i="1" kern="1200" dirty="0">
                <a:solidFill>
                  <a:srgbClr val="FFFFFF"/>
                </a:solidFill>
                <a:latin typeface="+mj-lt"/>
                <a:ea typeface="+mn-ea"/>
                <a:cs typeface="+mn-cs"/>
              </a:rPr>
              <a:t>And what is failure?</a:t>
            </a:r>
          </a:p>
        </p:txBody>
      </p:sp>
    </p:spTree>
    <p:extLst>
      <p:ext uri="{BB962C8B-B14F-4D97-AF65-F5344CB8AC3E}">
        <p14:creationId xmlns:p14="http://schemas.microsoft.com/office/powerpoint/2010/main" val="129035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19F8C-120B-5105-2A15-3C60F0B9A2CA}"/>
              </a:ext>
            </a:extLst>
          </p:cNvPr>
          <p:cNvSpPr>
            <a:spLocks noGrp="1"/>
          </p:cNvSpPr>
          <p:nvPr>
            <p:ph type="title"/>
          </p:nvPr>
        </p:nvSpPr>
        <p:spPr>
          <a:xfrm>
            <a:off x="1371600" y="1371600"/>
            <a:ext cx="2705100" cy="4114800"/>
          </a:xfrm>
        </p:spPr>
        <p:txBody>
          <a:bodyPr anchor="ctr">
            <a:normAutofit/>
          </a:bodyPr>
          <a:lstStyle/>
          <a:p>
            <a:pPr algn="ctr"/>
            <a:r>
              <a:rPr lang="en-US" sz="2700" dirty="0">
                <a:solidFill>
                  <a:schemeClr val="bg2"/>
                </a:solidFill>
              </a:rPr>
              <a:t>How about really important situations?</a:t>
            </a:r>
          </a:p>
        </p:txBody>
      </p:sp>
      <p:graphicFrame>
        <p:nvGraphicFramePr>
          <p:cNvPr id="5" name="Content Placeholder 2">
            <a:extLst>
              <a:ext uri="{FF2B5EF4-FFF2-40B4-BE49-F238E27FC236}">
                <a16:creationId xmlns:a16="http://schemas.microsoft.com/office/drawing/2014/main" id="{C5CA1923-AE27-DFA5-8640-2524DC3D89C4}"/>
              </a:ext>
            </a:extLst>
          </p:cNvPr>
          <p:cNvGraphicFramePr>
            <a:graphicFrameLocks noGrp="1"/>
          </p:cNvGraphicFramePr>
          <p:nvPr>
            <p:ph idx="1"/>
            <p:extLst>
              <p:ext uri="{D42A27DB-BD31-4B8C-83A1-F6EECF244321}">
                <p14:modId xmlns:p14="http://schemas.microsoft.com/office/powerpoint/2010/main" val="1161084079"/>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CBBD592-974E-E727-2289-CB0AA0C4BC4E}"/>
              </a:ext>
            </a:extLst>
          </p:cNvPr>
          <p:cNvSpPr txBox="1"/>
          <p:nvPr/>
        </p:nvSpPr>
        <p:spPr>
          <a:xfrm>
            <a:off x="4076700" y="5822602"/>
            <a:ext cx="7980903" cy="461665"/>
          </a:xfrm>
          <a:prstGeom prst="rect">
            <a:avLst/>
          </a:prstGeom>
          <a:solidFill>
            <a:schemeClr val="accent6">
              <a:lumMod val="60000"/>
              <a:lumOff val="40000"/>
            </a:schemeClr>
          </a:solidFill>
        </p:spPr>
        <p:txBody>
          <a:bodyPr wrap="none" rtlCol="0">
            <a:spAutoFit/>
          </a:bodyPr>
          <a:lstStyle/>
          <a:p>
            <a:r>
              <a:rPr lang="en-US" sz="2400" dirty="0"/>
              <a:t>Is this the case of what you teach? Share with the whole group</a:t>
            </a:r>
          </a:p>
        </p:txBody>
      </p:sp>
    </p:spTree>
    <p:extLst>
      <p:ext uri="{BB962C8B-B14F-4D97-AF65-F5344CB8AC3E}">
        <p14:creationId xmlns:p14="http://schemas.microsoft.com/office/powerpoint/2010/main" val="910749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EDFFC-7AE9-58EC-D170-5EDC9FF59477}"/>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rPr>
              <a:t>Let’s regroup</a:t>
            </a:r>
          </a:p>
        </p:txBody>
      </p:sp>
      <p:graphicFrame>
        <p:nvGraphicFramePr>
          <p:cNvPr id="5" name="Content Placeholder 2">
            <a:extLst>
              <a:ext uri="{FF2B5EF4-FFF2-40B4-BE49-F238E27FC236}">
                <a16:creationId xmlns:a16="http://schemas.microsoft.com/office/drawing/2014/main" id="{F3C67EBA-5893-F21F-1DA9-DD83A7244DA5}"/>
              </a:ext>
            </a:extLst>
          </p:cNvPr>
          <p:cNvGraphicFramePr>
            <a:graphicFrameLocks noGrp="1"/>
          </p:cNvGraphicFramePr>
          <p:nvPr>
            <p:ph idx="1"/>
            <p:extLst>
              <p:ext uri="{D42A27DB-BD31-4B8C-83A1-F6EECF244321}">
                <p14:modId xmlns:p14="http://schemas.microsoft.com/office/powerpoint/2010/main" val="2899841713"/>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07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AF067ED-FD94-4CDB-A4C9-B2A16330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8DCD7A-BD15-4299-A816-79C43A6D7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799875C-9B18-4FA9-A090-16B6C7E28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3390900" cy="411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A3A38-4F09-3854-6390-013C8695C8B1}"/>
              </a:ext>
            </a:extLst>
          </p:cNvPr>
          <p:cNvSpPr>
            <a:spLocks noGrp="1"/>
          </p:cNvSpPr>
          <p:nvPr>
            <p:ph type="title"/>
          </p:nvPr>
        </p:nvSpPr>
        <p:spPr>
          <a:xfrm>
            <a:off x="1801230" y="1782849"/>
            <a:ext cx="2527237" cy="1949179"/>
          </a:xfrm>
        </p:spPr>
        <p:txBody>
          <a:bodyPr vert="horz" lIns="91440" tIns="45720" rIns="91440" bIns="45720" rtlCol="0" anchor="b">
            <a:normAutofit/>
          </a:bodyPr>
          <a:lstStyle/>
          <a:p>
            <a:pPr algn="ctr"/>
            <a:r>
              <a:rPr lang="en-US" sz="2200" kern="1200" cap="all" spc="300" baseline="0">
                <a:solidFill>
                  <a:schemeClr val="tx2"/>
                </a:solidFill>
                <a:latin typeface="+mj-lt"/>
                <a:ea typeface="+mj-ea"/>
                <a:cs typeface="+mj-cs"/>
              </a:rPr>
              <a:t>What does it take for students not to be afraid and play along?</a:t>
            </a:r>
          </a:p>
        </p:txBody>
      </p:sp>
      <p:pic>
        <p:nvPicPr>
          <p:cNvPr id="3" name="Picture 2">
            <a:extLst>
              <a:ext uri="{FF2B5EF4-FFF2-40B4-BE49-F238E27FC236}">
                <a16:creationId xmlns:a16="http://schemas.microsoft.com/office/drawing/2014/main" id="{BD3B8085-BD33-22EA-E6F3-EC90B1A3998A}"/>
              </a:ext>
            </a:extLst>
          </p:cNvPr>
          <p:cNvPicPr>
            <a:picLocks noChangeAspect="1"/>
          </p:cNvPicPr>
          <p:nvPr/>
        </p:nvPicPr>
        <p:blipFill>
          <a:blip r:embed="rId2"/>
          <a:srcRect l="390" r="2" b="2"/>
          <a:stretch/>
        </p:blipFill>
        <p:spPr>
          <a:xfrm>
            <a:off x="6096000" y="3429002"/>
            <a:ext cx="6096000" cy="3427127"/>
          </a:xfrm>
          <a:prstGeom prst="rect">
            <a:avLst/>
          </a:prstGeom>
        </p:spPr>
      </p:pic>
      <p:pic>
        <p:nvPicPr>
          <p:cNvPr id="13" name="Picture 12" descr="Wood human figure">
            <a:extLst>
              <a:ext uri="{FF2B5EF4-FFF2-40B4-BE49-F238E27FC236}">
                <a16:creationId xmlns:a16="http://schemas.microsoft.com/office/drawing/2014/main" id="{6B0B312F-27A2-2718-2915-124A1DA5511F}"/>
              </a:ext>
            </a:extLst>
          </p:cNvPr>
          <p:cNvPicPr>
            <a:picLocks noChangeAspect="1"/>
          </p:cNvPicPr>
          <p:nvPr/>
        </p:nvPicPr>
        <p:blipFill rotWithShape="1">
          <a:blip r:embed="rId3"/>
          <a:srcRect b="14305"/>
          <a:stretch/>
        </p:blipFill>
        <p:spPr>
          <a:xfrm>
            <a:off x="6096001" y="-3"/>
            <a:ext cx="6096000" cy="3487005"/>
          </a:xfrm>
          <a:prstGeom prst="rect">
            <a:avLst/>
          </a:prstGeom>
        </p:spPr>
      </p:pic>
    </p:spTree>
    <p:extLst>
      <p:ext uri="{BB962C8B-B14F-4D97-AF65-F5344CB8AC3E}">
        <p14:creationId xmlns:p14="http://schemas.microsoft.com/office/powerpoint/2010/main" val="41824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9E002-3F18-1ED3-1B9B-75BE54355564}"/>
              </a:ext>
            </a:extLst>
          </p:cNvPr>
          <p:cNvSpPr>
            <a:spLocks noGrp="1"/>
          </p:cNvSpPr>
          <p:nvPr>
            <p:ph type="title"/>
          </p:nvPr>
        </p:nvSpPr>
        <p:spPr>
          <a:xfrm>
            <a:off x="1001499" y="615893"/>
            <a:ext cx="5212188" cy="964407"/>
          </a:xfrm>
        </p:spPr>
        <p:txBody>
          <a:bodyPr>
            <a:normAutofit/>
          </a:bodyPr>
          <a:lstStyle/>
          <a:p>
            <a:pPr algn="ctr"/>
            <a:r>
              <a:rPr lang="en-US" sz="4000" dirty="0"/>
              <a:t>Safety</a:t>
            </a:r>
          </a:p>
        </p:txBody>
      </p:sp>
      <p:sp>
        <p:nvSpPr>
          <p:cNvPr id="3" name="Content Placeholder 2">
            <a:extLst>
              <a:ext uri="{FF2B5EF4-FFF2-40B4-BE49-F238E27FC236}">
                <a16:creationId xmlns:a16="http://schemas.microsoft.com/office/drawing/2014/main" id="{0677A3B5-DD44-45A0-2168-FA5507899296}"/>
              </a:ext>
            </a:extLst>
          </p:cNvPr>
          <p:cNvSpPr>
            <a:spLocks noGrp="1"/>
          </p:cNvSpPr>
          <p:nvPr>
            <p:ph idx="1"/>
          </p:nvPr>
        </p:nvSpPr>
        <p:spPr>
          <a:xfrm>
            <a:off x="752492" y="1650208"/>
            <a:ext cx="6034053" cy="4446703"/>
          </a:xfrm>
        </p:spPr>
        <p:txBody>
          <a:bodyPr>
            <a:normAutofit fontScale="92500" lnSpcReduction="20000"/>
          </a:bodyPr>
          <a:lstStyle/>
          <a:p>
            <a:r>
              <a:rPr lang="en-US" b="1" dirty="0">
                <a:solidFill>
                  <a:schemeClr val="accent1"/>
                </a:solidFill>
              </a:rPr>
              <a:t>Fear</a:t>
            </a:r>
            <a:r>
              <a:rPr lang="en-US" dirty="0"/>
              <a:t> of failing </a:t>
            </a:r>
            <a:r>
              <a:rPr lang="en-US" dirty="0">
                <a:sym typeface="Wingdings" pitchFamily="2" charset="2"/>
              </a:rPr>
              <a:t> detrimental to memorization and to learning </a:t>
            </a:r>
          </a:p>
          <a:p>
            <a:pPr marL="0" indent="0">
              <a:buNone/>
            </a:pPr>
            <a:endParaRPr lang="en-US" dirty="0"/>
          </a:p>
          <a:p>
            <a:pPr marL="0" indent="0">
              <a:buNone/>
            </a:pPr>
            <a:endParaRPr lang="en-US" dirty="0"/>
          </a:p>
          <a:p>
            <a:r>
              <a:rPr lang="en-US" b="1" dirty="0">
                <a:solidFill>
                  <a:schemeClr val="accent1"/>
                </a:solidFill>
              </a:rPr>
              <a:t>Instead:</a:t>
            </a:r>
            <a:r>
              <a:rPr lang="en-US" dirty="0">
                <a:solidFill>
                  <a:schemeClr val="accent6">
                    <a:lumMod val="50000"/>
                  </a:schemeClr>
                </a:solidFill>
              </a:rPr>
              <a:t> </a:t>
            </a:r>
            <a:r>
              <a:rPr lang="en-US" dirty="0"/>
              <a:t>Safe environment, psychological safety: including </a:t>
            </a:r>
            <a:r>
              <a:rPr lang="en-US" sz="3500" b="1" dirty="0">
                <a:solidFill>
                  <a:schemeClr val="accent4"/>
                </a:solidFill>
              </a:rPr>
              <a:t>failure-safe</a:t>
            </a:r>
            <a:r>
              <a:rPr lang="en-US" dirty="0"/>
              <a:t>, identity-safe</a:t>
            </a:r>
          </a:p>
          <a:p>
            <a:r>
              <a:rPr lang="en-US" b="1" dirty="0">
                <a:solidFill>
                  <a:schemeClr val="accent1"/>
                </a:solidFill>
              </a:rPr>
              <a:t>Normalizing failure and struggle </a:t>
            </a:r>
          </a:p>
          <a:p>
            <a:r>
              <a:rPr lang="en-US" dirty="0">
                <a:solidFill>
                  <a:schemeClr val="tx1"/>
                </a:solidFill>
              </a:rPr>
              <a:t>Celebrating </a:t>
            </a:r>
            <a:r>
              <a:rPr lang="en-US" b="1" dirty="0">
                <a:solidFill>
                  <a:schemeClr val="accent1"/>
                </a:solidFill>
              </a:rPr>
              <a:t>differences, asset-based &amp; growth mindset</a:t>
            </a:r>
          </a:p>
          <a:p>
            <a:pPr marL="0" indent="0">
              <a:buNone/>
            </a:pPr>
            <a:r>
              <a:rPr lang="en-US" dirty="0">
                <a:sym typeface="Wingdings" pitchFamily="2" charset="2"/>
              </a:rPr>
              <a:t> </a:t>
            </a:r>
            <a:r>
              <a:rPr lang="en-US" dirty="0"/>
              <a:t>Reconciling students with learning and </a:t>
            </a:r>
            <a:r>
              <a:rPr lang="en-US" b="1" dirty="0">
                <a:solidFill>
                  <a:schemeClr val="accent6">
                    <a:lumMod val="50000"/>
                  </a:schemeClr>
                </a:solidFill>
              </a:rPr>
              <a:t>the joy of </a:t>
            </a:r>
            <a:r>
              <a:rPr lang="en-US" b="1" dirty="0">
                <a:solidFill>
                  <a:schemeClr val="accent1"/>
                </a:solidFill>
              </a:rPr>
              <a:t>learning</a:t>
            </a:r>
            <a:r>
              <a:rPr lang="en-US" dirty="0"/>
              <a:t>, a playground</a:t>
            </a:r>
          </a:p>
          <a:p>
            <a:pPr marL="0" indent="0">
              <a:buNone/>
            </a:pPr>
            <a:r>
              <a:rPr lang="en-US" dirty="0">
                <a:sym typeface="Wingdings" pitchFamily="2" charset="2"/>
              </a:rPr>
              <a:t> </a:t>
            </a:r>
            <a:r>
              <a:rPr lang="en-US" dirty="0"/>
              <a:t>Dropping the </a:t>
            </a:r>
            <a:r>
              <a:rPr lang="en-US" b="1" dirty="0">
                <a:solidFill>
                  <a:schemeClr val="accent1"/>
                </a:solidFill>
              </a:rPr>
              <a:t>“fear to start”</a:t>
            </a:r>
          </a:p>
        </p:txBody>
      </p:sp>
      <p:pic>
        <p:nvPicPr>
          <p:cNvPr id="5" name="Picture 4" descr="3D box skeletons">
            <a:extLst>
              <a:ext uri="{FF2B5EF4-FFF2-40B4-BE49-F238E27FC236}">
                <a16:creationId xmlns:a16="http://schemas.microsoft.com/office/drawing/2014/main" id="{BED16BFE-9408-99C0-9676-F7EB691B0A74}"/>
              </a:ext>
            </a:extLst>
          </p:cNvPr>
          <p:cNvPicPr>
            <a:picLocks noChangeAspect="1"/>
          </p:cNvPicPr>
          <p:nvPr/>
        </p:nvPicPr>
        <p:blipFill rotWithShape="1">
          <a:blip r:embed="rId3"/>
          <a:srcRect l="28724" r="25292"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481B00AF-0A26-552F-9FD4-44953C5F6A09}"/>
              </a:ext>
            </a:extLst>
          </p:cNvPr>
          <p:cNvSpPr txBox="1"/>
          <p:nvPr/>
        </p:nvSpPr>
        <p:spPr>
          <a:xfrm>
            <a:off x="142875" y="6096911"/>
            <a:ext cx="6929437" cy="830997"/>
          </a:xfrm>
          <a:prstGeom prst="rect">
            <a:avLst/>
          </a:prstGeom>
          <a:noFill/>
        </p:spPr>
        <p:txBody>
          <a:bodyPr wrap="square" rtlCol="0">
            <a:spAutoFit/>
          </a:bodyPr>
          <a:lstStyle/>
          <a:p>
            <a:pPr algn="l"/>
            <a:r>
              <a:rPr lang="en-US" sz="1200" dirty="0">
                <a:solidFill>
                  <a:srgbClr val="0070C0"/>
                </a:solidFill>
                <a:latin typeface="+mj-lt"/>
                <a:hlinkClick r:id="rId4">
                  <a:extLst>
                    <a:ext uri="{A12FA001-AC4F-418D-AE19-62706E023703}">
                      <ahyp:hlinkClr xmlns:ahyp="http://schemas.microsoft.com/office/drawing/2018/hyperlinkcolor" val="tx"/>
                    </a:ext>
                  </a:extLst>
                </a:hlinkClick>
              </a:rPr>
              <a:t>The Psychological Safety Playbook: Lead More Powerfully by Being More Human Lead More Powerfully by Being More Human</a:t>
            </a:r>
            <a:r>
              <a:rPr lang="en-US" sz="1200" dirty="0">
                <a:solidFill>
                  <a:srgbClr val="0070C0"/>
                </a:solidFill>
                <a:latin typeface="+mj-lt"/>
              </a:rPr>
              <a:t>, </a:t>
            </a:r>
            <a:r>
              <a:rPr lang="en-US" sz="1200" dirty="0" err="1">
                <a:solidFill>
                  <a:srgbClr val="0070C0"/>
                </a:solidFill>
                <a:latin typeface="+mj-lt"/>
              </a:rPr>
              <a:t>Helbig</a:t>
            </a:r>
            <a:r>
              <a:rPr lang="en-US" sz="1200" dirty="0">
                <a:solidFill>
                  <a:srgbClr val="0070C0"/>
                </a:solidFill>
                <a:latin typeface="+mj-lt"/>
              </a:rPr>
              <a:t> &amp; Norman //  </a:t>
            </a:r>
            <a:r>
              <a:rPr lang="en-US" sz="1200" dirty="0">
                <a:solidFill>
                  <a:srgbClr val="0070C0"/>
                </a:solidFill>
                <a:latin typeface="+mj-lt"/>
                <a:hlinkClick r:id="rId5">
                  <a:extLst>
                    <a:ext uri="{A12FA001-AC4F-418D-AE19-62706E023703}">
                      <ahyp:hlinkClr xmlns:ahyp="http://schemas.microsoft.com/office/drawing/2018/hyperlinkcolor" val="tx"/>
                    </a:ext>
                  </a:extLst>
                </a:hlinkClick>
              </a:rPr>
              <a:t>The Fearless Organization: Creating Psychological Safety in the Workplace for Learning, Innovation, and Growth</a:t>
            </a:r>
            <a:r>
              <a:rPr lang="en-US" sz="1200" dirty="0">
                <a:solidFill>
                  <a:srgbClr val="0070C0"/>
                </a:solidFill>
                <a:latin typeface="+mj-lt"/>
              </a:rPr>
              <a:t>, Edmondson // Neuroscience: the Highs and Lows of Memory,  Allen &amp; </a:t>
            </a:r>
            <a:r>
              <a:rPr lang="en-US" sz="1200" dirty="0" err="1">
                <a:solidFill>
                  <a:srgbClr val="0070C0"/>
                </a:solidFill>
                <a:latin typeface="+mj-lt"/>
              </a:rPr>
              <a:t>Monyer</a:t>
            </a:r>
            <a:r>
              <a:rPr lang="en-US" sz="1200" dirty="0">
                <a:solidFill>
                  <a:srgbClr val="0070C0"/>
                </a:solidFill>
                <a:latin typeface="+mj-lt"/>
              </a:rPr>
              <a:t>, 2013 </a:t>
            </a:r>
            <a:endParaRPr lang="en-US" sz="1200" b="0" i="0" u="none" strike="noStrike" dirty="0">
              <a:solidFill>
                <a:srgbClr val="0F1111"/>
              </a:solidFill>
              <a:effectLst/>
              <a:latin typeface="+mj-lt"/>
            </a:endParaRPr>
          </a:p>
        </p:txBody>
      </p:sp>
    </p:spTree>
    <p:extLst>
      <p:ext uri="{BB962C8B-B14F-4D97-AF65-F5344CB8AC3E}">
        <p14:creationId xmlns:p14="http://schemas.microsoft.com/office/powerpoint/2010/main" val="22026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722AD-9A4B-5209-A4BE-8DD4021102E9}"/>
              </a:ext>
            </a:extLst>
          </p:cNvPr>
          <p:cNvSpPr>
            <a:spLocks noGrp="1"/>
          </p:cNvSpPr>
          <p:nvPr>
            <p:ph type="title"/>
          </p:nvPr>
        </p:nvSpPr>
        <p:spPr>
          <a:xfrm>
            <a:off x="1050389" y="914881"/>
            <a:ext cx="5212188" cy="964407"/>
          </a:xfrm>
        </p:spPr>
        <p:txBody>
          <a:bodyPr>
            <a:normAutofit/>
          </a:bodyPr>
          <a:lstStyle/>
          <a:p>
            <a:pPr algn="ctr"/>
            <a:r>
              <a:rPr lang="en-US" sz="3000" dirty="0"/>
              <a:t>The good about Safety</a:t>
            </a:r>
          </a:p>
        </p:txBody>
      </p:sp>
      <p:sp>
        <p:nvSpPr>
          <p:cNvPr id="3" name="Content Placeholder 2">
            <a:extLst>
              <a:ext uri="{FF2B5EF4-FFF2-40B4-BE49-F238E27FC236}">
                <a16:creationId xmlns:a16="http://schemas.microsoft.com/office/drawing/2014/main" id="{008D7FC9-3139-9993-E07E-A436CA92D17E}"/>
              </a:ext>
            </a:extLst>
          </p:cNvPr>
          <p:cNvSpPr>
            <a:spLocks noGrp="1"/>
          </p:cNvSpPr>
          <p:nvPr>
            <p:ph idx="1"/>
          </p:nvPr>
        </p:nvSpPr>
        <p:spPr>
          <a:xfrm>
            <a:off x="1218040" y="2146570"/>
            <a:ext cx="5118965" cy="3754499"/>
          </a:xfrm>
        </p:spPr>
        <p:txBody>
          <a:bodyPr>
            <a:normAutofit/>
          </a:bodyPr>
          <a:lstStyle/>
          <a:p>
            <a:pPr marL="0" indent="0">
              <a:buNone/>
            </a:pPr>
            <a:r>
              <a:rPr lang="en-US" i="1" dirty="0"/>
              <a:t>An interesting result!!!</a:t>
            </a:r>
          </a:p>
          <a:p>
            <a:endParaRPr lang="en-US" dirty="0"/>
          </a:p>
          <a:p>
            <a:r>
              <a:rPr lang="en-US" dirty="0"/>
              <a:t>When students are engaged &amp; feel safe</a:t>
            </a:r>
          </a:p>
          <a:p>
            <a:r>
              <a:rPr lang="en-US" b="1" dirty="0">
                <a:solidFill>
                  <a:schemeClr val="accent1"/>
                </a:solidFill>
              </a:rPr>
              <a:t>Brain waves </a:t>
            </a:r>
            <a:r>
              <a:rPr lang="en-US" dirty="0"/>
              <a:t>of professor /students: are in </a:t>
            </a:r>
            <a:r>
              <a:rPr lang="en-US" b="1" dirty="0">
                <a:solidFill>
                  <a:schemeClr val="accent1"/>
                </a:solidFill>
              </a:rPr>
              <a:t>synch</a:t>
            </a:r>
          </a:p>
          <a:p>
            <a:r>
              <a:rPr lang="en-US" dirty="0"/>
              <a:t>And learning takes place</a:t>
            </a:r>
          </a:p>
        </p:txBody>
      </p:sp>
      <p:pic>
        <p:nvPicPr>
          <p:cNvPr id="5" name="Picture 4" descr="Glasses on top of a book">
            <a:extLst>
              <a:ext uri="{FF2B5EF4-FFF2-40B4-BE49-F238E27FC236}">
                <a16:creationId xmlns:a16="http://schemas.microsoft.com/office/drawing/2014/main" id="{CAC52B8B-2889-1BBF-DFD5-BF4380E16C92}"/>
              </a:ext>
            </a:extLst>
          </p:cNvPr>
          <p:cNvPicPr>
            <a:picLocks noChangeAspect="1"/>
          </p:cNvPicPr>
          <p:nvPr/>
        </p:nvPicPr>
        <p:blipFill rotWithShape="1">
          <a:blip r:embed="rId2"/>
          <a:srcRect l="14514" r="39846" b="-1"/>
          <a:stretch/>
        </p:blipFill>
        <p:spPr>
          <a:xfrm>
            <a:off x="7467600" y="10"/>
            <a:ext cx="4724400" cy="6857988"/>
          </a:xfrm>
          <a:prstGeom prst="rect">
            <a:avLst/>
          </a:prstGeom>
        </p:spPr>
      </p:pic>
    </p:spTree>
    <p:extLst>
      <p:ext uri="{BB962C8B-B14F-4D97-AF65-F5344CB8AC3E}">
        <p14:creationId xmlns:p14="http://schemas.microsoft.com/office/powerpoint/2010/main" val="2253023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4E1DA-AC92-C388-6163-F6D0D502CCB4}"/>
              </a:ext>
            </a:extLst>
          </p:cNvPr>
          <p:cNvSpPr>
            <a:spLocks noGrp="1"/>
          </p:cNvSpPr>
          <p:nvPr>
            <p:ph type="title"/>
          </p:nvPr>
        </p:nvSpPr>
        <p:spPr>
          <a:xfrm>
            <a:off x="1371599" y="1223889"/>
            <a:ext cx="2880361" cy="3241431"/>
          </a:xfrm>
        </p:spPr>
        <p:txBody>
          <a:bodyPr vert="horz" lIns="91440" tIns="45720" rIns="91440" bIns="45720" rtlCol="0" anchor="b">
            <a:normAutofit/>
          </a:bodyPr>
          <a:lstStyle/>
          <a:p>
            <a:pPr algn="ctr"/>
            <a:r>
              <a:rPr lang="en-US" sz="2400" kern="1200" cap="all" spc="300" baseline="0" dirty="0">
                <a:solidFill>
                  <a:schemeClr val="tx2"/>
                </a:solidFill>
                <a:latin typeface="+mj-lt"/>
                <a:ea typeface="+mj-ea"/>
                <a:cs typeface="+mj-cs"/>
              </a:rPr>
              <a:t>What else is necessary for truly embracing failure?</a:t>
            </a:r>
          </a:p>
        </p:txBody>
      </p:sp>
      <p:pic>
        <p:nvPicPr>
          <p:cNvPr id="3" name="Picture 2">
            <a:extLst>
              <a:ext uri="{FF2B5EF4-FFF2-40B4-BE49-F238E27FC236}">
                <a16:creationId xmlns:a16="http://schemas.microsoft.com/office/drawing/2014/main" id="{A659D3FE-2BA2-026B-6CF4-94DC613646A9}"/>
              </a:ext>
            </a:extLst>
          </p:cNvPr>
          <p:cNvPicPr>
            <a:picLocks noChangeAspect="1"/>
          </p:cNvPicPr>
          <p:nvPr/>
        </p:nvPicPr>
        <p:blipFill>
          <a:blip r:embed="rId2"/>
          <a:srcRect l="18415" r="25960"/>
          <a:stretch/>
        </p:blipFill>
        <p:spPr>
          <a:xfrm>
            <a:off x="5410200" y="10"/>
            <a:ext cx="6781800" cy="6857990"/>
          </a:xfrm>
          <a:prstGeom prst="rect">
            <a:avLst/>
          </a:prstGeom>
        </p:spPr>
      </p:pic>
    </p:spTree>
    <p:extLst>
      <p:ext uri="{BB962C8B-B14F-4D97-AF65-F5344CB8AC3E}">
        <p14:creationId xmlns:p14="http://schemas.microsoft.com/office/powerpoint/2010/main" val="14406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CEA57-3F50-7CE6-2793-C7CA1F8799C4}"/>
              </a:ext>
            </a:extLst>
          </p:cNvPr>
          <p:cNvSpPr>
            <a:spLocks noGrp="1"/>
          </p:cNvSpPr>
          <p:nvPr>
            <p:ph type="title"/>
          </p:nvPr>
        </p:nvSpPr>
        <p:spPr>
          <a:xfrm>
            <a:off x="685800" y="701040"/>
            <a:ext cx="3390900" cy="5486400"/>
          </a:xfrm>
        </p:spPr>
        <p:txBody>
          <a:bodyPr anchor="ctr">
            <a:normAutofit/>
          </a:bodyPr>
          <a:lstStyle/>
          <a:p>
            <a:pPr algn="ctr"/>
            <a:r>
              <a:rPr lang="en-US" dirty="0"/>
              <a:t>Before we go any farther…</a:t>
            </a:r>
            <a:endParaRPr lang="en-US"/>
          </a:p>
        </p:txBody>
      </p:sp>
      <p:graphicFrame>
        <p:nvGraphicFramePr>
          <p:cNvPr id="5" name="Content Placeholder 2">
            <a:extLst>
              <a:ext uri="{FF2B5EF4-FFF2-40B4-BE49-F238E27FC236}">
                <a16:creationId xmlns:a16="http://schemas.microsoft.com/office/drawing/2014/main" id="{F2698BD9-B6D8-5579-C3FF-F0E282241219}"/>
              </a:ext>
            </a:extLst>
          </p:cNvPr>
          <p:cNvGraphicFramePr>
            <a:graphicFrameLocks noGrp="1"/>
          </p:cNvGraphicFramePr>
          <p:nvPr>
            <p:ph idx="1"/>
            <p:extLst>
              <p:ext uri="{D42A27DB-BD31-4B8C-83A1-F6EECF244321}">
                <p14:modId xmlns:p14="http://schemas.microsoft.com/office/powerpoint/2010/main" val="1363378338"/>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1C08501-E077-9774-0B15-87DD30AA778A}"/>
              </a:ext>
            </a:extLst>
          </p:cNvPr>
          <p:cNvSpPr txBox="1"/>
          <p:nvPr/>
        </p:nvSpPr>
        <p:spPr>
          <a:xfrm rot="20756845">
            <a:off x="2852701" y="761999"/>
            <a:ext cx="4505401" cy="954107"/>
          </a:xfrm>
          <a:prstGeom prst="rect">
            <a:avLst/>
          </a:prstGeom>
          <a:solidFill>
            <a:schemeClr val="accent6">
              <a:lumMod val="40000"/>
              <a:lumOff val="60000"/>
            </a:schemeClr>
          </a:solidFill>
        </p:spPr>
        <p:txBody>
          <a:bodyPr wrap="none" rtlCol="0">
            <a:spAutoFit/>
          </a:bodyPr>
          <a:lstStyle/>
          <a:p>
            <a:r>
              <a:rPr lang="en-US" sz="2800" dirty="0"/>
              <a:t>5 minutes and then let’s share</a:t>
            </a:r>
          </a:p>
          <a:p>
            <a:r>
              <a:rPr lang="en-US" sz="2800" dirty="0"/>
              <a:t>with the whole group</a:t>
            </a:r>
          </a:p>
        </p:txBody>
      </p:sp>
      <p:sp>
        <p:nvSpPr>
          <p:cNvPr id="6" name="TextBox 5">
            <a:extLst>
              <a:ext uri="{FF2B5EF4-FFF2-40B4-BE49-F238E27FC236}">
                <a16:creationId xmlns:a16="http://schemas.microsoft.com/office/drawing/2014/main" id="{64084E3B-3EFD-1D89-7593-5BC3744E7330}"/>
              </a:ext>
            </a:extLst>
          </p:cNvPr>
          <p:cNvSpPr txBox="1"/>
          <p:nvPr/>
        </p:nvSpPr>
        <p:spPr>
          <a:xfrm>
            <a:off x="283635" y="5059048"/>
            <a:ext cx="7281545" cy="1569660"/>
          </a:xfrm>
          <a:prstGeom prst="rect">
            <a:avLst/>
          </a:prstGeom>
          <a:solidFill>
            <a:srgbClr val="FFC000"/>
          </a:solidFill>
        </p:spPr>
        <p:txBody>
          <a:bodyPr wrap="none" rtlCol="0">
            <a:spAutoFit/>
          </a:bodyPr>
          <a:lstStyle/>
          <a:p>
            <a:r>
              <a:rPr lang="en-US" sz="2400" dirty="0"/>
              <a:t>UTEP students: bi-lingual, work outside campus, </a:t>
            </a:r>
          </a:p>
          <a:p>
            <a:r>
              <a:rPr lang="en-US" sz="2400" dirty="0"/>
              <a:t>support their family, very driven</a:t>
            </a:r>
          </a:p>
          <a:p>
            <a:r>
              <a:rPr lang="en-US" sz="2400" dirty="0"/>
              <a:t>Barriers: lack of role models, lack of opportunities,</a:t>
            </a:r>
          </a:p>
          <a:p>
            <a:r>
              <a:rPr lang="en-US" sz="2400" dirty="0"/>
              <a:t>impostor syndrome, very broad range of preparedness…</a:t>
            </a:r>
          </a:p>
        </p:txBody>
      </p:sp>
      <p:pic>
        <p:nvPicPr>
          <p:cNvPr id="7" name="Picture 6">
            <a:extLst>
              <a:ext uri="{FF2B5EF4-FFF2-40B4-BE49-F238E27FC236}">
                <a16:creationId xmlns:a16="http://schemas.microsoft.com/office/drawing/2014/main" id="{688BA9C1-68B5-09AE-107D-A5B1FFCD80F8}"/>
              </a:ext>
            </a:extLst>
          </p:cNvPr>
          <p:cNvPicPr>
            <a:picLocks noChangeAspect="1"/>
          </p:cNvPicPr>
          <p:nvPr/>
        </p:nvPicPr>
        <p:blipFill>
          <a:blip r:embed="rId8"/>
          <a:stretch>
            <a:fillRect/>
          </a:stretch>
        </p:blipFill>
        <p:spPr>
          <a:xfrm>
            <a:off x="10119359" y="2902443"/>
            <a:ext cx="1102895" cy="1083594"/>
          </a:xfrm>
          <a:prstGeom prst="rect">
            <a:avLst/>
          </a:prstGeom>
        </p:spPr>
      </p:pic>
    </p:spTree>
    <p:extLst>
      <p:ext uri="{BB962C8B-B14F-4D97-AF65-F5344CB8AC3E}">
        <p14:creationId xmlns:p14="http://schemas.microsoft.com/office/powerpoint/2010/main" val="21478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80CEDB-8044-44B6-F434-A3B65E275C48}"/>
              </a:ext>
            </a:extLst>
          </p:cNvPr>
          <p:cNvSpPr>
            <a:spLocks noGrp="1"/>
          </p:cNvSpPr>
          <p:nvPr>
            <p:ph type="title"/>
          </p:nvPr>
        </p:nvSpPr>
        <p:spPr>
          <a:xfrm>
            <a:off x="7285978" y="959278"/>
            <a:ext cx="3714872" cy="992512"/>
          </a:xfrm>
        </p:spPr>
        <p:txBody>
          <a:bodyPr>
            <a:normAutofit/>
          </a:bodyPr>
          <a:lstStyle/>
          <a:p>
            <a:pPr algn="ctr"/>
            <a:r>
              <a:rPr lang="en-US" sz="3000"/>
              <a:t>True safety about failing</a:t>
            </a:r>
          </a:p>
        </p:txBody>
      </p:sp>
      <p:pic>
        <p:nvPicPr>
          <p:cNvPr id="4" name="Picture 3" descr="Yellow paper aeroplane flying the opposite way as many grey paper aeroplanes">
            <a:extLst>
              <a:ext uri="{FF2B5EF4-FFF2-40B4-BE49-F238E27FC236}">
                <a16:creationId xmlns:a16="http://schemas.microsoft.com/office/drawing/2014/main" id="{B450A592-21B9-49C6-4D17-FC90D0A4F7F0}"/>
              </a:ext>
            </a:extLst>
          </p:cNvPr>
          <p:cNvPicPr>
            <a:picLocks noChangeAspect="1"/>
          </p:cNvPicPr>
          <p:nvPr/>
        </p:nvPicPr>
        <p:blipFill rotWithShape="1">
          <a:blip r:embed="rId2"/>
          <a:srcRect l="9376" r="31290" b="-1"/>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AB4CEE94-0B5D-C2ED-4807-A1A28D65B0FE}"/>
              </a:ext>
            </a:extLst>
          </p:cNvPr>
          <p:cNvSpPr>
            <a:spLocks noGrp="1"/>
          </p:cNvSpPr>
          <p:nvPr>
            <p:ph idx="1"/>
          </p:nvPr>
        </p:nvSpPr>
        <p:spPr>
          <a:xfrm>
            <a:off x="6949440" y="2898872"/>
            <a:ext cx="4389120" cy="3546806"/>
          </a:xfrm>
        </p:spPr>
        <p:txBody>
          <a:bodyPr>
            <a:normAutofit/>
          </a:bodyPr>
          <a:lstStyle/>
          <a:p>
            <a:pPr marL="0" indent="0">
              <a:buNone/>
            </a:pPr>
            <a:r>
              <a:rPr lang="en-US" dirty="0"/>
              <a:t>It should not affect grades (at least to a point – failure is not meant to be final)</a:t>
            </a:r>
          </a:p>
          <a:p>
            <a:pPr marL="0" indent="0">
              <a:buNone/>
            </a:pPr>
            <a:r>
              <a:rPr lang="en-US" b="1" dirty="0">
                <a:sym typeface="Wingdings" pitchFamily="2" charset="2"/>
              </a:rPr>
              <a:t> </a:t>
            </a:r>
            <a:r>
              <a:rPr lang="en-US" b="1" dirty="0">
                <a:solidFill>
                  <a:schemeClr val="accent1"/>
                </a:solidFill>
              </a:rPr>
              <a:t>Grading for mastery </a:t>
            </a:r>
            <a:r>
              <a:rPr lang="en-US" dirty="0"/>
              <a:t>instead of journey</a:t>
            </a:r>
          </a:p>
          <a:p>
            <a:pPr marL="0" indent="0">
              <a:buNone/>
            </a:pPr>
            <a:r>
              <a:rPr lang="en-US" dirty="0">
                <a:sym typeface="Wingdings" pitchFamily="2" charset="2"/>
              </a:rPr>
              <a:t> </a:t>
            </a:r>
            <a:r>
              <a:rPr lang="en-US" dirty="0"/>
              <a:t>Leveling the playing field</a:t>
            </a:r>
          </a:p>
          <a:p>
            <a:endParaRPr lang="en-US" dirty="0"/>
          </a:p>
          <a:p>
            <a:endParaRPr lang="en-US" dirty="0"/>
          </a:p>
        </p:txBody>
      </p:sp>
      <p:sp>
        <p:nvSpPr>
          <p:cNvPr id="5" name="TextBox 4">
            <a:extLst>
              <a:ext uri="{FF2B5EF4-FFF2-40B4-BE49-F238E27FC236}">
                <a16:creationId xmlns:a16="http://schemas.microsoft.com/office/drawing/2014/main" id="{5539B50E-1E05-AA7B-1ECA-5F61883AD7E7}"/>
              </a:ext>
            </a:extLst>
          </p:cNvPr>
          <p:cNvSpPr txBox="1"/>
          <p:nvPr/>
        </p:nvSpPr>
        <p:spPr>
          <a:xfrm>
            <a:off x="6202279" y="6191935"/>
            <a:ext cx="5883442" cy="646331"/>
          </a:xfrm>
          <a:prstGeom prst="rect">
            <a:avLst/>
          </a:prstGeom>
          <a:noFill/>
        </p:spPr>
        <p:txBody>
          <a:bodyPr wrap="square" rtlCol="0">
            <a:spAutoFit/>
          </a:bodyPr>
          <a:lstStyle/>
          <a:p>
            <a:pPr algn="l"/>
            <a:r>
              <a:rPr lang="en-US" sz="1200" dirty="0">
                <a:solidFill>
                  <a:srgbClr val="0070C0"/>
                </a:solidFill>
                <a:latin typeface="+mj-lt"/>
              </a:rPr>
              <a:t>Inclusion, Inc., Sanford S.  // </a:t>
            </a:r>
            <a:r>
              <a:rPr lang="en-US" sz="1200" dirty="0" err="1">
                <a:solidFill>
                  <a:srgbClr val="0070C0"/>
                </a:solidFill>
                <a:latin typeface="+mj-lt"/>
              </a:rPr>
              <a:t>Inclusalytics</a:t>
            </a:r>
            <a:r>
              <a:rPr lang="en-US" sz="1200" dirty="0">
                <a:solidFill>
                  <a:srgbClr val="0070C0"/>
                </a:solidFill>
                <a:latin typeface="+mj-lt"/>
              </a:rPr>
              <a:t>: How Diversity, Equity, and Inclusion Leaders use Data to Drive their Work, Mattingly, V., Grice, S., Goldstein, A. // Grading for Equity, Feldman, J. // On Your Mark, </a:t>
            </a:r>
            <a:r>
              <a:rPr lang="en-US" sz="1200" dirty="0" err="1">
                <a:solidFill>
                  <a:srgbClr val="0070C0"/>
                </a:solidFill>
                <a:latin typeface="+mj-lt"/>
              </a:rPr>
              <a:t>Guskey</a:t>
            </a:r>
            <a:r>
              <a:rPr lang="en-US" sz="1200" dirty="0">
                <a:solidFill>
                  <a:srgbClr val="0070C0"/>
                </a:solidFill>
                <a:latin typeface="+mj-lt"/>
              </a:rPr>
              <a:t>, T.</a:t>
            </a:r>
            <a:endParaRPr lang="en-US" sz="1200" b="0" i="0" u="none" strike="noStrike" dirty="0">
              <a:solidFill>
                <a:srgbClr val="0F1111"/>
              </a:solidFill>
              <a:effectLst/>
              <a:latin typeface="+mj-lt"/>
            </a:endParaRPr>
          </a:p>
        </p:txBody>
      </p:sp>
    </p:spTree>
    <p:extLst>
      <p:ext uri="{BB962C8B-B14F-4D97-AF65-F5344CB8AC3E}">
        <p14:creationId xmlns:p14="http://schemas.microsoft.com/office/powerpoint/2010/main" val="36011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6DB943-79CD-46F9-83E1-9610EB17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27B59-69FF-D41E-7AAD-536D0F21EBD2}"/>
              </a:ext>
            </a:extLst>
          </p:cNvPr>
          <p:cNvSpPr>
            <a:spLocks noGrp="1"/>
          </p:cNvSpPr>
          <p:nvPr>
            <p:ph type="title"/>
          </p:nvPr>
        </p:nvSpPr>
        <p:spPr>
          <a:xfrm>
            <a:off x="6651653" y="685801"/>
            <a:ext cx="4366617" cy="3046228"/>
          </a:xfrm>
        </p:spPr>
        <p:txBody>
          <a:bodyPr vert="horz" lIns="91440" tIns="45720" rIns="91440" bIns="45720" rtlCol="0" anchor="b">
            <a:normAutofit/>
          </a:bodyPr>
          <a:lstStyle/>
          <a:p>
            <a:pPr algn="ctr"/>
            <a:r>
              <a:rPr lang="en-US" sz="2800" kern="1200" cap="all" spc="300" baseline="0">
                <a:solidFill>
                  <a:schemeClr val="bg2"/>
                </a:solidFill>
                <a:latin typeface="+mj-lt"/>
                <a:ea typeface="+mj-ea"/>
                <a:cs typeface="+mj-cs"/>
              </a:rPr>
              <a:t>Let’s talk about risks/challenges</a:t>
            </a:r>
          </a:p>
        </p:txBody>
      </p:sp>
      <p:pic>
        <p:nvPicPr>
          <p:cNvPr id="7" name="Graphic 6" descr="Warning">
            <a:extLst>
              <a:ext uri="{FF2B5EF4-FFF2-40B4-BE49-F238E27FC236}">
                <a16:creationId xmlns:a16="http://schemas.microsoft.com/office/drawing/2014/main" id="{81F54FD3-840E-5C91-4541-B4F892B49F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1" y="1383751"/>
            <a:ext cx="4090498" cy="4090498"/>
          </a:xfrm>
          <a:prstGeom prst="rect">
            <a:avLst/>
          </a:prstGeom>
        </p:spPr>
      </p:pic>
    </p:spTree>
    <p:extLst>
      <p:ext uri="{BB962C8B-B14F-4D97-AF65-F5344CB8AC3E}">
        <p14:creationId xmlns:p14="http://schemas.microsoft.com/office/powerpoint/2010/main" val="3024379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AE55D-C861-E3DB-A097-4CDDA22C7E50}"/>
              </a:ext>
            </a:extLst>
          </p:cNvPr>
          <p:cNvSpPr>
            <a:spLocks noGrp="1"/>
          </p:cNvSpPr>
          <p:nvPr>
            <p:ph type="title"/>
          </p:nvPr>
        </p:nvSpPr>
        <p:spPr>
          <a:xfrm>
            <a:off x="1284850" y="1065790"/>
            <a:ext cx="9733670" cy="890267"/>
          </a:xfrm>
        </p:spPr>
        <p:txBody>
          <a:bodyPr>
            <a:normAutofit/>
          </a:bodyPr>
          <a:lstStyle/>
          <a:p>
            <a:pPr algn="ctr"/>
            <a:r>
              <a:rPr lang="en-US" sz="2400" dirty="0"/>
              <a:t>What </a:t>
            </a:r>
            <a:r>
              <a:rPr lang="en-US" sz="2400" b="1" dirty="0">
                <a:solidFill>
                  <a:schemeClr val="accent1"/>
                </a:solidFill>
              </a:rPr>
              <a:t>risks</a:t>
            </a:r>
            <a:r>
              <a:rPr lang="en-US" sz="2400" dirty="0"/>
              <a:t> do you foresee in </a:t>
            </a:r>
            <a:r>
              <a:rPr lang="en-US" sz="2400" b="1" dirty="0">
                <a:solidFill>
                  <a:schemeClr val="accent1"/>
                </a:solidFill>
              </a:rPr>
              <a:t>embracing failure </a:t>
            </a:r>
            <a:r>
              <a:rPr lang="en-US" sz="2400" dirty="0"/>
              <a:t>in your classroom?</a:t>
            </a:r>
          </a:p>
        </p:txBody>
      </p:sp>
      <p:sp>
        <p:nvSpPr>
          <p:cNvPr id="3" name="Content Placeholder 2">
            <a:extLst>
              <a:ext uri="{FF2B5EF4-FFF2-40B4-BE49-F238E27FC236}">
                <a16:creationId xmlns:a16="http://schemas.microsoft.com/office/drawing/2014/main" id="{A9657248-42CA-1BFB-1FEB-0D0C26D64E19}"/>
              </a:ext>
            </a:extLst>
          </p:cNvPr>
          <p:cNvSpPr>
            <a:spLocks noGrp="1"/>
          </p:cNvSpPr>
          <p:nvPr>
            <p:ph idx="1"/>
          </p:nvPr>
        </p:nvSpPr>
        <p:spPr>
          <a:xfrm>
            <a:off x="1328225" y="2552763"/>
            <a:ext cx="7417191" cy="3439557"/>
          </a:xfrm>
        </p:spPr>
        <p:txBody>
          <a:bodyPr>
            <a:normAutofit/>
          </a:bodyPr>
          <a:lstStyle/>
          <a:p>
            <a:r>
              <a:rPr lang="en-US" dirty="0">
                <a:solidFill>
                  <a:schemeClr val="accent6"/>
                </a:solidFill>
              </a:rPr>
              <a:t>[2 minutes] </a:t>
            </a:r>
            <a:r>
              <a:rPr lang="en-US" dirty="0"/>
              <a:t>Think of a </a:t>
            </a:r>
            <a:r>
              <a:rPr lang="en-US" b="1" dirty="0">
                <a:solidFill>
                  <a:schemeClr val="accent6"/>
                </a:solidFill>
              </a:rPr>
              <a:t>risk (risks) </a:t>
            </a:r>
            <a:r>
              <a:rPr lang="en-US" dirty="0"/>
              <a:t>that embracing / encouraging failure could pose to your students’ success. What could be the </a:t>
            </a:r>
            <a:r>
              <a:rPr lang="en-US" b="1" dirty="0">
                <a:solidFill>
                  <a:schemeClr val="accent6"/>
                </a:solidFill>
              </a:rPr>
              <a:t>negative impact for your students’ learning</a:t>
            </a:r>
            <a:r>
              <a:rPr lang="en-US" dirty="0"/>
              <a:t>?</a:t>
            </a:r>
          </a:p>
          <a:p>
            <a:r>
              <a:rPr lang="en-US" dirty="0">
                <a:solidFill>
                  <a:srgbClr val="00B050"/>
                </a:solidFill>
              </a:rPr>
              <a:t>[5-10 minutes] </a:t>
            </a:r>
            <a:r>
              <a:rPr lang="en-US" dirty="0"/>
              <a:t>Share what this risk is with your neighbor(s) or at your table.</a:t>
            </a:r>
          </a:p>
          <a:p>
            <a:r>
              <a:rPr lang="en-US" dirty="0">
                <a:solidFill>
                  <a:schemeClr val="accent1"/>
                </a:solidFill>
              </a:rPr>
              <a:t>[5-7 minutes] </a:t>
            </a:r>
            <a:r>
              <a:rPr lang="en-US" dirty="0"/>
              <a:t>Report to the whole group (voluntary).</a:t>
            </a:r>
          </a:p>
          <a:p>
            <a:endParaRPr lang="en-US" dirty="0"/>
          </a:p>
        </p:txBody>
      </p:sp>
      <p:pic>
        <p:nvPicPr>
          <p:cNvPr id="4" name="Picture 3">
            <a:extLst>
              <a:ext uri="{FF2B5EF4-FFF2-40B4-BE49-F238E27FC236}">
                <a16:creationId xmlns:a16="http://schemas.microsoft.com/office/drawing/2014/main" id="{7D4BF5BF-4D99-B9D1-EB31-D78C2524AFD8}"/>
              </a:ext>
            </a:extLst>
          </p:cNvPr>
          <p:cNvPicPr>
            <a:picLocks noChangeAspect="1"/>
          </p:cNvPicPr>
          <p:nvPr/>
        </p:nvPicPr>
        <p:blipFill>
          <a:blip r:embed="rId3"/>
          <a:stretch>
            <a:fillRect/>
          </a:stretch>
        </p:blipFill>
        <p:spPr>
          <a:xfrm>
            <a:off x="9387840" y="4143118"/>
            <a:ext cx="1882140" cy="1849202"/>
          </a:xfrm>
          <a:prstGeom prst="rect">
            <a:avLst/>
          </a:prstGeom>
        </p:spPr>
      </p:pic>
    </p:spTree>
    <p:extLst>
      <p:ext uri="{BB962C8B-B14F-4D97-AF65-F5344CB8AC3E}">
        <p14:creationId xmlns:p14="http://schemas.microsoft.com/office/powerpoint/2010/main" val="3198427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C4321-9F04-EE31-9673-9E0DE41D09D6}"/>
              </a:ext>
            </a:extLst>
          </p:cNvPr>
          <p:cNvSpPr>
            <a:spLocks noGrp="1"/>
          </p:cNvSpPr>
          <p:nvPr>
            <p:ph type="title"/>
          </p:nvPr>
        </p:nvSpPr>
        <p:spPr>
          <a:xfrm>
            <a:off x="1050389" y="914881"/>
            <a:ext cx="5212188" cy="964407"/>
          </a:xfrm>
        </p:spPr>
        <p:txBody>
          <a:bodyPr>
            <a:normAutofit/>
          </a:bodyPr>
          <a:lstStyle/>
          <a:p>
            <a:pPr algn="ctr"/>
            <a:r>
              <a:rPr lang="en-US" dirty="0"/>
              <a:t>Lessons learned </a:t>
            </a:r>
            <a:endParaRPr lang="en-US"/>
          </a:p>
        </p:txBody>
      </p:sp>
      <p:sp>
        <p:nvSpPr>
          <p:cNvPr id="3" name="Content Placeholder 2">
            <a:extLst>
              <a:ext uri="{FF2B5EF4-FFF2-40B4-BE49-F238E27FC236}">
                <a16:creationId xmlns:a16="http://schemas.microsoft.com/office/drawing/2014/main" id="{F2BF949C-68B5-0F82-AADE-82C0696FC1E8}"/>
              </a:ext>
            </a:extLst>
          </p:cNvPr>
          <p:cNvSpPr>
            <a:spLocks noGrp="1"/>
          </p:cNvSpPr>
          <p:nvPr>
            <p:ph idx="1"/>
          </p:nvPr>
        </p:nvSpPr>
        <p:spPr>
          <a:xfrm>
            <a:off x="1218040" y="2146570"/>
            <a:ext cx="5118965" cy="3754499"/>
          </a:xfrm>
        </p:spPr>
        <p:txBody>
          <a:bodyPr>
            <a:normAutofit/>
          </a:bodyPr>
          <a:lstStyle/>
          <a:p>
            <a:r>
              <a:rPr lang="en-US" dirty="0"/>
              <a:t>Students will </a:t>
            </a:r>
            <a:r>
              <a:rPr lang="en-US" b="1" dirty="0">
                <a:solidFill>
                  <a:schemeClr val="accent1"/>
                </a:solidFill>
              </a:rPr>
              <a:t>delay working</a:t>
            </a:r>
            <a:r>
              <a:rPr lang="en-US" dirty="0"/>
              <a:t>: no urgency to perform when there are a lot of conflicting commitments</a:t>
            </a:r>
          </a:p>
          <a:p>
            <a:r>
              <a:rPr lang="en-US" dirty="0"/>
              <a:t>Students will be </a:t>
            </a:r>
            <a:r>
              <a:rPr lang="en-US" b="1" dirty="0">
                <a:solidFill>
                  <a:schemeClr val="accent1"/>
                </a:solidFill>
              </a:rPr>
              <a:t>confused about their standing</a:t>
            </a:r>
            <a:r>
              <a:rPr lang="en-US" dirty="0"/>
              <a:t> in the class</a:t>
            </a:r>
          </a:p>
          <a:p>
            <a:endParaRPr lang="en-US" dirty="0"/>
          </a:p>
          <a:p>
            <a:r>
              <a:rPr lang="en-US" dirty="0"/>
              <a:t>Difficulty convincing students to </a:t>
            </a:r>
            <a:r>
              <a:rPr lang="en-US" b="1" dirty="0">
                <a:solidFill>
                  <a:schemeClr val="accent1"/>
                </a:solidFill>
              </a:rPr>
              <a:t>think differently</a:t>
            </a:r>
            <a:r>
              <a:rPr lang="en-US" b="1" dirty="0">
                <a:solidFill>
                  <a:schemeClr val="accent6"/>
                </a:solidFill>
              </a:rPr>
              <a:t> </a:t>
            </a:r>
            <a:r>
              <a:rPr lang="en-US" dirty="0"/>
              <a:t>about grading</a:t>
            </a:r>
          </a:p>
        </p:txBody>
      </p:sp>
      <p:pic>
        <p:nvPicPr>
          <p:cNvPr id="5" name="Picture 4" descr="Glasses on top of a book">
            <a:extLst>
              <a:ext uri="{FF2B5EF4-FFF2-40B4-BE49-F238E27FC236}">
                <a16:creationId xmlns:a16="http://schemas.microsoft.com/office/drawing/2014/main" id="{3CFD7CAC-6BB7-1658-2562-E9B69A4B0641}"/>
              </a:ext>
            </a:extLst>
          </p:cNvPr>
          <p:cNvPicPr>
            <a:picLocks noChangeAspect="1"/>
          </p:cNvPicPr>
          <p:nvPr/>
        </p:nvPicPr>
        <p:blipFill rotWithShape="1">
          <a:blip r:embed="rId3"/>
          <a:srcRect l="14514" r="39846" b="-1"/>
          <a:stretch/>
        </p:blipFill>
        <p:spPr>
          <a:xfrm>
            <a:off x="7467600" y="10"/>
            <a:ext cx="4724400" cy="6857988"/>
          </a:xfrm>
          <a:prstGeom prst="rect">
            <a:avLst/>
          </a:prstGeom>
        </p:spPr>
      </p:pic>
    </p:spTree>
    <p:extLst>
      <p:ext uri="{BB962C8B-B14F-4D97-AF65-F5344CB8AC3E}">
        <p14:creationId xmlns:p14="http://schemas.microsoft.com/office/powerpoint/2010/main" val="34191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FE474-952E-3B2D-39B7-B4E9F666143B}"/>
              </a:ext>
            </a:extLst>
          </p:cNvPr>
          <p:cNvSpPr>
            <a:spLocks noGrp="1"/>
          </p:cNvSpPr>
          <p:nvPr>
            <p:ph type="title"/>
          </p:nvPr>
        </p:nvSpPr>
        <p:spPr>
          <a:xfrm>
            <a:off x="862818" y="685800"/>
            <a:ext cx="3312942" cy="3688079"/>
          </a:xfrm>
        </p:spPr>
        <p:txBody>
          <a:bodyPr vert="horz" lIns="91440" tIns="45720" rIns="91440" bIns="45720" rtlCol="0" anchor="b">
            <a:normAutofit/>
          </a:bodyPr>
          <a:lstStyle/>
          <a:p>
            <a:pPr algn="ctr"/>
            <a:r>
              <a:rPr lang="en-US" sz="3300" kern="1200" cap="all" spc="300" baseline="0" dirty="0">
                <a:solidFill>
                  <a:schemeClr val="bg2"/>
                </a:solidFill>
                <a:latin typeface="+mj-lt"/>
                <a:ea typeface="+mj-ea"/>
                <a:cs typeface="+mj-cs"/>
              </a:rPr>
              <a:t>Strategies &amp; tools to mitigate risks</a:t>
            </a:r>
          </a:p>
        </p:txBody>
      </p:sp>
      <p:pic>
        <p:nvPicPr>
          <p:cNvPr id="5" name="Picture 4">
            <a:extLst>
              <a:ext uri="{FF2B5EF4-FFF2-40B4-BE49-F238E27FC236}">
                <a16:creationId xmlns:a16="http://schemas.microsoft.com/office/drawing/2014/main" id="{E7D08D9C-1FF3-5DA2-0F7E-01B36185DA0C}"/>
              </a:ext>
            </a:extLst>
          </p:cNvPr>
          <p:cNvPicPr>
            <a:picLocks noChangeAspect="1"/>
          </p:cNvPicPr>
          <p:nvPr/>
        </p:nvPicPr>
        <p:blipFill>
          <a:blip r:embed="rId3"/>
          <a:stretch>
            <a:fillRect/>
          </a:stretch>
        </p:blipFill>
        <p:spPr>
          <a:xfrm>
            <a:off x="5410200" y="1661160"/>
            <a:ext cx="6096000" cy="3535680"/>
          </a:xfrm>
          <a:prstGeom prst="rect">
            <a:avLst/>
          </a:prstGeom>
        </p:spPr>
      </p:pic>
    </p:spTree>
    <p:extLst>
      <p:ext uri="{BB962C8B-B14F-4D97-AF65-F5344CB8AC3E}">
        <p14:creationId xmlns:p14="http://schemas.microsoft.com/office/powerpoint/2010/main" val="2275258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AE55D-C861-E3DB-A097-4CDDA22C7E50}"/>
              </a:ext>
            </a:extLst>
          </p:cNvPr>
          <p:cNvSpPr>
            <a:spLocks noGrp="1"/>
          </p:cNvSpPr>
          <p:nvPr>
            <p:ph type="title"/>
          </p:nvPr>
        </p:nvSpPr>
        <p:spPr>
          <a:xfrm>
            <a:off x="1284850" y="831692"/>
            <a:ext cx="9908930" cy="1173595"/>
          </a:xfrm>
        </p:spPr>
        <p:txBody>
          <a:bodyPr>
            <a:normAutofit/>
          </a:bodyPr>
          <a:lstStyle/>
          <a:p>
            <a:pPr algn="ctr"/>
            <a:r>
              <a:rPr lang="en-US" sz="2800" dirty="0"/>
              <a:t>Let’s brainstorm about </a:t>
            </a:r>
            <a:r>
              <a:rPr lang="en-US" sz="2800" b="1" dirty="0">
                <a:solidFill>
                  <a:schemeClr val="accent1"/>
                </a:solidFill>
              </a:rPr>
              <a:t>mitigating risks</a:t>
            </a:r>
          </a:p>
        </p:txBody>
      </p:sp>
      <p:sp>
        <p:nvSpPr>
          <p:cNvPr id="3" name="Content Placeholder 2">
            <a:extLst>
              <a:ext uri="{FF2B5EF4-FFF2-40B4-BE49-F238E27FC236}">
                <a16:creationId xmlns:a16="http://schemas.microsoft.com/office/drawing/2014/main" id="{A9657248-42CA-1BFB-1FEB-0D0C26D64E19}"/>
              </a:ext>
            </a:extLst>
          </p:cNvPr>
          <p:cNvSpPr>
            <a:spLocks noGrp="1"/>
          </p:cNvSpPr>
          <p:nvPr>
            <p:ph idx="1"/>
          </p:nvPr>
        </p:nvSpPr>
        <p:spPr>
          <a:xfrm>
            <a:off x="1284850" y="2135938"/>
            <a:ext cx="6339840" cy="3439557"/>
          </a:xfrm>
        </p:spPr>
        <p:txBody>
          <a:bodyPr>
            <a:normAutofit/>
          </a:bodyPr>
          <a:lstStyle/>
          <a:p>
            <a:r>
              <a:rPr lang="en-US" dirty="0">
                <a:solidFill>
                  <a:schemeClr val="accent6"/>
                </a:solidFill>
              </a:rPr>
              <a:t>[2 minutes] </a:t>
            </a:r>
            <a:r>
              <a:rPr lang="en-US" dirty="0"/>
              <a:t>Focus on a risk you discussed in your group. Now think of </a:t>
            </a:r>
            <a:r>
              <a:rPr lang="en-US" b="1" dirty="0">
                <a:solidFill>
                  <a:schemeClr val="accent6"/>
                </a:solidFill>
              </a:rPr>
              <a:t>a way you could mitigate this risk</a:t>
            </a:r>
            <a:r>
              <a:rPr lang="en-US" dirty="0"/>
              <a:t>: what could you do to avoid this pitfall or minimize its potential negative impact?</a:t>
            </a:r>
          </a:p>
          <a:p>
            <a:r>
              <a:rPr lang="en-US" dirty="0">
                <a:solidFill>
                  <a:srgbClr val="00B050"/>
                </a:solidFill>
              </a:rPr>
              <a:t>[5-10 minutes] </a:t>
            </a:r>
            <a:r>
              <a:rPr lang="en-US" dirty="0"/>
              <a:t>Share your strategy with your neighbor(s).</a:t>
            </a:r>
          </a:p>
          <a:p>
            <a:r>
              <a:rPr lang="en-US" dirty="0">
                <a:solidFill>
                  <a:schemeClr val="accent1"/>
                </a:solidFill>
              </a:rPr>
              <a:t>[5-7 minutes] </a:t>
            </a:r>
            <a:r>
              <a:rPr lang="en-US" dirty="0"/>
              <a:t>Report to the whole group (voluntary)</a:t>
            </a:r>
          </a:p>
          <a:p>
            <a:endParaRPr lang="en-US" dirty="0"/>
          </a:p>
        </p:txBody>
      </p:sp>
      <p:pic>
        <p:nvPicPr>
          <p:cNvPr id="4" name="Picture 3">
            <a:extLst>
              <a:ext uri="{FF2B5EF4-FFF2-40B4-BE49-F238E27FC236}">
                <a16:creationId xmlns:a16="http://schemas.microsoft.com/office/drawing/2014/main" id="{7D4BF5BF-4D99-B9D1-EB31-D78C2524AFD8}"/>
              </a:ext>
            </a:extLst>
          </p:cNvPr>
          <p:cNvPicPr>
            <a:picLocks noChangeAspect="1"/>
          </p:cNvPicPr>
          <p:nvPr/>
        </p:nvPicPr>
        <p:blipFill>
          <a:blip r:embed="rId3"/>
          <a:stretch>
            <a:fillRect/>
          </a:stretch>
        </p:blipFill>
        <p:spPr>
          <a:xfrm>
            <a:off x="9189720" y="3840452"/>
            <a:ext cx="2004060" cy="1968988"/>
          </a:xfrm>
          <a:prstGeom prst="rect">
            <a:avLst/>
          </a:prstGeom>
        </p:spPr>
      </p:pic>
    </p:spTree>
    <p:extLst>
      <p:ext uri="{BB962C8B-B14F-4D97-AF65-F5344CB8AC3E}">
        <p14:creationId xmlns:p14="http://schemas.microsoft.com/office/powerpoint/2010/main" val="1209186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77C3E-BC85-ACF6-DB58-B232EE6B63C8}"/>
              </a:ext>
            </a:extLst>
          </p:cNvPr>
          <p:cNvSpPr>
            <a:spLocks noGrp="1"/>
          </p:cNvSpPr>
          <p:nvPr>
            <p:ph type="title"/>
          </p:nvPr>
        </p:nvSpPr>
        <p:spPr>
          <a:xfrm>
            <a:off x="1021814" y="496364"/>
            <a:ext cx="5212188" cy="964407"/>
          </a:xfrm>
        </p:spPr>
        <p:txBody>
          <a:bodyPr>
            <a:normAutofit fontScale="90000"/>
          </a:bodyPr>
          <a:lstStyle/>
          <a:p>
            <a:pPr algn="ctr"/>
            <a:br>
              <a:rPr lang="en-US" sz="3000" dirty="0"/>
            </a:br>
            <a:r>
              <a:rPr lang="en-US" sz="4000" dirty="0"/>
              <a:t>policies </a:t>
            </a:r>
          </a:p>
        </p:txBody>
      </p:sp>
      <p:sp>
        <p:nvSpPr>
          <p:cNvPr id="3" name="Content Placeholder 2">
            <a:extLst>
              <a:ext uri="{FF2B5EF4-FFF2-40B4-BE49-F238E27FC236}">
                <a16:creationId xmlns:a16="http://schemas.microsoft.com/office/drawing/2014/main" id="{2823D237-E6CD-42BB-6CA5-2BCB6573B00E}"/>
              </a:ext>
            </a:extLst>
          </p:cNvPr>
          <p:cNvSpPr>
            <a:spLocks noGrp="1"/>
          </p:cNvSpPr>
          <p:nvPr>
            <p:ph idx="1"/>
          </p:nvPr>
        </p:nvSpPr>
        <p:spPr>
          <a:xfrm>
            <a:off x="808855" y="1650208"/>
            <a:ext cx="5872163" cy="4521991"/>
          </a:xfrm>
        </p:spPr>
        <p:txBody>
          <a:bodyPr>
            <a:normAutofit/>
          </a:bodyPr>
          <a:lstStyle/>
          <a:p>
            <a:pPr marL="0" indent="0">
              <a:buNone/>
            </a:pPr>
            <a:r>
              <a:rPr lang="en-US" sz="2200" b="1" dirty="0">
                <a:solidFill>
                  <a:schemeClr val="accent1"/>
                </a:solidFill>
              </a:rPr>
              <a:t>Engage students </a:t>
            </a:r>
            <a:r>
              <a:rPr lang="en-US" sz="2200" dirty="0"/>
              <a:t>in their learning, consistently (no delays):</a:t>
            </a:r>
          </a:p>
          <a:p>
            <a:r>
              <a:rPr lang="en-US" sz="2200" dirty="0">
                <a:sym typeface="Wingdings" pitchFamily="2" charset="2"/>
              </a:rPr>
              <a:t>Expectation of focus on learning and engagement with the material </a:t>
            </a:r>
            <a:r>
              <a:rPr lang="en-US" sz="2200" b="1" dirty="0">
                <a:solidFill>
                  <a:schemeClr val="accent1"/>
                </a:solidFill>
                <a:sym typeface="Wingdings" pitchFamily="2" charset="2"/>
              </a:rPr>
              <a:t> grading policy = extra dimension (engagement, preparedness)</a:t>
            </a:r>
          </a:p>
          <a:p>
            <a:r>
              <a:rPr lang="en-US" sz="2200" i="1" dirty="0">
                <a:sym typeface="Wingdings" pitchFamily="2" charset="2"/>
              </a:rPr>
              <a:t>E.g.,  labs are not graded, preparedness is, indicators of engagement</a:t>
            </a:r>
            <a:r>
              <a:rPr lang="en-US" sz="2200" dirty="0">
                <a:sym typeface="Wingdings" pitchFamily="2" charset="2"/>
              </a:rPr>
              <a:t> </a:t>
            </a:r>
          </a:p>
          <a:p>
            <a:r>
              <a:rPr lang="en-US" sz="2200" dirty="0">
                <a:sym typeface="Wingdings" pitchFamily="2" charset="2"/>
              </a:rPr>
              <a:t>Revisiting policies for equity: e.g., </a:t>
            </a:r>
            <a:r>
              <a:rPr lang="en-US" sz="2200" b="1" dirty="0">
                <a:solidFill>
                  <a:schemeClr val="accent1"/>
                </a:solidFill>
                <a:sym typeface="Wingdings" pitchFamily="2" charset="2"/>
              </a:rPr>
              <a:t>attendance</a:t>
            </a:r>
          </a:p>
          <a:p>
            <a:pPr marL="0" indent="0">
              <a:buNone/>
            </a:pPr>
            <a:r>
              <a:rPr lang="en-US" sz="2200" dirty="0"/>
              <a:t>Clear </a:t>
            </a:r>
            <a:r>
              <a:rPr lang="en-US" sz="2200" b="1" dirty="0">
                <a:solidFill>
                  <a:schemeClr val="accent1"/>
                </a:solidFill>
              </a:rPr>
              <a:t>communication of standing </a:t>
            </a:r>
            <a:r>
              <a:rPr lang="en-US" sz="2200" dirty="0"/>
              <a:t>in class: </a:t>
            </a:r>
          </a:p>
          <a:p>
            <a:r>
              <a:rPr lang="en-US" sz="2200" dirty="0"/>
              <a:t>Traditional </a:t>
            </a:r>
            <a:r>
              <a:rPr lang="en-US" sz="2200" b="1" dirty="0">
                <a:solidFill>
                  <a:schemeClr val="accent1"/>
                </a:solidFill>
              </a:rPr>
              <a:t>grading weighted sum </a:t>
            </a:r>
            <a:r>
              <a:rPr lang="en-US" sz="2200" dirty="0"/>
              <a:t>in syllabus </a:t>
            </a:r>
            <a:r>
              <a:rPr lang="en-US" sz="2200" dirty="0">
                <a:sym typeface="Wingdings" pitchFamily="2" charset="2"/>
              </a:rPr>
              <a:t> reference for </a:t>
            </a:r>
            <a:r>
              <a:rPr lang="en-US" sz="2200" b="1" dirty="0">
                <a:solidFill>
                  <a:schemeClr val="accent1"/>
                </a:solidFill>
                <a:sym typeface="Wingdings" pitchFamily="2" charset="2"/>
              </a:rPr>
              <a:t>lower bound</a:t>
            </a:r>
            <a:endParaRPr lang="en-US" sz="2200" b="1" dirty="0">
              <a:solidFill>
                <a:schemeClr val="accent1"/>
              </a:solidFill>
            </a:endParaRPr>
          </a:p>
          <a:p>
            <a:pPr marL="0" indent="0">
              <a:buNone/>
            </a:pPr>
            <a:endParaRPr lang="en-US" sz="2200" dirty="0"/>
          </a:p>
        </p:txBody>
      </p:sp>
      <p:pic>
        <p:nvPicPr>
          <p:cNvPr id="5" name="Picture 4" descr="Abstract blurred public library with bookshelves">
            <a:extLst>
              <a:ext uri="{FF2B5EF4-FFF2-40B4-BE49-F238E27FC236}">
                <a16:creationId xmlns:a16="http://schemas.microsoft.com/office/drawing/2014/main" id="{F4BD7F5A-6321-8935-63AA-71C962312687}"/>
              </a:ext>
            </a:extLst>
          </p:cNvPr>
          <p:cNvPicPr>
            <a:picLocks noChangeAspect="1"/>
          </p:cNvPicPr>
          <p:nvPr/>
        </p:nvPicPr>
        <p:blipFill rotWithShape="1">
          <a:blip r:embed="rId3"/>
          <a:srcRect l="15838" r="38178" b="-1"/>
          <a:stretch/>
        </p:blipFill>
        <p:spPr>
          <a:xfrm>
            <a:off x="7467600" y="10"/>
            <a:ext cx="4724400" cy="6857988"/>
          </a:xfrm>
          <a:prstGeom prst="rect">
            <a:avLst/>
          </a:prstGeom>
        </p:spPr>
      </p:pic>
    </p:spTree>
    <p:extLst>
      <p:ext uri="{BB962C8B-B14F-4D97-AF65-F5344CB8AC3E}">
        <p14:creationId xmlns:p14="http://schemas.microsoft.com/office/powerpoint/2010/main" val="14782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23D237-E6CD-42BB-6CA5-2BCB6573B00E}"/>
              </a:ext>
            </a:extLst>
          </p:cNvPr>
          <p:cNvSpPr>
            <a:spLocks noGrp="1"/>
          </p:cNvSpPr>
          <p:nvPr>
            <p:ph idx="1"/>
          </p:nvPr>
        </p:nvSpPr>
        <p:spPr>
          <a:xfrm>
            <a:off x="674662" y="1689969"/>
            <a:ext cx="6118275" cy="4464690"/>
          </a:xfrm>
        </p:spPr>
        <p:txBody>
          <a:bodyPr>
            <a:normAutofit/>
          </a:bodyPr>
          <a:lstStyle/>
          <a:p>
            <a:pPr marL="0" indent="0">
              <a:lnSpc>
                <a:spcPct val="90000"/>
              </a:lnSpc>
              <a:buNone/>
            </a:pPr>
            <a:r>
              <a:rPr lang="en-US" sz="2200" b="1" dirty="0">
                <a:solidFill>
                  <a:schemeClr val="accent1"/>
                </a:solidFill>
              </a:rPr>
              <a:t>Assessment consistent </a:t>
            </a:r>
            <a:r>
              <a:rPr lang="en-US" sz="2200" dirty="0"/>
              <a:t>with philosophy:</a:t>
            </a:r>
          </a:p>
          <a:p>
            <a:pPr>
              <a:lnSpc>
                <a:spcPct val="90000"/>
              </a:lnSpc>
            </a:pPr>
            <a:r>
              <a:rPr lang="en-US" sz="2200" dirty="0"/>
              <a:t>Outcomes driving the grading </a:t>
            </a:r>
            <a:r>
              <a:rPr lang="en-US" sz="2200" dirty="0">
                <a:sym typeface="Wingdings" pitchFamily="2" charset="2"/>
              </a:rPr>
              <a:t> </a:t>
            </a:r>
            <a:r>
              <a:rPr lang="en-US" sz="2200" b="1" dirty="0">
                <a:solidFill>
                  <a:srgbClr val="FF9B00"/>
                </a:solidFill>
                <a:sym typeface="Wingdings" pitchFamily="2" charset="2"/>
              </a:rPr>
              <a:t>mastery levels</a:t>
            </a:r>
            <a:endParaRPr lang="en-US" sz="2200" b="1" dirty="0">
              <a:solidFill>
                <a:srgbClr val="FF9B00"/>
              </a:solidFill>
            </a:endParaRPr>
          </a:p>
          <a:p>
            <a:pPr>
              <a:lnSpc>
                <a:spcPct val="90000"/>
              </a:lnSpc>
            </a:pPr>
            <a:r>
              <a:rPr lang="en-US" sz="2200" b="1" dirty="0">
                <a:solidFill>
                  <a:srgbClr val="FF9B00"/>
                </a:solidFill>
              </a:rPr>
              <a:t>Grading often</a:t>
            </a:r>
            <a:r>
              <a:rPr lang="en-US" sz="2200" dirty="0"/>
              <a:t>, with </a:t>
            </a:r>
            <a:r>
              <a:rPr lang="en-US" sz="2200" b="1" dirty="0">
                <a:solidFill>
                  <a:srgbClr val="FF9B00"/>
                </a:solidFill>
              </a:rPr>
              <a:t>meaningful feedback </a:t>
            </a:r>
          </a:p>
          <a:p>
            <a:pPr marL="0" indent="0">
              <a:lnSpc>
                <a:spcPct val="90000"/>
              </a:lnSpc>
              <a:buNone/>
            </a:pPr>
            <a:endParaRPr lang="en-US" sz="2200" dirty="0"/>
          </a:p>
          <a:p>
            <a:pPr marL="0" indent="0">
              <a:lnSpc>
                <a:spcPct val="90000"/>
              </a:lnSpc>
              <a:buNone/>
            </a:pPr>
            <a:r>
              <a:rPr lang="en-US" sz="2200" b="1" dirty="0">
                <a:solidFill>
                  <a:schemeClr val="accent1"/>
                </a:solidFill>
              </a:rPr>
              <a:t>Clear philosophy, reassurance </a:t>
            </a:r>
            <a:r>
              <a:rPr lang="en-US" sz="2200" dirty="0"/>
              <a:t>we are on the same page:</a:t>
            </a:r>
          </a:p>
          <a:p>
            <a:pPr>
              <a:lnSpc>
                <a:spcPct val="90000"/>
              </a:lnSpc>
            </a:pPr>
            <a:r>
              <a:rPr lang="en-US" sz="2200" dirty="0"/>
              <a:t>Adopting a </a:t>
            </a:r>
            <a:r>
              <a:rPr lang="en-US" sz="2200" b="1" dirty="0">
                <a:solidFill>
                  <a:srgbClr val="FF9B00"/>
                </a:solidFill>
              </a:rPr>
              <a:t>growth mindset vocabulary </a:t>
            </a:r>
            <a:r>
              <a:rPr lang="en-US" sz="2200" dirty="0">
                <a:sym typeface="Wingdings" pitchFamily="2" charset="2"/>
              </a:rPr>
              <a:t></a:t>
            </a:r>
            <a:r>
              <a:rPr lang="en-US" sz="2200" dirty="0"/>
              <a:t> making it visible and grounded in reality</a:t>
            </a:r>
          </a:p>
          <a:p>
            <a:pPr>
              <a:lnSpc>
                <a:spcPct val="90000"/>
              </a:lnSpc>
            </a:pPr>
            <a:r>
              <a:rPr lang="en-US" sz="2200" dirty="0">
                <a:sym typeface="Wingdings" pitchFamily="2" charset="2"/>
              </a:rPr>
              <a:t>Frequent </a:t>
            </a:r>
            <a:r>
              <a:rPr lang="en-US" sz="2200" b="1" dirty="0">
                <a:solidFill>
                  <a:srgbClr val="FF9B00"/>
                </a:solidFill>
                <a:sym typeface="Wingdings" pitchFamily="2" charset="2"/>
              </a:rPr>
              <a:t>communication of encouragement</a:t>
            </a:r>
            <a:endParaRPr lang="en-US" sz="2200" b="1" dirty="0">
              <a:solidFill>
                <a:srgbClr val="FF9B00"/>
              </a:solidFill>
            </a:endParaRPr>
          </a:p>
        </p:txBody>
      </p:sp>
      <p:pic>
        <p:nvPicPr>
          <p:cNvPr id="5" name="Picture 4" descr="White bulbs with a yellow one standing out">
            <a:extLst>
              <a:ext uri="{FF2B5EF4-FFF2-40B4-BE49-F238E27FC236}">
                <a16:creationId xmlns:a16="http://schemas.microsoft.com/office/drawing/2014/main" id="{B5707599-8453-1559-5B8E-7383901C3031}"/>
              </a:ext>
            </a:extLst>
          </p:cNvPr>
          <p:cNvPicPr>
            <a:picLocks noChangeAspect="1"/>
          </p:cNvPicPr>
          <p:nvPr/>
        </p:nvPicPr>
        <p:blipFill rotWithShape="1">
          <a:blip r:embed="rId3"/>
          <a:srcRect l="19073" r="34943" b="-1"/>
          <a:stretch/>
        </p:blipFill>
        <p:spPr>
          <a:xfrm>
            <a:off x="7467600" y="10"/>
            <a:ext cx="4724400" cy="6857988"/>
          </a:xfrm>
          <a:prstGeom prst="rect">
            <a:avLst/>
          </a:prstGeom>
        </p:spPr>
      </p:pic>
      <p:sp>
        <p:nvSpPr>
          <p:cNvPr id="8" name="Title 1">
            <a:extLst>
              <a:ext uri="{FF2B5EF4-FFF2-40B4-BE49-F238E27FC236}">
                <a16:creationId xmlns:a16="http://schemas.microsoft.com/office/drawing/2014/main" id="{1566B294-D3A1-C961-24BB-761A3C4EFB47}"/>
              </a:ext>
            </a:extLst>
          </p:cNvPr>
          <p:cNvSpPr>
            <a:spLocks noGrp="1"/>
          </p:cNvSpPr>
          <p:nvPr>
            <p:ph type="title"/>
          </p:nvPr>
        </p:nvSpPr>
        <p:spPr>
          <a:xfrm>
            <a:off x="1127706" y="461090"/>
            <a:ext cx="5212188" cy="964407"/>
          </a:xfrm>
        </p:spPr>
        <p:txBody>
          <a:bodyPr>
            <a:noAutofit/>
          </a:bodyPr>
          <a:lstStyle/>
          <a:p>
            <a:pPr algn="ctr"/>
            <a:r>
              <a:rPr lang="en-US" sz="2800" dirty="0"/>
              <a:t>Service to students </a:t>
            </a:r>
          </a:p>
        </p:txBody>
      </p:sp>
    </p:spTree>
    <p:extLst>
      <p:ext uri="{BB962C8B-B14F-4D97-AF65-F5344CB8AC3E}">
        <p14:creationId xmlns:p14="http://schemas.microsoft.com/office/powerpoint/2010/main" val="402421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E5847-8430-D89A-C125-9DC13DFD73B7}"/>
              </a:ext>
            </a:extLst>
          </p:cNvPr>
          <p:cNvSpPr>
            <a:spLocks noGrp="1"/>
          </p:cNvSpPr>
          <p:nvPr>
            <p:ph type="title"/>
          </p:nvPr>
        </p:nvSpPr>
        <p:spPr>
          <a:xfrm>
            <a:off x="1050389" y="914881"/>
            <a:ext cx="5212188" cy="964407"/>
          </a:xfrm>
        </p:spPr>
        <p:txBody>
          <a:bodyPr>
            <a:normAutofit/>
          </a:bodyPr>
          <a:lstStyle/>
          <a:p>
            <a:pPr algn="ctr"/>
            <a:r>
              <a:rPr lang="en-US" sz="3000"/>
              <a:t>Tools/ways to help make this happen</a:t>
            </a:r>
          </a:p>
        </p:txBody>
      </p:sp>
      <p:sp>
        <p:nvSpPr>
          <p:cNvPr id="3" name="Content Placeholder 2">
            <a:extLst>
              <a:ext uri="{FF2B5EF4-FFF2-40B4-BE49-F238E27FC236}">
                <a16:creationId xmlns:a16="http://schemas.microsoft.com/office/drawing/2014/main" id="{3184093F-C4A9-241A-1153-F1EDC839066B}"/>
              </a:ext>
            </a:extLst>
          </p:cNvPr>
          <p:cNvSpPr>
            <a:spLocks noGrp="1"/>
          </p:cNvSpPr>
          <p:nvPr>
            <p:ph idx="1"/>
          </p:nvPr>
        </p:nvSpPr>
        <p:spPr>
          <a:xfrm>
            <a:off x="885825" y="2108368"/>
            <a:ext cx="5918249" cy="4063831"/>
          </a:xfrm>
        </p:spPr>
        <p:txBody>
          <a:bodyPr>
            <a:normAutofit/>
          </a:bodyPr>
          <a:lstStyle/>
          <a:p>
            <a:pPr marL="0" indent="0">
              <a:lnSpc>
                <a:spcPct val="90000"/>
              </a:lnSpc>
              <a:buNone/>
            </a:pPr>
            <a:r>
              <a:rPr lang="en-US" sz="2000" i="1" dirty="0"/>
              <a:t>Pretty lightweight once you get your communication clear (and the word of mouth goes around)</a:t>
            </a:r>
          </a:p>
          <a:p>
            <a:pPr>
              <a:lnSpc>
                <a:spcPct val="90000"/>
              </a:lnSpc>
            </a:pPr>
            <a:r>
              <a:rPr lang="en-US" sz="2000" b="1" dirty="0">
                <a:solidFill>
                  <a:schemeClr val="accent1"/>
                </a:solidFill>
              </a:rPr>
              <a:t>Clear outcomes </a:t>
            </a:r>
            <a:r>
              <a:rPr lang="en-US" sz="2000" dirty="0">
                <a:sym typeface="Wingdings" pitchFamily="2" charset="2"/>
              </a:rPr>
              <a:t> to guide the journey + a </a:t>
            </a:r>
            <a:r>
              <a:rPr lang="en-US" sz="2000" b="1" dirty="0">
                <a:solidFill>
                  <a:schemeClr val="accent1"/>
                </a:solidFill>
                <a:sym typeface="Wingdings" pitchFamily="2" charset="2"/>
              </a:rPr>
              <a:t>grading system</a:t>
            </a:r>
            <a:r>
              <a:rPr lang="en-US" sz="2000" b="1" dirty="0">
                <a:sym typeface="Wingdings" pitchFamily="2" charset="2"/>
              </a:rPr>
              <a:t> </a:t>
            </a:r>
            <a:r>
              <a:rPr lang="en-US" sz="2000" dirty="0">
                <a:sym typeface="Wingdings" pitchFamily="2" charset="2"/>
              </a:rPr>
              <a:t>that works for you</a:t>
            </a:r>
            <a:endParaRPr lang="en-US" sz="2000" dirty="0"/>
          </a:p>
          <a:p>
            <a:pPr>
              <a:lnSpc>
                <a:spcPct val="90000"/>
              </a:lnSpc>
            </a:pPr>
            <a:r>
              <a:rPr lang="en-US" sz="2000" dirty="0"/>
              <a:t>Some </a:t>
            </a:r>
            <a:r>
              <a:rPr lang="en-US" sz="2000" b="1" dirty="0">
                <a:solidFill>
                  <a:schemeClr val="accent1"/>
                </a:solidFill>
              </a:rPr>
              <a:t>grading help</a:t>
            </a:r>
            <a:r>
              <a:rPr lang="en-US" sz="2000" dirty="0"/>
              <a:t>: for me, Gradescope for it ease of grading &amp; feedback (fast and meaningful)</a:t>
            </a:r>
          </a:p>
          <a:p>
            <a:pPr>
              <a:lnSpc>
                <a:spcPct val="90000"/>
              </a:lnSpc>
            </a:pPr>
            <a:r>
              <a:rPr lang="en-US" sz="2000" b="1" dirty="0">
                <a:solidFill>
                  <a:schemeClr val="accent1"/>
                </a:solidFill>
              </a:rPr>
              <a:t>Student-oriented team</a:t>
            </a:r>
            <a:r>
              <a:rPr lang="en-US" sz="2000" dirty="0"/>
              <a:t>: trained to be positive, constructive, caring, and supportive of students (surprise them with positivity) </a:t>
            </a:r>
          </a:p>
          <a:p>
            <a:pPr>
              <a:lnSpc>
                <a:spcPct val="90000"/>
              </a:lnSpc>
            </a:pPr>
            <a:r>
              <a:rPr lang="en-US" sz="2000" b="1" dirty="0">
                <a:solidFill>
                  <a:schemeClr val="accent1"/>
                </a:solidFill>
              </a:rPr>
              <a:t>Communicate, communicate, communicate</a:t>
            </a:r>
            <a:r>
              <a:rPr lang="en-US" sz="2000" dirty="0"/>
              <a:t>: in class, outside class (encouraging messages), blog</a:t>
            </a:r>
            <a:endParaRPr lang="en-US" sz="2000" dirty="0">
              <a:solidFill>
                <a:schemeClr val="tx1"/>
              </a:solidFill>
            </a:endParaRPr>
          </a:p>
          <a:p>
            <a:pPr>
              <a:lnSpc>
                <a:spcPct val="90000"/>
              </a:lnSpc>
            </a:pPr>
            <a:endParaRPr lang="en-US" sz="1700" dirty="0"/>
          </a:p>
        </p:txBody>
      </p:sp>
      <p:pic>
        <p:nvPicPr>
          <p:cNvPr id="5" name="Picture 4" descr="School and office supplies">
            <a:extLst>
              <a:ext uri="{FF2B5EF4-FFF2-40B4-BE49-F238E27FC236}">
                <a16:creationId xmlns:a16="http://schemas.microsoft.com/office/drawing/2014/main" id="{66A9A867-0408-7413-523B-AF0681FEAFB5}"/>
              </a:ext>
            </a:extLst>
          </p:cNvPr>
          <p:cNvPicPr>
            <a:picLocks noChangeAspect="1"/>
          </p:cNvPicPr>
          <p:nvPr/>
        </p:nvPicPr>
        <p:blipFill rotWithShape="1">
          <a:blip r:embed="rId3"/>
          <a:srcRect l="41865" r="12151" b="-1"/>
          <a:stretch/>
        </p:blipFill>
        <p:spPr>
          <a:xfrm>
            <a:off x="7467600" y="10"/>
            <a:ext cx="4724400" cy="6857988"/>
          </a:xfrm>
          <a:prstGeom prst="rect">
            <a:avLst/>
          </a:prstGeom>
        </p:spPr>
      </p:pic>
    </p:spTree>
    <p:extLst>
      <p:ext uri="{BB962C8B-B14F-4D97-AF65-F5344CB8AC3E}">
        <p14:creationId xmlns:p14="http://schemas.microsoft.com/office/powerpoint/2010/main" val="5552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5E03B-7AFC-088F-A302-A0522269E513}"/>
              </a:ext>
            </a:extLst>
          </p:cNvPr>
          <p:cNvSpPr>
            <a:spLocks noGrp="1"/>
          </p:cNvSpPr>
          <p:nvPr>
            <p:ph type="title"/>
          </p:nvPr>
        </p:nvSpPr>
        <p:spPr>
          <a:xfrm>
            <a:off x="1050389" y="914881"/>
            <a:ext cx="5212188" cy="964407"/>
          </a:xfrm>
        </p:spPr>
        <p:txBody>
          <a:bodyPr>
            <a:normAutofit/>
          </a:bodyPr>
          <a:lstStyle/>
          <a:p>
            <a:pPr algn="ctr"/>
            <a:r>
              <a:rPr lang="en-US" sz="2000" dirty="0"/>
              <a:t>So how well does it work? Students’ paths</a:t>
            </a:r>
          </a:p>
        </p:txBody>
      </p:sp>
      <p:sp>
        <p:nvSpPr>
          <p:cNvPr id="3" name="Content Placeholder 2">
            <a:extLst>
              <a:ext uri="{FF2B5EF4-FFF2-40B4-BE49-F238E27FC236}">
                <a16:creationId xmlns:a16="http://schemas.microsoft.com/office/drawing/2014/main" id="{F8616A49-0239-33D5-910C-58D50A66166A}"/>
              </a:ext>
            </a:extLst>
          </p:cNvPr>
          <p:cNvSpPr>
            <a:spLocks noGrp="1"/>
          </p:cNvSpPr>
          <p:nvPr>
            <p:ph idx="1"/>
          </p:nvPr>
        </p:nvSpPr>
        <p:spPr>
          <a:xfrm>
            <a:off x="1218040" y="2146570"/>
            <a:ext cx="5118965" cy="3754499"/>
          </a:xfrm>
        </p:spPr>
        <p:txBody>
          <a:bodyPr>
            <a:normAutofit/>
          </a:bodyPr>
          <a:lstStyle/>
          <a:p>
            <a:r>
              <a:rPr lang="en-US" dirty="0"/>
              <a:t>Students push through </a:t>
            </a:r>
            <a:r>
              <a:rPr lang="en-US" dirty="0">
                <a:sym typeface="Wingdings" pitchFamily="2" charset="2"/>
              </a:rPr>
              <a:t> </a:t>
            </a:r>
            <a:r>
              <a:rPr lang="en-US" b="1" dirty="0">
                <a:solidFill>
                  <a:schemeClr val="accent1"/>
                </a:solidFill>
                <a:sym typeface="Wingdings" pitchFamily="2" charset="2"/>
              </a:rPr>
              <a:t>fewer drops</a:t>
            </a:r>
          </a:p>
          <a:p>
            <a:pPr lvl="1"/>
            <a:r>
              <a:rPr lang="en-US" dirty="0">
                <a:sym typeface="Wingdings" pitchFamily="2" charset="2"/>
              </a:rPr>
              <a:t>They understand that what’s behind them is behind them (like Roger Federer says of his tennis points )</a:t>
            </a:r>
          </a:p>
          <a:p>
            <a:r>
              <a:rPr lang="en-US" dirty="0">
                <a:sym typeface="Wingdings" pitchFamily="2" charset="2"/>
              </a:rPr>
              <a:t>Students who would have </a:t>
            </a:r>
            <a:r>
              <a:rPr lang="en-US" b="1" dirty="0">
                <a:solidFill>
                  <a:schemeClr val="accent1"/>
                </a:solidFill>
                <a:sym typeface="Wingdings" pitchFamily="2" charset="2"/>
              </a:rPr>
              <a:t>failed under a traditional grading </a:t>
            </a:r>
            <a:r>
              <a:rPr lang="en-US" dirty="0">
                <a:sym typeface="Wingdings" pitchFamily="2" charset="2"/>
              </a:rPr>
              <a:t>system now </a:t>
            </a:r>
            <a:r>
              <a:rPr lang="en-US" b="1" dirty="0">
                <a:solidFill>
                  <a:schemeClr val="accent1"/>
                </a:solidFill>
                <a:sym typeface="Wingdings" pitchFamily="2" charset="2"/>
              </a:rPr>
              <a:t>pass</a:t>
            </a:r>
            <a:r>
              <a:rPr lang="en-US" b="1" dirty="0">
                <a:sym typeface="Wingdings" pitchFamily="2" charset="2"/>
              </a:rPr>
              <a:t> </a:t>
            </a:r>
            <a:r>
              <a:rPr lang="en-US" dirty="0">
                <a:sym typeface="Wingdings" pitchFamily="2" charset="2"/>
              </a:rPr>
              <a:t>the class (about </a:t>
            </a:r>
            <a:r>
              <a:rPr lang="en-US" b="1" dirty="0">
                <a:solidFill>
                  <a:schemeClr val="accent1"/>
                </a:solidFill>
                <a:sym typeface="Wingdings" pitchFamily="2" charset="2"/>
              </a:rPr>
              <a:t>80%</a:t>
            </a:r>
            <a:r>
              <a:rPr lang="en-US" b="1" dirty="0">
                <a:solidFill>
                  <a:schemeClr val="accent6"/>
                </a:solidFill>
                <a:sym typeface="Wingdings" pitchFamily="2" charset="2"/>
              </a:rPr>
              <a:t> </a:t>
            </a:r>
            <a:r>
              <a:rPr lang="en-US" dirty="0">
                <a:sym typeface="Wingdings" pitchFamily="2" charset="2"/>
              </a:rPr>
              <a:t>of those who would have failed pass)</a:t>
            </a:r>
          </a:p>
          <a:p>
            <a:pPr lvl="1"/>
            <a:r>
              <a:rPr lang="en-US" dirty="0">
                <a:sym typeface="Wingdings" pitchFamily="2" charset="2"/>
              </a:rPr>
              <a:t>And go on to be successful in the subsequent courses</a:t>
            </a:r>
          </a:p>
          <a:p>
            <a:pPr lvl="1"/>
            <a:endParaRPr lang="en-US" dirty="0"/>
          </a:p>
        </p:txBody>
      </p:sp>
      <p:pic>
        <p:nvPicPr>
          <p:cNvPr id="5" name="Picture 4" descr="A tennis ball in the air&#10;&#10;Description automatically generated">
            <a:extLst>
              <a:ext uri="{FF2B5EF4-FFF2-40B4-BE49-F238E27FC236}">
                <a16:creationId xmlns:a16="http://schemas.microsoft.com/office/drawing/2014/main" id="{0AB7AADA-2E10-1333-B2CD-746501571D03}"/>
              </a:ext>
            </a:extLst>
          </p:cNvPr>
          <p:cNvPicPr>
            <a:picLocks noChangeAspect="1"/>
          </p:cNvPicPr>
          <p:nvPr/>
        </p:nvPicPr>
        <p:blipFill rotWithShape="1">
          <a:blip r:embed="rId3"/>
          <a:srcRect l="24667" r="36583"/>
          <a:stretch/>
        </p:blipFill>
        <p:spPr>
          <a:xfrm>
            <a:off x="7467600" y="10"/>
            <a:ext cx="4724400" cy="6857988"/>
          </a:xfrm>
          <a:prstGeom prst="rect">
            <a:avLst/>
          </a:prstGeom>
        </p:spPr>
      </p:pic>
    </p:spTree>
    <p:extLst>
      <p:ext uri="{BB962C8B-B14F-4D97-AF65-F5344CB8AC3E}">
        <p14:creationId xmlns:p14="http://schemas.microsoft.com/office/powerpoint/2010/main" val="1633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6753ACD-8389-4A4D-8E6D-14DCDB250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EDB14-C3F7-4461-5113-467952D212B7}"/>
              </a:ext>
            </a:extLst>
          </p:cNvPr>
          <p:cNvSpPr>
            <a:spLocks noGrp="1"/>
          </p:cNvSpPr>
          <p:nvPr>
            <p:ph type="title"/>
          </p:nvPr>
        </p:nvSpPr>
        <p:spPr>
          <a:xfrm>
            <a:off x="1181686" y="1371600"/>
            <a:ext cx="3048734" cy="4114800"/>
          </a:xfrm>
        </p:spPr>
        <p:txBody>
          <a:bodyPr vert="horz" lIns="91440" tIns="45720" rIns="91440" bIns="45720" rtlCol="0" anchor="ctr">
            <a:normAutofit/>
          </a:bodyPr>
          <a:lstStyle/>
          <a:p>
            <a:pPr algn="ctr"/>
            <a:r>
              <a:rPr lang="en-US" kern="1200" cap="all" spc="300" baseline="0" dirty="0">
                <a:solidFill>
                  <a:schemeClr val="tx2"/>
                </a:solidFill>
                <a:latin typeface="+mj-lt"/>
                <a:ea typeface="+mj-ea"/>
                <a:cs typeface="+mj-cs"/>
              </a:rPr>
              <a:t>Today’s GOALS</a:t>
            </a:r>
          </a:p>
        </p:txBody>
      </p:sp>
      <p:pic>
        <p:nvPicPr>
          <p:cNvPr id="3" name="Picture 2">
            <a:extLst>
              <a:ext uri="{FF2B5EF4-FFF2-40B4-BE49-F238E27FC236}">
                <a16:creationId xmlns:a16="http://schemas.microsoft.com/office/drawing/2014/main" id="{38F40A45-A90B-1BCB-6757-4BAA9310DF7A}"/>
              </a:ext>
            </a:extLst>
          </p:cNvPr>
          <p:cNvPicPr>
            <a:picLocks noChangeAspect="1"/>
          </p:cNvPicPr>
          <p:nvPr/>
        </p:nvPicPr>
        <p:blipFill>
          <a:blip r:embed="rId3"/>
          <a:stretch>
            <a:fillRect/>
          </a:stretch>
        </p:blipFill>
        <p:spPr>
          <a:xfrm>
            <a:off x="6214155" y="685801"/>
            <a:ext cx="4185182" cy="2793609"/>
          </a:xfrm>
          <a:prstGeom prst="rect">
            <a:avLst/>
          </a:prstGeom>
        </p:spPr>
      </p:pic>
      <p:sp>
        <p:nvSpPr>
          <p:cNvPr id="6" name="Title 1">
            <a:extLst>
              <a:ext uri="{FF2B5EF4-FFF2-40B4-BE49-F238E27FC236}">
                <a16:creationId xmlns:a16="http://schemas.microsoft.com/office/drawing/2014/main" id="{C918573F-C66D-18B5-E7E4-6CE46A2D77CA}"/>
              </a:ext>
            </a:extLst>
          </p:cNvPr>
          <p:cNvSpPr txBox="1">
            <a:spLocks/>
          </p:cNvSpPr>
          <p:nvPr/>
        </p:nvSpPr>
        <p:spPr>
          <a:xfrm>
            <a:off x="5450896" y="3674013"/>
            <a:ext cx="6461760" cy="279360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indent="-228600">
              <a:lnSpc>
                <a:spcPct val="100000"/>
              </a:lnSpc>
              <a:spcAft>
                <a:spcPts val="600"/>
              </a:spcAft>
              <a:buSzPct val="70000"/>
              <a:buFont typeface="Arial" panose="020B0604020202020204" pitchFamily="34" charset="0"/>
              <a:buChar char="•"/>
            </a:pPr>
            <a:r>
              <a:rPr lang="en-US" cap="none" dirty="0">
                <a:ea typeface="+mn-ea"/>
                <a:cs typeface="+mn-cs"/>
              </a:rPr>
              <a:t>A few </a:t>
            </a:r>
            <a:r>
              <a:rPr lang="en-US" b="1" u="sng" cap="none" dirty="0">
                <a:solidFill>
                  <a:schemeClr val="accent1"/>
                </a:solidFill>
                <a:ea typeface="+mn-ea"/>
                <a:cs typeface="+mn-cs"/>
              </a:rPr>
              <a:t>easy</a:t>
            </a:r>
            <a:r>
              <a:rPr lang="en-US" cap="none" dirty="0">
                <a:ea typeface="+mn-ea"/>
                <a:cs typeface="+mn-cs"/>
              </a:rPr>
              <a:t> practices </a:t>
            </a:r>
          </a:p>
          <a:p>
            <a:pPr lvl="1" indent="-228600">
              <a:spcAft>
                <a:spcPts val="600"/>
              </a:spcAft>
              <a:buSzPct val="70000"/>
              <a:buFont typeface="Arial" panose="020B0604020202020204" pitchFamily="34" charset="0"/>
              <a:buChar char="•"/>
            </a:pPr>
            <a:r>
              <a:rPr lang="en-US" sz="2400" b="1" cap="none" dirty="0">
                <a:ea typeface="+mn-ea"/>
                <a:cs typeface="+mn-cs"/>
              </a:rPr>
              <a:t>What they are</a:t>
            </a:r>
            <a:endParaRPr lang="en-US" sz="2400" b="1" dirty="0"/>
          </a:p>
          <a:p>
            <a:pPr lvl="1" indent="-228600">
              <a:spcAft>
                <a:spcPts val="600"/>
              </a:spcAft>
              <a:buSzPct val="70000"/>
              <a:buFont typeface="Arial" panose="020B0604020202020204" pitchFamily="34" charset="0"/>
              <a:buChar char="•"/>
            </a:pPr>
            <a:r>
              <a:rPr lang="en-US" sz="2400" b="1" cap="none" dirty="0">
                <a:ea typeface="+mn-ea"/>
                <a:cs typeface="+mn-cs"/>
              </a:rPr>
              <a:t>What they look like: examples</a:t>
            </a:r>
          </a:p>
          <a:p>
            <a:pPr lvl="1" indent="-228600">
              <a:spcAft>
                <a:spcPts val="600"/>
              </a:spcAft>
              <a:buSzPct val="70000"/>
              <a:buFont typeface="Arial" panose="020B0604020202020204" pitchFamily="34" charset="0"/>
              <a:buChar char="•"/>
            </a:pPr>
            <a:r>
              <a:rPr lang="en-US" sz="2400" b="1" dirty="0"/>
              <a:t>How to integrate them into your classroom</a:t>
            </a:r>
            <a:endParaRPr lang="en-US" sz="2400" b="1" cap="none" dirty="0">
              <a:ea typeface="+mn-ea"/>
              <a:cs typeface="+mn-cs"/>
            </a:endParaRPr>
          </a:p>
        </p:txBody>
      </p:sp>
      <p:sp>
        <p:nvSpPr>
          <p:cNvPr id="4" name="TextBox 3">
            <a:extLst>
              <a:ext uri="{FF2B5EF4-FFF2-40B4-BE49-F238E27FC236}">
                <a16:creationId xmlns:a16="http://schemas.microsoft.com/office/drawing/2014/main" id="{76F80AC6-38CC-6DD7-E894-CC95F8F86775}"/>
              </a:ext>
            </a:extLst>
          </p:cNvPr>
          <p:cNvSpPr txBox="1"/>
          <p:nvPr/>
        </p:nvSpPr>
        <p:spPr>
          <a:xfrm>
            <a:off x="439448" y="4470652"/>
            <a:ext cx="4872424" cy="1200329"/>
          </a:xfrm>
          <a:prstGeom prst="rect">
            <a:avLst/>
          </a:prstGeom>
          <a:solidFill>
            <a:schemeClr val="accent6">
              <a:lumMod val="60000"/>
              <a:lumOff val="40000"/>
            </a:schemeClr>
          </a:solidFill>
        </p:spPr>
        <p:txBody>
          <a:bodyPr wrap="none" rtlCol="0">
            <a:spAutoFit/>
          </a:bodyPr>
          <a:lstStyle/>
          <a:p>
            <a:r>
              <a:rPr lang="en-US" sz="2400" dirty="0"/>
              <a:t>But I also want to hear from you and </a:t>
            </a:r>
          </a:p>
          <a:p>
            <a:r>
              <a:rPr lang="en-US" sz="2400" dirty="0"/>
              <a:t>engage you in reflections about </a:t>
            </a:r>
          </a:p>
          <a:p>
            <a:r>
              <a:rPr lang="en-US" sz="2400" dirty="0"/>
              <a:t>your practices</a:t>
            </a:r>
          </a:p>
        </p:txBody>
      </p:sp>
    </p:spTree>
    <p:extLst>
      <p:ext uri="{BB962C8B-B14F-4D97-AF65-F5344CB8AC3E}">
        <p14:creationId xmlns:p14="http://schemas.microsoft.com/office/powerpoint/2010/main" val="7192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Chat bubble with solid fill">
            <a:extLst>
              <a:ext uri="{FF2B5EF4-FFF2-40B4-BE49-F238E27FC236}">
                <a16:creationId xmlns:a16="http://schemas.microsoft.com/office/drawing/2014/main" id="{4CFB1E84-45CA-7E37-D938-914FFDCA4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9500" y="790210"/>
            <a:ext cx="4691060" cy="4691060"/>
          </a:xfrm>
          <a:prstGeom prst="rect">
            <a:avLst/>
          </a:prstGeom>
        </p:spPr>
      </p:pic>
      <p:sp>
        <p:nvSpPr>
          <p:cNvPr id="2" name="Title 1">
            <a:extLst>
              <a:ext uri="{FF2B5EF4-FFF2-40B4-BE49-F238E27FC236}">
                <a16:creationId xmlns:a16="http://schemas.microsoft.com/office/drawing/2014/main" id="{C67D0E43-C3E3-5A42-7C72-6D3662B22661}"/>
              </a:ext>
            </a:extLst>
          </p:cNvPr>
          <p:cNvSpPr>
            <a:spLocks noGrp="1"/>
          </p:cNvSpPr>
          <p:nvPr>
            <p:ph type="title"/>
          </p:nvPr>
        </p:nvSpPr>
        <p:spPr/>
        <p:txBody>
          <a:bodyPr/>
          <a:lstStyle/>
          <a:p>
            <a:r>
              <a:rPr lang="en-US" dirty="0"/>
              <a:t>What do students say about it?</a:t>
            </a:r>
          </a:p>
        </p:txBody>
      </p:sp>
      <p:pic>
        <p:nvPicPr>
          <p:cNvPr id="5" name="Graphic 4" descr="Thought bubble outline">
            <a:extLst>
              <a:ext uri="{FF2B5EF4-FFF2-40B4-BE49-F238E27FC236}">
                <a16:creationId xmlns:a16="http://schemas.microsoft.com/office/drawing/2014/main" id="{FEBFE5E2-43C7-CCDD-CF4C-CEA1EEF388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4813" y="2757488"/>
            <a:ext cx="4691061" cy="4691061"/>
          </a:xfrm>
          <a:prstGeom prst="rect">
            <a:avLst/>
          </a:prstGeom>
        </p:spPr>
      </p:pic>
      <p:sp>
        <p:nvSpPr>
          <p:cNvPr id="6" name="TextBox 5">
            <a:extLst>
              <a:ext uri="{FF2B5EF4-FFF2-40B4-BE49-F238E27FC236}">
                <a16:creationId xmlns:a16="http://schemas.microsoft.com/office/drawing/2014/main" id="{BEEEE792-CCEC-9003-A54A-36CF6FA4ABE0}"/>
              </a:ext>
            </a:extLst>
          </p:cNvPr>
          <p:cNvSpPr txBox="1"/>
          <p:nvPr/>
        </p:nvSpPr>
        <p:spPr>
          <a:xfrm>
            <a:off x="8743950" y="4100510"/>
            <a:ext cx="3605346" cy="1077218"/>
          </a:xfrm>
          <a:prstGeom prst="rect">
            <a:avLst/>
          </a:prstGeom>
          <a:noFill/>
        </p:spPr>
        <p:txBody>
          <a:bodyPr wrap="none" rtlCol="0">
            <a:spAutoFit/>
          </a:bodyPr>
          <a:lstStyle/>
          <a:p>
            <a:r>
              <a:rPr lang="en-US" sz="1600" dirty="0">
                <a:solidFill>
                  <a:schemeClr val="accent1"/>
                </a:solidFill>
                <a:latin typeface="Arial" panose="020B0604020202020204" pitchFamily="34" charset="0"/>
                <a:ea typeface="Arial" panose="020B0604020202020204" pitchFamily="34" charset="0"/>
              </a:rPr>
              <a:t>S</a:t>
            </a:r>
            <a:r>
              <a:rPr lang="en-US" sz="1600" dirty="0">
                <a:solidFill>
                  <a:schemeClr val="accent1"/>
                </a:solidFill>
                <a:effectLst/>
                <a:latin typeface="Arial" panose="020B0604020202020204" pitchFamily="34" charset="0"/>
                <a:ea typeface="Arial" panose="020B0604020202020204" pitchFamily="34" charset="0"/>
              </a:rPr>
              <a:t>he’s the main reason </a:t>
            </a:r>
            <a:r>
              <a:rPr lang="en-US" sz="1600" dirty="0">
                <a:solidFill>
                  <a:schemeClr val="accent1"/>
                </a:solidFill>
                <a:effectLst/>
                <a:highlight>
                  <a:srgbClr val="FFFF00"/>
                </a:highlight>
                <a:latin typeface="Arial" panose="020B0604020202020204" pitchFamily="34" charset="0"/>
                <a:ea typeface="Arial" panose="020B0604020202020204" pitchFamily="34" charset="0"/>
              </a:rPr>
              <a:t>I wasn’t </a:t>
            </a:r>
          </a:p>
          <a:p>
            <a:r>
              <a:rPr lang="en-US" sz="1600" dirty="0">
                <a:solidFill>
                  <a:schemeClr val="accent1"/>
                </a:solidFill>
                <a:effectLst/>
                <a:highlight>
                  <a:srgbClr val="FFFF00"/>
                </a:highlight>
                <a:latin typeface="Arial" panose="020B0604020202020204" pitchFamily="34" charset="0"/>
                <a:ea typeface="Arial" panose="020B0604020202020204" pitchFamily="34" charset="0"/>
              </a:rPr>
              <a:t>afraid of struggling</a:t>
            </a:r>
            <a:r>
              <a:rPr lang="en-US" sz="1600" dirty="0">
                <a:solidFill>
                  <a:schemeClr val="accent1"/>
                </a:solidFill>
                <a:effectLst/>
                <a:latin typeface="Arial" panose="020B0604020202020204" pitchFamily="34" charset="0"/>
                <a:ea typeface="Arial" panose="020B0604020202020204" pitchFamily="34" charset="0"/>
              </a:rPr>
              <a:t> because she </a:t>
            </a:r>
          </a:p>
          <a:p>
            <a:r>
              <a:rPr lang="en-US" sz="1600" dirty="0">
                <a:solidFill>
                  <a:schemeClr val="accent1"/>
                </a:solidFill>
                <a:effectLst/>
                <a:latin typeface="Arial" panose="020B0604020202020204" pitchFamily="34" charset="0"/>
                <a:ea typeface="Arial" panose="020B0604020202020204" pitchFamily="34" charset="0"/>
              </a:rPr>
              <a:t>was always there when </a:t>
            </a:r>
            <a:r>
              <a:rPr lang="en-US" sz="1600" dirty="0" err="1">
                <a:solidFill>
                  <a:schemeClr val="accent1"/>
                </a:solidFill>
                <a:effectLst/>
                <a:latin typeface="Arial" panose="020B0604020202020204" pitchFamily="34" charset="0"/>
                <a:ea typeface="Arial" panose="020B0604020202020204" pitchFamily="34" charset="0"/>
              </a:rPr>
              <a:t>i</a:t>
            </a:r>
            <a:r>
              <a:rPr lang="en-US" sz="1600" dirty="0">
                <a:solidFill>
                  <a:schemeClr val="accent1"/>
                </a:solidFill>
                <a:effectLst/>
                <a:latin typeface="Arial" panose="020B0604020202020204" pitchFamily="34" charset="0"/>
                <a:ea typeface="Arial" panose="020B0604020202020204" pitchFamily="34" charset="0"/>
              </a:rPr>
              <a:t> needed her.</a:t>
            </a:r>
            <a:r>
              <a:rPr lang="en-US" sz="1600" dirty="0">
                <a:solidFill>
                  <a:schemeClr val="accent1"/>
                </a:solidFill>
                <a:effectLst/>
              </a:rPr>
              <a:t> </a:t>
            </a:r>
          </a:p>
          <a:p>
            <a:endParaRPr lang="en-US" sz="1600" dirty="0">
              <a:solidFill>
                <a:schemeClr val="accent1"/>
              </a:solidFill>
            </a:endParaRPr>
          </a:p>
        </p:txBody>
      </p:sp>
      <p:grpSp>
        <p:nvGrpSpPr>
          <p:cNvPr id="9" name="Graphic 7" descr="Thought bubble with solid fill">
            <a:extLst>
              <a:ext uri="{FF2B5EF4-FFF2-40B4-BE49-F238E27FC236}">
                <a16:creationId xmlns:a16="http://schemas.microsoft.com/office/drawing/2014/main" id="{CE2939DB-792F-A8DA-566A-834AAFF90A2D}"/>
              </a:ext>
            </a:extLst>
          </p:cNvPr>
          <p:cNvGrpSpPr/>
          <p:nvPr/>
        </p:nvGrpSpPr>
        <p:grpSpPr>
          <a:xfrm rot="20446507">
            <a:off x="316435" y="2252067"/>
            <a:ext cx="2550020" cy="2353865"/>
            <a:chOff x="3708946" y="3364109"/>
            <a:chExt cx="2550020" cy="2353865"/>
          </a:xfrm>
          <a:solidFill>
            <a:srgbClr val="000000"/>
          </a:solidFill>
        </p:grpSpPr>
        <p:sp>
          <p:nvSpPr>
            <p:cNvPr id="10" name="Freeform 9">
              <a:extLst>
                <a:ext uri="{FF2B5EF4-FFF2-40B4-BE49-F238E27FC236}">
                  <a16:creationId xmlns:a16="http://schemas.microsoft.com/office/drawing/2014/main" id="{D1040BA5-A9D8-9385-F7FB-6E75D352F2CB}"/>
                </a:ext>
              </a:extLst>
            </p:cNvPr>
            <p:cNvSpPr/>
            <p:nvPr/>
          </p:nvSpPr>
          <p:spPr>
            <a:xfrm>
              <a:off x="3708946" y="3364109"/>
              <a:ext cx="2550020" cy="1732706"/>
            </a:xfrm>
            <a:custGeom>
              <a:avLst/>
              <a:gdLst>
                <a:gd name="connsiteX0" fmla="*/ 2223095 w 2550020"/>
                <a:gd name="connsiteY0" fmla="*/ 588466 h 1732706"/>
                <a:gd name="connsiteX1" fmla="*/ 2147902 w 2550020"/>
                <a:gd name="connsiteY1" fmla="*/ 598274 h 1732706"/>
                <a:gd name="connsiteX2" fmla="*/ 2157710 w 2550020"/>
                <a:gd name="connsiteY2" fmla="*/ 523081 h 1732706"/>
                <a:gd name="connsiteX3" fmla="*/ 1830784 w 2550020"/>
                <a:gd name="connsiteY3" fmla="*/ 196155 h 1732706"/>
                <a:gd name="connsiteX4" fmla="*/ 1628090 w 2550020"/>
                <a:gd name="connsiteY4" fmla="*/ 264810 h 1732706"/>
                <a:gd name="connsiteX5" fmla="*/ 1307703 w 2550020"/>
                <a:gd name="connsiteY5" fmla="*/ 0 h 1732706"/>
                <a:gd name="connsiteX6" fmla="*/ 990585 w 2550020"/>
                <a:gd name="connsiteY6" fmla="*/ 245194 h 1732706"/>
                <a:gd name="connsiteX7" fmla="*/ 719237 w 2550020"/>
                <a:gd name="connsiteY7" fmla="*/ 98078 h 1732706"/>
                <a:gd name="connsiteX8" fmla="*/ 392311 w 2550020"/>
                <a:gd name="connsiteY8" fmla="*/ 425003 h 1732706"/>
                <a:gd name="connsiteX9" fmla="*/ 402119 w 2550020"/>
                <a:gd name="connsiteY9" fmla="*/ 500196 h 1732706"/>
                <a:gd name="connsiteX10" fmla="*/ 326926 w 2550020"/>
                <a:gd name="connsiteY10" fmla="*/ 490389 h 1732706"/>
                <a:gd name="connsiteX11" fmla="*/ 0 w 2550020"/>
                <a:gd name="connsiteY11" fmla="*/ 817314 h 1732706"/>
                <a:gd name="connsiteX12" fmla="*/ 326926 w 2550020"/>
                <a:gd name="connsiteY12" fmla="*/ 1144240 h 1732706"/>
                <a:gd name="connsiteX13" fmla="*/ 330195 w 2550020"/>
                <a:gd name="connsiteY13" fmla="*/ 1144240 h 1732706"/>
                <a:gd name="connsiteX14" fmla="*/ 653851 w 2550020"/>
                <a:gd name="connsiteY14" fmla="*/ 1438473 h 1732706"/>
                <a:gd name="connsiteX15" fmla="*/ 853276 w 2550020"/>
                <a:gd name="connsiteY15" fmla="*/ 1369819 h 1732706"/>
                <a:gd name="connsiteX16" fmla="*/ 850007 w 2550020"/>
                <a:gd name="connsiteY16" fmla="*/ 1405781 h 1732706"/>
                <a:gd name="connsiteX17" fmla="*/ 1176933 w 2550020"/>
                <a:gd name="connsiteY17" fmla="*/ 1732706 h 1732706"/>
                <a:gd name="connsiteX18" fmla="*/ 1503858 w 2550020"/>
                <a:gd name="connsiteY18" fmla="*/ 1435204 h 1732706"/>
                <a:gd name="connsiteX19" fmla="*/ 1765399 w 2550020"/>
                <a:gd name="connsiteY19" fmla="*/ 1569244 h 1732706"/>
                <a:gd name="connsiteX20" fmla="*/ 2092325 w 2550020"/>
                <a:gd name="connsiteY20" fmla="*/ 1242318 h 1732706"/>
                <a:gd name="connsiteX21" fmla="*/ 2092325 w 2550020"/>
                <a:gd name="connsiteY21" fmla="*/ 1212894 h 1732706"/>
                <a:gd name="connsiteX22" fmla="*/ 2223095 w 2550020"/>
                <a:gd name="connsiteY22" fmla="*/ 1242318 h 1732706"/>
                <a:gd name="connsiteX23" fmla="*/ 2550021 w 2550020"/>
                <a:gd name="connsiteY23" fmla="*/ 915392 h 1732706"/>
                <a:gd name="connsiteX24" fmla="*/ 2223095 w 2550020"/>
                <a:gd name="connsiteY24" fmla="*/ 588466 h 173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0020" h="1732706">
                  <a:moveTo>
                    <a:pt x="2223095" y="588466"/>
                  </a:moveTo>
                  <a:cubicBezTo>
                    <a:pt x="2196941" y="588466"/>
                    <a:pt x="2174056" y="591736"/>
                    <a:pt x="2147902" y="598274"/>
                  </a:cubicBezTo>
                  <a:cubicBezTo>
                    <a:pt x="2154441" y="575389"/>
                    <a:pt x="2157710" y="549235"/>
                    <a:pt x="2157710" y="523081"/>
                  </a:cubicBezTo>
                  <a:cubicBezTo>
                    <a:pt x="2157710" y="343272"/>
                    <a:pt x="2010593" y="196155"/>
                    <a:pt x="1830784" y="196155"/>
                  </a:cubicBezTo>
                  <a:cubicBezTo>
                    <a:pt x="1755591" y="196155"/>
                    <a:pt x="1683668" y="222309"/>
                    <a:pt x="1628090" y="264810"/>
                  </a:cubicBezTo>
                  <a:cubicBezTo>
                    <a:pt x="1601936" y="114424"/>
                    <a:pt x="1467897" y="0"/>
                    <a:pt x="1307703" y="0"/>
                  </a:cubicBezTo>
                  <a:cubicBezTo>
                    <a:pt x="1157317" y="0"/>
                    <a:pt x="1029816" y="104616"/>
                    <a:pt x="990585" y="245194"/>
                  </a:cubicBezTo>
                  <a:cubicBezTo>
                    <a:pt x="931738" y="156924"/>
                    <a:pt x="833661" y="98078"/>
                    <a:pt x="719237" y="98078"/>
                  </a:cubicBezTo>
                  <a:cubicBezTo>
                    <a:pt x="539427" y="98078"/>
                    <a:pt x="392311" y="245194"/>
                    <a:pt x="392311" y="425003"/>
                  </a:cubicBezTo>
                  <a:cubicBezTo>
                    <a:pt x="392311" y="451157"/>
                    <a:pt x="395580" y="474042"/>
                    <a:pt x="402119" y="500196"/>
                  </a:cubicBezTo>
                  <a:cubicBezTo>
                    <a:pt x="375965" y="493658"/>
                    <a:pt x="353080" y="490389"/>
                    <a:pt x="326926" y="490389"/>
                  </a:cubicBezTo>
                  <a:cubicBezTo>
                    <a:pt x="147117" y="490389"/>
                    <a:pt x="0" y="637505"/>
                    <a:pt x="0" y="817314"/>
                  </a:cubicBezTo>
                  <a:cubicBezTo>
                    <a:pt x="0" y="997124"/>
                    <a:pt x="147117" y="1144240"/>
                    <a:pt x="326926" y="1144240"/>
                  </a:cubicBezTo>
                  <a:cubicBezTo>
                    <a:pt x="326926" y="1144240"/>
                    <a:pt x="326926" y="1144240"/>
                    <a:pt x="330195" y="1144240"/>
                  </a:cubicBezTo>
                  <a:cubicBezTo>
                    <a:pt x="346541" y="1310972"/>
                    <a:pt x="487119" y="1438473"/>
                    <a:pt x="653851" y="1438473"/>
                  </a:cubicBezTo>
                  <a:cubicBezTo>
                    <a:pt x="729044" y="1438473"/>
                    <a:pt x="797699" y="1412319"/>
                    <a:pt x="853276" y="1369819"/>
                  </a:cubicBezTo>
                  <a:cubicBezTo>
                    <a:pt x="853276" y="1379627"/>
                    <a:pt x="850007" y="1392704"/>
                    <a:pt x="850007" y="1405781"/>
                  </a:cubicBezTo>
                  <a:cubicBezTo>
                    <a:pt x="850007" y="1585590"/>
                    <a:pt x="997124" y="1732706"/>
                    <a:pt x="1176933" y="1732706"/>
                  </a:cubicBezTo>
                  <a:cubicBezTo>
                    <a:pt x="1346934" y="1732706"/>
                    <a:pt x="1487512" y="1601936"/>
                    <a:pt x="1503858" y="1435204"/>
                  </a:cubicBezTo>
                  <a:cubicBezTo>
                    <a:pt x="1562705" y="1516935"/>
                    <a:pt x="1657514" y="1569244"/>
                    <a:pt x="1765399" y="1569244"/>
                  </a:cubicBezTo>
                  <a:cubicBezTo>
                    <a:pt x="1945208" y="1569244"/>
                    <a:pt x="2092325" y="1422127"/>
                    <a:pt x="2092325" y="1242318"/>
                  </a:cubicBezTo>
                  <a:cubicBezTo>
                    <a:pt x="2092325" y="1232510"/>
                    <a:pt x="2092325" y="1222702"/>
                    <a:pt x="2092325" y="1212894"/>
                  </a:cubicBezTo>
                  <a:cubicBezTo>
                    <a:pt x="2131556" y="1229241"/>
                    <a:pt x="2177325" y="1242318"/>
                    <a:pt x="2223095" y="1242318"/>
                  </a:cubicBezTo>
                  <a:cubicBezTo>
                    <a:pt x="2402904" y="1242318"/>
                    <a:pt x="2550021" y="1095201"/>
                    <a:pt x="2550021" y="915392"/>
                  </a:cubicBezTo>
                  <a:cubicBezTo>
                    <a:pt x="2550021" y="735583"/>
                    <a:pt x="2402904" y="588466"/>
                    <a:pt x="2223095" y="588466"/>
                  </a:cubicBezTo>
                  <a:close/>
                </a:path>
              </a:pathLst>
            </a:custGeom>
            <a:solidFill>
              <a:srgbClr val="000000"/>
            </a:solidFill>
            <a:ln w="3264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509B6526-489C-4CE9-D1EE-BAFE8FA23CF8}"/>
                </a:ext>
              </a:extLst>
            </p:cNvPr>
            <p:cNvSpPr/>
            <p:nvPr/>
          </p:nvSpPr>
          <p:spPr>
            <a:xfrm>
              <a:off x="4166642" y="5031431"/>
              <a:ext cx="392310" cy="392310"/>
            </a:xfrm>
            <a:custGeom>
              <a:avLst/>
              <a:gdLst>
                <a:gd name="connsiteX0" fmla="*/ 392311 w 392310"/>
                <a:gd name="connsiteY0" fmla="*/ 196155 h 392310"/>
                <a:gd name="connsiteX1" fmla="*/ 196155 w 392310"/>
                <a:gd name="connsiteY1" fmla="*/ 392311 h 392310"/>
                <a:gd name="connsiteX2" fmla="*/ 0 w 392310"/>
                <a:gd name="connsiteY2" fmla="*/ 196155 h 392310"/>
                <a:gd name="connsiteX3" fmla="*/ 196155 w 392310"/>
                <a:gd name="connsiteY3" fmla="*/ 0 h 392310"/>
                <a:gd name="connsiteX4" fmla="*/ 392311 w 392310"/>
                <a:gd name="connsiteY4" fmla="*/ 196155 h 39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10" h="392310">
                  <a:moveTo>
                    <a:pt x="392311" y="196155"/>
                  </a:moveTo>
                  <a:cubicBezTo>
                    <a:pt x="392311" y="304489"/>
                    <a:pt x="304489" y="392311"/>
                    <a:pt x="196155" y="392311"/>
                  </a:cubicBezTo>
                  <a:cubicBezTo>
                    <a:pt x="87822" y="392311"/>
                    <a:pt x="0" y="304489"/>
                    <a:pt x="0" y="196155"/>
                  </a:cubicBezTo>
                  <a:cubicBezTo>
                    <a:pt x="0" y="87822"/>
                    <a:pt x="87822" y="0"/>
                    <a:pt x="196155" y="0"/>
                  </a:cubicBezTo>
                  <a:cubicBezTo>
                    <a:pt x="304489" y="0"/>
                    <a:pt x="392311" y="87822"/>
                    <a:pt x="392311" y="196155"/>
                  </a:cubicBezTo>
                  <a:close/>
                </a:path>
              </a:pathLst>
            </a:custGeom>
            <a:solidFill>
              <a:srgbClr val="000000"/>
            </a:solidFill>
            <a:ln w="326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03DBA8E-30A9-2502-F9D8-D20E2C3D369C}"/>
                </a:ext>
              </a:extLst>
            </p:cNvPr>
            <p:cNvSpPr/>
            <p:nvPr/>
          </p:nvSpPr>
          <p:spPr>
            <a:xfrm>
              <a:off x="3823370" y="5423741"/>
              <a:ext cx="294233" cy="294233"/>
            </a:xfrm>
            <a:custGeom>
              <a:avLst/>
              <a:gdLst>
                <a:gd name="connsiteX0" fmla="*/ 294233 w 294233"/>
                <a:gd name="connsiteY0" fmla="*/ 147117 h 294233"/>
                <a:gd name="connsiteX1" fmla="*/ 147117 w 294233"/>
                <a:gd name="connsiteY1" fmla="*/ 294233 h 294233"/>
                <a:gd name="connsiteX2" fmla="*/ 0 w 294233"/>
                <a:gd name="connsiteY2" fmla="*/ 147117 h 294233"/>
                <a:gd name="connsiteX3" fmla="*/ 147117 w 294233"/>
                <a:gd name="connsiteY3" fmla="*/ 0 h 294233"/>
                <a:gd name="connsiteX4" fmla="*/ 294233 w 294233"/>
                <a:gd name="connsiteY4" fmla="*/ 147117 h 29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33" h="294233">
                  <a:moveTo>
                    <a:pt x="294233" y="147117"/>
                  </a:moveTo>
                  <a:cubicBezTo>
                    <a:pt x="294233" y="228367"/>
                    <a:pt x="228367" y="294233"/>
                    <a:pt x="147117" y="294233"/>
                  </a:cubicBezTo>
                  <a:cubicBezTo>
                    <a:pt x="65866" y="294233"/>
                    <a:pt x="0" y="228367"/>
                    <a:pt x="0" y="147117"/>
                  </a:cubicBezTo>
                  <a:cubicBezTo>
                    <a:pt x="0" y="65866"/>
                    <a:pt x="65866" y="0"/>
                    <a:pt x="147117" y="0"/>
                  </a:cubicBezTo>
                  <a:cubicBezTo>
                    <a:pt x="228367" y="0"/>
                    <a:pt x="294233" y="65866"/>
                    <a:pt x="294233" y="147117"/>
                  </a:cubicBezTo>
                  <a:close/>
                </a:path>
              </a:pathLst>
            </a:custGeom>
            <a:solidFill>
              <a:srgbClr val="000000"/>
            </a:solidFill>
            <a:ln w="32643"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F228AF54-E0CC-A359-5910-A39AE6062FB7}"/>
              </a:ext>
            </a:extLst>
          </p:cNvPr>
          <p:cNvSpPr txBox="1"/>
          <p:nvPr/>
        </p:nvSpPr>
        <p:spPr>
          <a:xfrm>
            <a:off x="542926" y="2674075"/>
            <a:ext cx="2243138" cy="923330"/>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rPr>
              <a:t>Failure was </a:t>
            </a:r>
            <a:r>
              <a:rPr lang="en-US" sz="1800" dirty="0">
                <a:effectLst/>
                <a:highlight>
                  <a:srgbClr val="FFFF00"/>
                </a:highlight>
                <a:latin typeface="Arial" panose="020B0604020202020204" pitchFamily="34" charset="0"/>
                <a:ea typeface="Arial" panose="020B0604020202020204" pitchFamily="34" charset="0"/>
              </a:rPr>
              <a:t>not a big deal</a:t>
            </a:r>
            <a:r>
              <a:rPr lang="en-US" sz="1800" dirty="0">
                <a:solidFill>
                  <a:schemeClr val="bg1"/>
                </a:solidFill>
                <a:effectLst/>
                <a:latin typeface="Arial" panose="020B0604020202020204" pitchFamily="34" charset="0"/>
                <a:ea typeface="Arial" panose="020B0604020202020204" pitchFamily="34" charset="0"/>
              </a:rPr>
              <a:t> for sure.</a:t>
            </a:r>
            <a:r>
              <a:rPr lang="en-US" dirty="0">
                <a:solidFill>
                  <a:schemeClr val="bg1"/>
                </a:solidFill>
                <a:effectLst/>
              </a:rPr>
              <a:t> </a:t>
            </a:r>
            <a:endParaRPr lang="en-US" dirty="0">
              <a:solidFill>
                <a:schemeClr val="bg1"/>
              </a:solidFill>
            </a:endParaRPr>
          </a:p>
          <a:p>
            <a:endParaRPr lang="en-US" dirty="0">
              <a:solidFill>
                <a:schemeClr val="bg1"/>
              </a:solidFill>
            </a:endParaRPr>
          </a:p>
        </p:txBody>
      </p:sp>
      <p:pic>
        <p:nvPicPr>
          <p:cNvPr id="15" name="Graphic 14" descr="Chat bubble outline">
            <a:extLst>
              <a:ext uri="{FF2B5EF4-FFF2-40B4-BE49-F238E27FC236}">
                <a16:creationId xmlns:a16="http://schemas.microsoft.com/office/drawing/2014/main" id="{BE4AB6DE-CAD6-9A54-E6F7-15D59CB6D0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6064" y="2577685"/>
            <a:ext cx="4314825" cy="4314825"/>
          </a:xfrm>
          <a:prstGeom prst="rect">
            <a:avLst/>
          </a:prstGeom>
        </p:spPr>
      </p:pic>
      <p:sp>
        <p:nvSpPr>
          <p:cNvPr id="16" name="TextBox 15">
            <a:extLst>
              <a:ext uri="{FF2B5EF4-FFF2-40B4-BE49-F238E27FC236}">
                <a16:creationId xmlns:a16="http://schemas.microsoft.com/office/drawing/2014/main" id="{B1E6B3DE-7E8A-8462-6241-7B9216CCAC70}"/>
              </a:ext>
            </a:extLst>
          </p:cNvPr>
          <p:cNvSpPr txBox="1"/>
          <p:nvPr/>
        </p:nvSpPr>
        <p:spPr>
          <a:xfrm>
            <a:off x="3697493" y="3580071"/>
            <a:ext cx="2492007" cy="1754326"/>
          </a:xfrm>
          <a:prstGeom prst="rect">
            <a:avLst/>
          </a:prstGeom>
          <a:solidFill>
            <a:schemeClr val="bg1"/>
          </a:solidFill>
        </p:spPr>
        <p:txBody>
          <a:bodyPr wrap="square" rtlCol="0">
            <a:spAutoFit/>
          </a:bodyPr>
          <a:lstStyle/>
          <a:p>
            <a:r>
              <a:rPr lang="en-US" sz="1800" dirty="0">
                <a:latin typeface="Arial" panose="020B0604020202020204" pitchFamily="34" charset="0"/>
                <a:ea typeface="Arial" panose="020B0604020202020204" pitchFamily="34" charset="0"/>
              </a:rPr>
              <a:t>I can</a:t>
            </a:r>
            <a:r>
              <a:rPr lang="en-US" sz="1800" dirty="0">
                <a:effectLs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stress less </a:t>
            </a:r>
            <a:r>
              <a:rPr lang="en-US" sz="1800" dirty="0">
                <a:effectLst/>
                <a:latin typeface="Arial" panose="020B0604020202020204" pitchFamily="34" charset="0"/>
                <a:ea typeface="Arial" panose="020B0604020202020204" pitchFamily="34" charset="0"/>
              </a:rPr>
              <a:t>about it and focus on next topics instead of just feeling bad and wanting to give up.</a:t>
            </a:r>
            <a:r>
              <a:rPr lang="en-US" dirty="0">
                <a:effectLst/>
              </a:rPr>
              <a:t> </a:t>
            </a:r>
            <a:endParaRPr lang="en-US" dirty="0"/>
          </a:p>
          <a:p>
            <a:endParaRPr lang="en-US" dirty="0"/>
          </a:p>
        </p:txBody>
      </p:sp>
      <p:sp>
        <p:nvSpPr>
          <p:cNvPr id="17" name="TextBox 16">
            <a:extLst>
              <a:ext uri="{FF2B5EF4-FFF2-40B4-BE49-F238E27FC236}">
                <a16:creationId xmlns:a16="http://schemas.microsoft.com/office/drawing/2014/main" id="{43818336-F720-BE22-02E8-3D3D20B54CEC}"/>
              </a:ext>
            </a:extLst>
          </p:cNvPr>
          <p:cNvSpPr txBox="1"/>
          <p:nvPr/>
        </p:nvSpPr>
        <p:spPr>
          <a:xfrm>
            <a:off x="6920542" y="2061283"/>
            <a:ext cx="3228975" cy="1477328"/>
          </a:xfrm>
          <a:prstGeom prst="rect">
            <a:avLst/>
          </a:prstGeom>
          <a:solidFill>
            <a:srgbClr val="000000"/>
          </a:solidFill>
        </p:spPr>
        <p:txBody>
          <a:bodyPr wrap="square" rtlCol="0">
            <a:spAutoFit/>
          </a:bodyPr>
          <a:lstStyle/>
          <a:p>
            <a:r>
              <a:rPr lang="en-US" dirty="0">
                <a:solidFill>
                  <a:schemeClr val="bg1"/>
                </a:solidFill>
                <a:latin typeface="Arial" panose="020B0604020202020204" pitchFamily="34" charset="0"/>
                <a:ea typeface="Arial" panose="020B0604020202020204" pitchFamily="34" charset="0"/>
              </a:rPr>
              <a:t>I</a:t>
            </a:r>
            <a:r>
              <a:rPr lang="en-US" sz="1800" dirty="0">
                <a:solidFill>
                  <a:schemeClr val="bg1"/>
                </a:solidFill>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 </a:t>
            </a:r>
            <a:r>
              <a:rPr lang="en-US" sz="1800" dirty="0">
                <a:solidFill>
                  <a:schemeClr val="bg1"/>
                </a:solidFill>
                <a:effectLst/>
                <a:latin typeface="Arial" panose="020B0604020202020204" pitchFamily="34" charset="0"/>
                <a:ea typeface="Arial" panose="020B0604020202020204" pitchFamily="34" charset="0"/>
              </a:rPr>
              <a:t>made it feel like </a:t>
            </a:r>
            <a:r>
              <a:rPr lang="en-US" sz="1800" dirty="0">
                <a:effectLst/>
                <a:highlight>
                  <a:srgbClr val="FFFF00"/>
                </a:highlight>
                <a:latin typeface="Arial" panose="020B0604020202020204" pitchFamily="34" charset="0"/>
                <a:ea typeface="Arial" panose="020B0604020202020204" pitchFamily="34" charset="0"/>
              </a:rPr>
              <a:t>failure is a natural part of learning</a:t>
            </a:r>
            <a:r>
              <a:rPr lang="en-US" sz="1800" dirty="0">
                <a:solidFill>
                  <a:schemeClr val="bg1"/>
                </a:solidFill>
                <a:effectLst/>
                <a:latin typeface="Arial" panose="020B0604020202020204" pitchFamily="34" charset="0"/>
                <a:ea typeface="Arial" panose="020B0604020202020204" pitchFamily="34" charset="0"/>
              </a:rPr>
              <a:t> and failure helped me to improve and ultimately got an A in the class</a:t>
            </a:r>
            <a:endParaRPr lang="en-US" dirty="0">
              <a:solidFill>
                <a:schemeClr val="bg1"/>
              </a:solidFill>
            </a:endParaRPr>
          </a:p>
        </p:txBody>
      </p:sp>
      <p:pic>
        <p:nvPicPr>
          <p:cNvPr id="21" name="Graphic 20" descr="Chat outline">
            <a:extLst>
              <a:ext uri="{FF2B5EF4-FFF2-40B4-BE49-F238E27FC236}">
                <a16:creationId xmlns:a16="http://schemas.microsoft.com/office/drawing/2014/main" id="{3509EB55-CAB7-47EF-C1AA-112E7DFDDD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9715" y="-931987"/>
            <a:ext cx="10210846" cy="6678863"/>
          </a:xfrm>
          <a:prstGeom prst="rect">
            <a:avLst/>
          </a:prstGeom>
        </p:spPr>
      </p:pic>
      <p:sp>
        <p:nvSpPr>
          <p:cNvPr id="22" name="TextBox 21">
            <a:extLst>
              <a:ext uri="{FF2B5EF4-FFF2-40B4-BE49-F238E27FC236}">
                <a16:creationId xmlns:a16="http://schemas.microsoft.com/office/drawing/2014/main" id="{04CC9550-ED07-0D49-F6DE-99AEA7513696}"/>
              </a:ext>
            </a:extLst>
          </p:cNvPr>
          <p:cNvSpPr txBox="1"/>
          <p:nvPr/>
        </p:nvSpPr>
        <p:spPr>
          <a:xfrm>
            <a:off x="2842992" y="685800"/>
            <a:ext cx="3972146" cy="2062103"/>
          </a:xfrm>
          <a:prstGeom prst="rect">
            <a:avLst/>
          </a:prstGeom>
          <a:solidFill>
            <a:schemeClr val="bg1"/>
          </a:solidFill>
        </p:spPr>
        <p:txBody>
          <a:bodyPr wrap="square" rtlCol="0">
            <a:spAutoFit/>
          </a:bodyPr>
          <a:lstStyle/>
          <a:p>
            <a:r>
              <a:rPr lang="en-US" sz="1600" dirty="0">
                <a:effectLst/>
                <a:latin typeface="Arial" panose="020B0604020202020204" pitchFamily="34" charset="0"/>
                <a:ea typeface="Arial" panose="020B0604020202020204" pitchFamily="34" charset="0"/>
              </a:rPr>
              <a:t>rather than feeling discouraged from a failing grade, her grading technique gave me a sense of “Okay, I did good in these questions, and </a:t>
            </a:r>
            <a:r>
              <a:rPr lang="en-US" sz="1600" dirty="0">
                <a:effectLst/>
                <a:highlight>
                  <a:srgbClr val="FFFF00"/>
                </a:highlight>
                <a:latin typeface="Arial" panose="020B0604020202020204" pitchFamily="34" charset="0"/>
                <a:ea typeface="Arial" panose="020B0604020202020204" pitchFamily="34" charset="0"/>
              </a:rPr>
              <a:t>I need to keep practicing in these other areas </a:t>
            </a:r>
            <a:r>
              <a:rPr lang="en-US" sz="1600" dirty="0">
                <a:effectLst/>
                <a:latin typeface="Arial" panose="020B0604020202020204" pitchFamily="34" charset="0"/>
                <a:ea typeface="Arial" panose="020B0604020202020204" pitchFamily="34" charset="0"/>
              </a:rPr>
              <a:t>I didn’t do so well in, so now I know what areas to target” all without making me feel like I’m not smart enough</a:t>
            </a:r>
            <a:endParaRPr lang="en-US" sz="1600" dirty="0"/>
          </a:p>
        </p:txBody>
      </p:sp>
      <p:pic>
        <p:nvPicPr>
          <p:cNvPr id="24" name="Graphic 23" descr="Speech with solid fill">
            <a:extLst>
              <a:ext uri="{FF2B5EF4-FFF2-40B4-BE49-F238E27FC236}">
                <a16:creationId xmlns:a16="http://schemas.microsoft.com/office/drawing/2014/main" id="{B75B4886-C995-0CDD-20BC-CE976B4C50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475" y="2886822"/>
            <a:ext cx="4781894" cy="4781894"/>
          </a:xfrm>
          <a:prstGeom prst="rect">
            <a:avLst/>
          </a:prstGeom>
        </p:spPr>
      </p:pic>
      <p:pic>
        <p:nvPicPr>
          <p:cNvPr id="27" name="Graphic 26" descr="Meeting with solid fill">
            <a:extLst>
              <a:ext uri="{FF2B5EF4-FFF2-40B4-BE49-F238E27FC236}">
                <a16:creationId xmlns:a16="http://schemas.microsoft.com/office/drawing/2014/main" id="{A1F8944B-60E7-FFAF-20C8-D0B60EDE0F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2262" y="2984208"/>
            <a:ext cx="4897255" cy="4897255"/>
          </a:xfrm>
          <a:prstGeom prst="rect">
            <a:avLst/>
          </a:prstGeom>
        </p:spPr>
      </p:pic>
      <p:sp>
        <p:nvSpPr>
          <p:cNvPr id="28" name="TextBox 27">
            <a:extLst>
              <a:ext uri="{FF2B5EF4-FFF2-40B4-BE49-F238E27FC236}">
                <a16:creationId xmlns:a16="http://schemas.microsoft.com/office/drawing/2014/main" id="{DFD93CC9-EE8F-6578-CEBF-5F5DC243265C}"/>
              </a:ext>
            </a:extLst>
          </p:cNvPr>
          <p:cNvSpPr txBox="1"/>
          <p:nvPr/>
        </p:nvSpPr>
        <p:spPr>
          <a:xfrm>
            <a:off x="1957344" y="3932841"/>
            <a:ext cx="2590798" cy="2031325"/>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rPr>
              <a:t>If I got a bad grade I said to myself "Ok I need to do better" so I looked back at what I messed up on and </a:t>
            </a:r>
            <a:r>
              <a:rPr lang="en-US" sz="1800" dirty="0">
                <a:effectLst/>
                <a:highlight>
                  <a:srgbClr val="FFFF00"/>
                </a:highlight>
                <a:latin typeface="Arial" panose="020B0604020202020204" pitchFamily="34" charset="0"/>
                <a:ea typeface="Arial" panose="020B0604020202020204" pitchFamily="34" charset="0"/>
              </a:rPr>
              <a:t>practiced it until I improved</a:t>
            </a:r>
            <a:r>
              <a:rPr lang="en-US" sz="1800" dirty="0">
                <a:solidFill>
                  <a:schemeClr val="bg1"/>
                </a:solidFill>
                <a:effectLst/>
                <a:latin typeface="Arial" panose="020B0604020202020204" pitchFamily="34" charset="0"/>
                <a:ea typeface="Arial" panose="020B0604020202020204" pitchFamily="34" charset="0"/>
              </a:rPr>
              <a:t>.</a:t>
            </a:r>
            <a:r>
              <a:rPr lang="en-US" dirty="0">
                <a:solidFill>
                  <a:schemeClr val="bg1"/>
                </a:solidFill>
                <a:effectLst/>
              </a:rPr>
              <a:t> </a:t>
            </a:r>
            <a:endParaRPr lang="en-US" dirty="0">
              <a:solidFill>
                <a:schemeClr val="bg1"/>
              </a:solidFill>
            </a:endParaRPr>
          </a:p>
        </p:txBody>
      </p:sp>
      <p:sp>
        <p:nvSpPr>
          <p:cNvPr id="29" name="TextBox 28">
            <a:extLst>
              <a:ext uri="{FF2B5EF4-FFF2-40B4-BE49-F238E27FC236}">
                <a16:creationId xmlns:a16="http://schemas.microsoft.com/office/drawing/2014/main" id="{6E17C297-7646-E109-D596-FE91FB87B770}"/>
              </a:ext>
            </a:extLst>
          </p:cNvPr>
          <p:cNvSpPr txBox="1"/>
          <p:nvPr/>
        </p:nvSpPr>
        <p:spPr>
          <a:xfrm>
            <a:off x="5626369" y="6008142"/>
            <a:ext cx="3176611" cy="923330"/>
          </a:xfrm>
          <a:prstGeom prst="rect">
            <a:avLst/>
          </a:prstGeom>
          <a:noFill/>
        </p:spPr>
        <p:txBody>
          <a:bodyPr wrap="square" rtlCol="0">
            <a:spAutoFit/>
          </a:bodyPr>
          <a:lstStyle/>
          <a:p>
            <a:r>
              <a:rPr lang="en-US" sz="1800" dirty="0">
                <a:effectLst/>
                <a:highlight>
                  <a:srgbClr val="FFFF00"/>
                </a:highlight>
                <a:latin typeface="Arial" panose="020B0604020202020204" pitchFamily="34" charset="0"/>
                <a:ea typeface="Arial" panose="020B0604020202020204" pitchFamily="34" charset="0"/>
              </a:rPr>
              <a:t>I felt less stress and less test anxiety</a:t>
            </a: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4144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animBg="1"/>
      <p:bldP spid="17" grpId="0" animBg="1"/>
      <p:bldP spid="22" grpId="0" animBg="1"/>
      <p:bldP spid="28" grpId="0"/>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C83BD4-B56E-450F-9002-42D1A5549906}"/>
              </a:ext>
            </a:extLst>
          </p:cNvPr>
          <p:cNvSpPr>
            <a:spLocks noGrp="1"/>
          </p:cNvSpPr>
          <p:nvPr>
            <p:ph type="title"/>
          </p:nvPr>
        </p:nvSpPr>
        <p:spPr>
          <a:xfrm>
            <a:off x="7285978" y="959278"/>
            <a:ext cx="3714872" cy="992512"/>
          </a:xfrm>
        </p:spPr>
        <p:txBody>
          <a:bodyPr>
            <a:normAutofit/>
          </a:bodyPr>
          <a:lstStyle/>
          <a:p>
            <a:pPr algn="ctr"/>
            <a:r>
              <a:rPr lang="en-US" sz="2200"/>
              <a:t>What we have not talked about</a:t>
            </a:r>
          </a:p>
        </p:txBody>
      </p:sp>
      <p:pic>
        <p:nvPicPr>
          <p:cNvPr id="4" name="Picture 3" descr="A robot writing on a paper&#10;&#10;Description automatically generated">
            <a:extLst>
              <a:ext uri="{FF2B5EF4-FFF2-40B4-BE49-F238E27FC236}">
                <a16:creationId xmlns:a16="http://schemas.microsoft.com/office/drawing/2014/main" id="{53EA91D4-4A6D-D25B-1283-4D8AC4F4F4DC}"/>
              </a:ext>
            </a:extLst>
          </p:cNvPr>
          <p:cNvPicPr>
            <a:picLocks noChangeAspect="1"/>
          </p:cNvPicPr>
          <p:nvPr/>
        </p:nvPicPr>
        <p:blipFill>
          <a:blip r:embed="rId2"/>
          <a:srcRect l="24000" r="26000"/>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742962AB-B375-4EFE-C9E8-CEEE495613B0}"/>
              </a:ext>
            </a:extLst>
          </p:cNvPr>
          <p:cNvSpPr>
            <a:spLocks noGrp="1"/>
          </p:cNvSpPr>
          <p:nvPr>
            <p:ph idx="1"/>
          </p:nvPr>
        </p:nvSpPr>
        <p:spPr>
          <a:xfrm>
            <a:off x="7079811" y="2225267"/>
            <a:ext cx="4127206" cy="3879099"/>
          </a:xfrm>
        </p:spPr>
        <p:txBody>
          <a:bodyPr>
            <a:normAutofit/>
          </a:bodyPr>
          <a:lstStyle/>
          <a:p>
            <a:pPr>
              <a:lnSpc>
                <a:spcPct val="90000"/>
              </a:lnSpc>
            </a:pPr>
            <a:r>
              <a:rPr lang="en-US" sz="1800" dirty="0"/>
              <a:t>The ever-changing landscape:</a:t>
            </a:r>
          </a:p>
          <a:p>
            <a:pPr lvl="1">
              <a:lnSpc>
                <a:spcPct val="90000"/>
              </a:lnSpc>
            </a:pPr>
            <a:r>
              <a:rPr lang="en-US" sz="1800" dirty="0"/>
              <a:t>Students change</a:t>
            </a:r>
          </a:p>
          <a:p>
            <a:pPr lvl="1">
              <a:lnSpc>
                <a:spcPct val="90000"/>
              </a:lnSpc>
            </a:pPr>
            <a:r>
              <a:rPr lang="en-US" sz="1800" dirty="0"/>
              <a:t>Discipline and technology change</a:t>
            </a:r>
          </a:p>
          <a:p>
            <a:pPr>
              <a:lnSpc>
                <a:spcPct val="90000"/>
              </a:lnSpc>
            </a:pPr>
            <a:r>
              <a:rPr lang="en-US" sz="1800" dirty="0"/>
              <a:t>Most recent change: </a:t>
            </a:r>
            <a:r>
              <a:rPr lang="en-US" sz="1800" b="1" dirty="0">
                <a:solidFill>
                  <a:schemeClr val="accent1"/>
                </a:solidFill>
              </a:rPr>
              <a:t>Artificial Intelligence</a:t>
            </a:r>
          </a:p>
          <a:p>
            <a:pPr lvl="1">
              <a:lnSpc>
                <a:spcPct val="90000"/>
              </a:lnSpc>
            </a:pPr>
            <a:r>
              <a:rPr lang="en-US" sz="1800" dirty="0"/>
              <a:t>It’s broad access and generative capabilities</a:t>
            </a:r>
          </a:p>
          <a:p>
            <a:pPr>
              <a:lnSpc>
                <a:spcPct val="90000"/>
              </a:lnSpc>
            </a:pPr>
            <a:r>
              <a:rPr lang="en-US" sz="1800" dirty="0"/>
              <a:t>How does this </a:t>
            </a:r>
            <a:r>
              <a:rPr lang="en-US" sz="1800" b="1" dirty="0">
                <a:solidFill>
                  <a:schemeClr val="accent1"/>
                </a:solidFill>
              </a:rPr>
              <a:t>impact what we covered</a:t>
            </a:r>
            <a:r>
              <a:rPr lang="en-US" sz="1800" dirty="0">
                <a:solidFill>
                  <a:schemeClr val="accent1"/>
                </a:solidFill>
              </a:rPr>
              <a:t> </a:t>
            </a:r>
            <a:r>
              <a:rPr lang="en-US" sz="1800" dirty="0"/>
              <a:t>today?</a:t>
            </a:r>
          </a:p>
          <a:p>
            <a:pPr lvl="1">
              <a:lnSpc>
                <a:spcPct val="90000"/>
              </a:lnSpc>
            </a:pPr>
            <a:endParaRPr lang="en-US" sz="1500" dirty="0"/>
          </a:p>
        </p:txBody>
      </p:sp>
    </p:spTree>
    <p:extLst>
      <p:ext uri="{BB962C8B-B14F-4D97-AF65-F5344CB8AC3E}">
        <p14:creationId xmlns:p14="http://schemas.microsoft.com/office/powerpoint/2010/main" val="426344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427FC-106D-A7D1-9A86-0E8AFE331043}"/>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rPr>
              <a:t>Today’s topics in the light of AI</a:t>
            </a:r>
          </a:p>
        </p:txBody>
      </p:sp>
      <p:graphicFrame>
        <p:nvGraphicFramePr>
          <p:cNvPr id="5" name="Content Placeholder 2">
            <a:extLst>
              <a:ext uri="{FF2B5EF4-FFF2-40B4-BE49-F238E27FC236}">
                <a16:creationId xmlns:a16="http://schemas.microsoft.com/office/drawing/2014/main" id="{55AE0F0B-0DD1-7D93-1428-191A26703C6F}"/>
              </a:ext>
            </a:extLst>
          </p:cNvPr>
          <p:cNvGraphicFramePr>
            <a:graphicFrameLocks noGrp="1"/>
          </p:cNvGraphicFramePr>
          <p:nvPr>
            <p:ph idx="1"/>
            <p:extLst>
              <p:ext uri="{D42A27DB-BD31-4B8C-83A1-F6EECF244321}">
                <p14:modId xmlns:p14="http://schemas.microsoft.com/office/powerpoint/2010/main" val="1350554769"/>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3094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7F51E-D503-86AC-64BB-55344A7266BD}"/>
              </a:ext>
            </a:extLst>
          </p:cNvPr>
          <p:cNvSpPr>
            <a:spLocks noGrp="1"/>
          </p:cNvSpPr>
          <p:nvPr>
            <p:ph type="title"/>
          </p:nvPr>
        </p:nvSpPr>
        <p:spPr>
          <a:xfrm>
            <a:off x="1371600" y="1371600"/>
            <a:ext cx="2705100" cy="4114800"/>
          </a:xfrm>
        </p:spPr>
        <p:txBody>
          <a:bodyPr anchor="ctr">
            <a:normAutofit/>
          </a:bodyPr>
          <a:lstStyle/>
          <a:p>
            <a:pPr algn="ctr"/>
            <a:r>
              <a:rPr lang="en-US" sz="2200">
                <a:solidFill>
                  <a:schemeClr val="bg2"/>
                </a:solidFill>
              </a:rPr>
              <a:t>How about helping instructors?</a:t>
            </a:r>
          </a:p>
        </p:txBody>
      </p:sp>
      <p:graphicFrame>
        <p:nvGraphicFramePr>
          <p:cNvPr id="5" name="Content Placeholder 2">
            <a:extLst>
              <a:ext uri="{FF2B5EF4-FFF2-40B4-BE49-F238E27FC236}">
                <a16:creationId xmlns:a16="http://schemas.microsoft.com/office/drawing/2014/main" id="{4689D33F-4589-66C5-A5FA-AE2DCA7066B7}"/>
              </a:ext>
            </a:extLst>
          </p:cNvPr>
          <p:cNvGraphicFramePr>
            <a:graphicFrameLocks noGrp="1"/>
          </p:cNvGraphicFramePr>
          <p:nvPr>
            <p:ph idx="1"/>
            <p:extLst>
              <p:ext uri="{D42A27DB-BD31-4B8C-83A1-F6EECF244321}">
                <p14:modId xmlns:p14="http://schemas.microsoft.com/office/powerpoint/2010/main" val="2403554888"/>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376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B2BF2-E36A-A9B9-A857-FE27FCA82A1B}"/>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100" kern="1200" cap="all" spc="300" baseline="0" dirty="0">
                <a:solidFill>
                  <a:schemeClr val="bg2"/>
                </a:solidFill>
                <a:latin typeface="+mj-lt"/>
                <a:ea typeface="+mj-ea"/>
                <a:cs typeface="+mj-cs"/>
              </a:rPr>
              <a:t>Any other uses of AI? Limitations due to AI?</a:t>
            </a:r>
          </a:p>
        </p:txBody>
      </p:sp>
      <p:pic>
        <p:nvPicPr>
          <p:cNvPr id="7" name="Graphic 6" descr="Robot">
            <a:extLst>
              <a:ext uri="{FF2B5EF4-FFF2-40B4-BE49-F238E27FC236}">
                <a16:creationId xmlns:a16="http://schemas.microsoft.com/office/drawing/2014/main" id="{D7B9C4D3-5A54-FCD1-E14D-42B71441D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0" y="685801"/>
            <a:ext cx="5486399" cy="5486399"/>
          </a:xfrm>
          <a:prstGeom prst="rect">
            <a:avLst/>
          </a:prstGeom>
        </p:spPr>
      </p:pic>
    </p:spTree>
    <p:extLst>
      <p:ext uri="{BB962C8B-B14F-4D97-AF65-F5344CB8AC3E}">
        <p14:creationId xmlns:p14="http://schemas.microsoft.com/office/powerpoint/2010/main" val="2852412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32EE9-403D-4A41-07FB-6F3ED380C0C8}"/>
              </a:ext>
            </a:extLst>
          </p:cNvPr>
          <p:cNvSpPr>
            <a:spLocks noGrp="1"/>
          </p:cNvSpPr>
          <p:nvPr>
            <p:ph type="title"/>
          </p:nvPr>
        </p:nvSpPr>
        <p:spPr>
          <a:xfrm>
            <a:off x="1050389" y="914881"/>
            <a:ext cx="5212188" cy="964407"/>
          </a:xfrm>
        </p:spPr>
        <p:txBody>
          <a:bodyPr>
            <a:normAutofit/>
          </a:bodyPr>
          <a:lstStyle/>
          <a:p>
            <a:pPr algn="ctr"/>
            <a:r>
              <a:rPr lang="en-US" dirty="0"/>
              <a:t>That’s it for today</a:t>
            </a:r>
            <a:endParaRPr lang="en-US"/>
          </a:p>
        </p:txBody>
      </p:sp>
      <p:sp>
        <p:nvSpPr>
          <p:cNvPr id="3" name="Content Placeholder 2">
            <a:extLst>
              <a:ext uri="{FF2B5EF4-FFF2-40B4-BE49-F238E27FC236}">
                <a16:creationId xmlns:a16="http://schemas.microsoft.com/office/drawing/2014/main" id="{D652C747-1D63-2B86-909B-C0D8B806FDD7}"/>
              </a:ext>
            </a:extLst>
          </p:cNvPr>
          <p:cNvSpPr>
            <a:spLocks noGrp="1"/>
          </p:cNvSpPr>
          <p:nvPr>
            <p:ph idx="1"/>
          </p:nvPr>
        </p:nvSpPr>
        <p:spPr>
          <a:xfrm>
            <a:off x="1218040" y="2146570"/>
            <a:ext cx="5118965" cy="3754499"/>
          </a:xfrm>
        </p:spPr>
        <p:txBody>
          <a:bodyPr>
            <a:normAutofit/>
          </a:bodyPr>
          <a:lstStyle/>
          <a:p>
            <a:r>
              <a:rPr lang="en-US" b="1" dirty="0">
                <a:solidFill>
                  <a:schemeClr val="accent1"/>
                </a:solidFill>
              </a:rPr>
              <a:t>Strategies for students’ success in:</a:t>
            </a:r>
          </a:p>
          <a:p>
            <a:pPr lvl="1"/>
            <a:r>
              <a:rPr lang="en-US" dirty="0"/>
              <a:t>Teaching mindset</a:t>
            </a:r>
          </a:p>
          <a:p>
            <a:pPr lvl="1"/>
            <a:r>
              <a:rPr lang="en-US" dirty="0"/>
              <a:t>Policies</a:t>
            </a:r>
          </a:p>
          <a:p>
            <a:pPr lvl="1"/>
            <a:r>
              <a:rPr lang="en-US" dirty="0"/>
              <a:t>Grading and Assessment </a:t>
            </a:r>
          </a:p>
          <a:p>
            <a:pPr marL="457200" lvl="1" indent="0">
              <a:buNone/>
            </a:pPr>
            <a:r>
              <a:rPr lang="en-US" dirty="0"/>
              <a:t>with a specific example of how to embrace failure about how it brings all elements together</a:t>
            </a:r>
          </a:p>
          <a:p>
            <a:r>
              <a:rPr lang="en-US" b="1" dirty="0">
                <a:solidFill>
                  <a:schemeClr val="accent1"/>
                </a:solidFill>
              </a:rPr>
              <a:t>Changes due to AI: </a:t>
            </a:r>
            <a:r>
              <a:rPr lang="en-US" dirty="0"/>
              <a:t>good and not as good</a:t>
            </a:r>
          </a:p>
        </p:txBody>
      </p:sp>
      <p:pic>
        <p:nvPicPr>
          <p:cNvPr id="5" name="Picture 4" descr="Sticky notes on a wall">
            <a:extLst>
              <a:ext uri="{FF2B5EF4-FFF2-40B4-BE49-F238E27FC236}">
                <a16:creationId xmlns:a16="http://schemas.microsoft.com/office/drawing/2014/main" id="{2340688C-E38B-CE52-3749-92FE3D32B7CD}"/>
              </a:ext>
            </a:extLst>
          </p:cNvPr>
          <p:cNvPicPr>
            <a:picLocks noChangeAspect="1"/>
          </p:cNvPicPr>
          <p:nvPr/>
        </p:nvPicPr>
        <p:blipFill>
          <a:blip r:embed="rId2"/>
          <a:srcRect l="25844" r="26107" b="2"/>
          <a:stretch/>
        </p:blipFill>
        <p:spPr>
          <a:xfrm>
            <a:off x="7467600" y="10"/>
            <a:ext cx="4724400" cy="6857988"/>
          </a:xfrm>
          <a:prstGeom prst="rect">
            <a:avLst/>
          </a:prstGeom>
        </p:spPr>
      </p:pic>
    </p:spTree>
    <p:extLst>
      <p:ext uri="{BB962C8B-B14F-4D97-AF65-F5344CB8AC3E}">
        <p14:creationId xmlns:p14="http://schemas.microsoft.com/office/powerpoint/2010/main" val="1392467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7A938-9B0D-FD14-2DC8-385394DA710E}"/>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a:solidFill>
                  <a:schemeClr val="bg2"/>
                </a:solidFill>
                <a:latin typeface="+mj-lt"/>
                <a:ea typeface="+mj-ea"/>
                <a:cs typeface="+mj-cs"/>
              </a:rPr>
              <a:t>What’s your takeaway?</a:t>
            </a:r>
          </a:p>
        </p:txBody>
      </p:sp>
      <p:pic>
        <p:nvPicPr>
          <p:cNvPr id="5" name="Content Placeholder 4">
            <a:extLst>
              <a:ext uri="{FF2B5EF4-FFF2-40B4-BE49-F238E27FC236}">
                <a16:creationId xmlns:a16="http://schemas.microsoft.com/office/drawing/2014/main" id="{9BC1A004-E258-DAD0-37AB-56A688320027}"/>
              </a:ext>
            </a:extLst>
          </p:cNvPr>
          <p:cNvPicPr>
            <a:picLocks noGrp="1" noChangeAspect="1"/>
          </p:cNvPicPr>
          <p:nvPr>
            <p:ph idx="1"/>
          </p:nvPr>
        </p:nvPicPr>
        <p:blipFill>
          <a:blip r:embed="rId2"/>
          <a:srcRect/>
          <a:stretch/>
        </p:blipFill>
        <p:spPr>
          <a:xfrm>
            <a:off x="5715000" y="685801"/>
            <a:ext cx="5486399" cy="5486399"/>
          </a:xfrm>
          <a:prstGeom prst="rect">
            <a:avLst/>
          </a:prstGeom>
        </p:spPr>
      </p:pic>
    </p:spTree>
    <p:extLst>
      <p:ext uri="{BB962C8B-B14F-4D97-AF65-F5344CB8AC3E}">
        <p14:creationId xmlns:p14="http://schemas.microsoft.com/office/powerpoint/2010/main" val="985843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0BC8B9-6425-CBAC-EE46-A24AB513A040}"/>
              </a:ext>
            </a:extLst>
          </p:cNvPr>
          <p:cNvPicPr>
            <a:picLocks noChangeAspect="1"/>
          </p:cNvPicPr>
          <p:nvPr/>
        </p:nvPicPr>
        <p:blipFill rotWithShape="1">
          <a:blip r:embed="rId3"/>
          <a:srcRect/>
          <a:stretch/>
        </p:blipFill>
        <p:spPr>
          <a:xfrm>
            <a:off x="0" y="10"/>
            <a:ext cx="12192000" cy="6857990"/>
          </a:xfrm>
          <a:prstGeom prst="rect">
            <a:avLst/>
          </a:prstGeom>
        </p:spPr>
      </p:pic>
      <p:sp>
        <p:nvSpPr>
          <p:cNvPr id="11" name="Rectangle 10">
            <a:extLst>
              <a:ext uri="{FF2B5EF4-FFF2-40B4-BE49-F238E27FC236}">
                <a16:creationId xmlns:a16="http://schemas.microsoft.com/office/drawing/2014/main" id="{D37E9081-32E2-43C3-80C8-7F3854D9D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3429000"/>
          </a:xfrm>
          <a:prstGeom prst="rect">
            <a:avLst/>
          </a:prstGeom>
          <a:gradFill>
            <a:gsLst>
              <a:gs pos="47000">
                <a:srgbClr val="000000">
                  <a:alpha val="23000"/>
                </a:srgbClr>
              </a:gs>
              <a:gs pos="0">
                <a:srgbClr val="000000">
                  <a:alpha val="0"/>
                </a:srgbClr>
              </a:gs>
              <a:gs pos="100000">
                <a:srgbClr val="000000">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CA19C-F36F-281A-FB28-86A7FC4D35D9}"/>
              </a:ext>
            </a:extLst>
          </p:cNvPr>
          <p:cNvSpPr>
            <a:spLocks noGrp="1"/>
          </p:cNvSpPr>
          <p:nvPr>
            <p:ph type="title"/>
          </p:nvPr>
        </p:nvSpPr>
        <p:spPr>
          <a:xfrm>
            <a:off x="1371600" y="241382"/>
            <a:ext cx="9486900" cy="1281544"/>
          </a:xfrm>
        </p:spPr>
        <p:txBody>
          <a:bodyPr vert="horz" lIns="91440" tIns="45720" rIns="91440" bIns="45720" rtlCol="0" anchor="b">
            <a:normAutofit/>
          </a:bodyPr>
          <a:lstStyle/>
          <a:p>
            <a:pPr algn="ctr"/>
            <a:r>
              <a:rPr lang="en-US" sz="3600" kern="1200" cap="all" spc="300" baseline="0" dirty="0">
                <a:solidFill>
                  <a:srgbClr val="FFFFFF"/>
                </a:solidFill>
                <a:latin typeface="+mj-lt"/>
                <a:ea typeface="+mj-ea"/>
                <a:cs typeface="+mj-cs"/>
              </a:rPr>
              <a:t>Interested in Continuing the conversation?</a:t>
            </a:r>
          </a:p>
        </p:txBody>
      </p:sp>
      <p:sp>
        <p:nvSpPr>
          <p:cNvPr id="5" name="TextBox 4">
            <a:extLst>
              <a:ext uri="{FF2B5EF4-FFF2-40B4-BE49-F238E27FC236}">
                <a16:creationId xmlns:a16="http://schemas.microsoft.com/office/drawing/2014/main" id="{50973545-EA15-1FAA-AB60-68497035E7DF}"/>
              </a:ext>
            </a:extLst>
          </p:cNvPr>
          <p:cNvSpPr txBox="1"/>
          <p:nvPr/>
        </p:nvSpPr>
        <p:spPr>
          <a:xfrm>
            <a:off x="3189999" y="6178632"/>
            <a:ext cx="6521850" cy="369332"/>
          </a:xfrm>
          <a:prstGeom prst="rect">
            <a:avLst/>
          </a:prstGeom>
          <a:noFill/>
        </p:spPr>
        <p:txBody>
          <a:bodyPr wrap="none" rtlCol="0">
            <a:spAutoFit/>
          </a:bodyPr>
          <a:lstStyle/>
          <a:p>
            <a:r>
              <a:rPr lang="en-US" dirty="0">
                <a:solidFill>
                  <a:srgbClr val="FFFF00"/>
                </a:solidFill>
                <a:latin typeface="+mj-lt"/>
              </a:rPr>
              <a:t>Contact me at: </a:t>
            </a:r>
            <a:r>
              <a:rPr lang="en-US" dirty="0">
                <a:solidFill>
                  <a:srgbClr val="FFFF00"/>
                </a:solidFill>
                <a:latin typeface="+mj-lt"/>
                <a:hlinkClick r:id="rId4">
                  <a:extLst>
                    <a:ext uri="{A12FA001-AC4F-418D-AE19-62706E023703}">
                      <ahyp:hlinkClr xmlns:ahyp="http://schemas.microsoft.com/office/drawing/2018/hyperlinkcolor" val="tx"/>
                    </a:ext>
                  </a:extLst>
                </a:hlinkClick>
              </a:rPr>
              <a:t>mceberio@utep.edu</a:t>
            </a:r>
            <a:r>
              <a:rPr lang="en-US" dirty="0">
                <a:solidFill>
                  <a:srgbClr val="FFFF00"/>
                </a:solidFill>
                <a:latin typeface="+mj-lt"/>
              </a:rPr>
              <a:t> // </a:t>
            </a:r>
            <a:r>
              <a:rPr lang="en-US" dirty="0">
                <a:solidFill>
                  <a:srgbClr val="FFFF00"/>
                </a:solidFill>
                <a:latin typeface="+mj-lt"/>
                <a:hlinkClick r:id="rId5">
                  <a:extLst>
                    <a:ext uri="{A12FA001-AC4F-418D-AE19-62706E023703}">
                      <ahyp:hlinkClr xmlns:ahyp="http://schemas.microsoft.com/office/drawing/2018/hyperlinkcolor" val="tx"/>
                    </a:ext>
                  </a:extLst>
                </a:hlinkClick>
              </a:rPr>
              <a:t>http://www.martineceberio.fr</a:t>
            </a:r>
            <a:r>
              <a:rPr lang="en-US" dirty="0">
                <a:solidFill>
                  <a:srgbClr val="FFFF00"/>
                </a:solidFill>
                <a:latin typeface="+mj-lt"/>
              </a:rPr>
              <a:t> </a:t>
            </a:r>
          </a:p>
        </p:txBody>
      </p:sp>
      <p:pic>
        <p:nvPicPr>
          <p:cNvPr id="7" name="Picture 6">
            <a:extLst>
              <a:ext uri="{FF2B5EF4-FFF2-40B4-BE49-F238E27FC236}">
                <a16:creationId xmlns:a16="http://schemas.microsoft.com/office/drawing/2014/main" id="{7BE5B96B-ADA0-07AA-4280-A2EAE712C748}"/>
              </a:ext>
            </a:extLst>
          </p:cNvPr>
          <p:cNvPicPr>
            <a:picLocks noChangeAspect="1"/>
          </p:cNvPicPr>
          <p:nvPr/>
        </p:nvPicPr>
        <p:blipFill>
          <a:blip r:embed="rId6"/>
          <a:srcRect/>
          <a:stretch/>
        </p:blipFill>
        <p:spPr>
          <a:xfrm>
            <a:off x="182981" y="1272248"/>
            <a:ext cx="1672389" cy="1672389"/>
          </a:xfrm>
          <a:prstGeom prst="rect">
            <a:avLst/>
          </a:prstGeom>
        </p:spPr>
      </p:pic>
      <p:sp>
        <p:nvSpPr>
          <p:cNvPr id="8" name="Content Placeholder 7">
            <a:extLst>
              <a:ext uri="{FF2B5EF4-FFF2-40B4-BE49-F238E27FC236}">
                <a16:creationId xmlns:a16="http://schemas.microsoft.com/office/drawing/2014/main" id="{976CEAD7-8722-2B8B-E47D-B30750C1E4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46457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642132-805A-497E-9C84-8D6774339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E7F1DA-407F-41FD-AC0F-D9CAD1187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685800"/>
            <a:ext cx="4724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D3CF2-9607-8EF2-C2AC-10D94BB91085}"/>
              </a:ext>
            </a:extLst>
          </p:cNvPr>
          <p:cNvSpPr>
            <a:spLocks noGrp="1"/>
          </p:cNvSpPr>
          <p:nvPr>
            <p:ph type="title"/>
          </p:nvPr>
        </p:nvSpPr>
        <p:spPr>
          <a:xfrm>
            <a:off x="7355847" y="702600"/>
            <a:ext cx="3390900" cy="2360429"/>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Thank you for your attention!</a:t>
            </a:r>
          </a:p>
        </p:txBody>
      </p:sp>
      <p:pic>
        <p:nvPicPr>
          <p:cNvPr id="5" name="Picture 4" descr="Dark floating bulbs with one lit up brightly">
            <a:extLst>
              <a:ext uri="{FF2B5EF4-FFF2-40B4-BE49-F238E27FC236}">
                <a16:creationId xmlns:a16="http://schemas.microsoft.com/office/drawing/2014/main" id="{E48A4F04-BC6B-40D5-07BB-3CC685CF4E5E}"/>
              </a:ext>
            </a:extLst>
          </p:cNvPr>
          <p:cNvPicPr>
            <a:picLocks noChangeAspect="1"/>
          </p:cNvPicPr>
          <p:nvPr/>
        </p:nvPicPr>
        <p:blipFill rotWithShape="1">
          <a:blip r:embed="rId3"/>
          <a:srcRect l="11095" r="16"/>
          <a:stretch/>
        </p:blipFill>
        <p:spPr>
          <a:xfrm>
            <a:off x="1" y="10"/>
            <a:ext cx="6096000" cy="6857990"/>
          </a:xfrm>
          <a:prstGeom prst="rect">
            <a:avLst/>
          </a:prstGeom>
        </p:spPr>
      </p:pic>
      <p:sp>
        <p:nvSpPr>
          <p:cNvPr id="4" name="TextBox 3">
            <a:extLst>
              <a:ext uri="{FF2B5EF4-FFF2-40B4-BE49-F238E27FC236}">
                <a16:creationId xmlns:a16="http://schemas.microsoft.com/office/drawing/2014/main" id="{42874FB4-4F61-C3C5-7B25-E4081E09DA91}"/>
              </a:ext>
            </a:extLst>
          </p:cNvPr>
          <p:cNvSpPr txBox="1"/>
          <p:nvPr/>
        </p:nvSpPr>
        <p:spPr>
          <a:xfrm>
            <a:off x="7611768" y="3429000"/>
            <a:ext cx="2879058" cy="1938992"/>
          </a:xfrm>
          <a:prstGeom prst="rect">
            <a:avLst/>
          </a:prstGeom>
          <a:noFill/>
        </p:spPr>
        <p:txBody>
          <a:bodyPr wrap="square" rtlCol="0">
            <a:spAutoFit/>
          </a:bodyPr>
          <a:lstStyle/>
          <a:p>
            <a:pPr algn="ctr"/>
            <a:r>
              <a:rPr lang="en-US" sz="4000" dirty="0">
                <a:solidFill>
                  <a:schemeClr val="bg1"/>
                </a:solidFill>
                <a:latin typeface="+mj-lt"/>
              </a:rPr>
              <a:t>Happy to take any question </a:t>
            </a:r>
            <a:r>
              <a:rPr lang="en-US" sz="4000" dirty="0">
                <a:solidFill>
                  <a:schemeClr val="bg1"/>
                </a:solidFill>
                <a:latin typeface="+mj-lt"/>
                <a:sym typeface="Wingdings" pitchFamily="2" charset="2"/>
              </a:rPr>
              <a:t></a:t>
            </a:r>
            <a:r>
              <a:rPr lang="en-US" sz="4000" dirty="0">
                <a:solidFill>
                  <a:schemeClr val="bg1"/>
                </a:solidFill>
                <a:latin typeface="+mj-lt"/>
              </a:rPr>
              <a:t> </a:t>
            </a:r>
          </a:p>
        </p:txBody>
      </p:sp>
      <p:sp>
        <p:nvSpPr>
          <p:cNvPr id="6" name="TextBox 5">
            <a:extLst>
              <a:ext uri="{FF2B5EF4-FFF2-40B4-BE49-F238E27FC236}">
                <a16:creationId xmlns:a16="http://schemas.microsoft.com/office/drawing/2014/main" id="{4F5BCD2F-0BCA-F663-99EE-261C7F6B3977}"/>
              </a:ext>
            </a:extLst>
          </p:cNvPr>
          <p:cNvSpPr txBox="1"/>
          <p:nvPr/>
        </p:nvSpPr>
        <p:spPr>
          <a:xfrm>
            <a:off x="7422453" y="6189000"/>
            <a:ext cx="3464731" cy="646331"/>
          </a:xfrm>
          <a:prstGeom prst="rect">
            <a:avLst/>
          </a:prstGeom>
          <a:noFill/>
        </p:spPr>
        <p:txBody>
          <a:bodyPr wrap="none" rtlCol="0">
            <a:spAutoFit/>
          </a:bodyPr>
          <a:lstStyle/>
          <a:p>
            <a:r>
              <a:rPr lang="en-US" dirty="0">
                <a:solidFill>
                  <a:schemeClr val="accent1"/>
                </a:solidFill>
                <a:latin typeface="+mj-lt"/>
              </a:rPr>
              <a:t>Contact me at: </a:t>
            </a:r>
            <a:r>
              <a:rPr lang="en-US" dirty="0">
                <a:solidFill>
                  <a:schemeClr val="accent1"/>
                </a:solidFill>
                <a:latin typeface="+mj-lt"/>
                <a:hlinkClick r:id="rId4">
                  <a:extLst>
                    <a:ext uri="{A12FA001-AC4F-418D-AE19-62706E023703}">
                      <ahyp:hlinkClr xmlns:ahyp="http://schemas.microsoft.com/office/drawing/2018/hyperlinkcolor" val="tx"/>
                    </a:ext>
                  </a:extLst>
                </a:hlinkClick>
              </a:rPr>
              <a:t>mceberio@utep.edu</a:t>
            </a:r>
            <a:r>
              <a:rPr lang="en-US" dirty="0">
                <a:solidFill>
                  <a:schemeClr val="accent1"/>
                </a:solidFill>
                <a:latin typeface="+mj-lt"/>
              </a:rPr>
              <a:t> </a:t>
            </a:r>
          </a:p>
          <a:p>
            <a:r>
              <a:rPr lang="en-US" dirty="0">
                <a:solidFill>
                  <a:schemeClr val="accent1"/>
                </a:solidFill>
                <a:latin typeface="+mj-lt"/>
              </a:rPr>
              <a:t>// </a:t>
            </a:r>
            <a:r>
              <a:rPr lang="en-US" dirty="0">
                <a:solidFill>
                  <a:schemeClr val="accent1"/>
                </a:solidFill>
                <a:latin typeface="+mj-lt"/>
                <a:hlinkClick r:id="rId5">
                  <a:extLst>
                    <a:ext uri="{A12FA001-AC4F-418D-AE19-62706E023703}">
                      <ahyp:hlinkClr xmlns:ahyp="http://schemas.microsoft.com/office/drawing/2018/hyperlinkcolor" val="tx"/>
                    </a:ext>
                  </a:extLst>
                </a:hlinkClick>
              </a:rPr>
              <a:t>http://www.martineceberio.fr</a:t>
            </a:r>
            <a:r>
              <a:rPr lang="en-US" dirty="0">
                <a:solidFill>
                  <a:schemeClr val="accent1"/>
                </a:solidFill>
                <a:latin typeface="+mj-lt"/>
              </a:rPr>
              <a:t> </a:t>
            </a:r>
          </a:p>
        </p:txBody>
      </p:sp>
    </p:spTree>
    <p:extLst>
      <p:ext uri="{BB962C8B-B14F-4D97-AF65-F5344CB8AC3E}">
        <p14:creationId xmlns:p14="http://schemas.microsoft.com/office/powerpoint/2010/main" val="574222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F14-D2A9-7383-03C8-C2023441A295}"/>
              </a:ext>
            </a:extLst>
          </p:cNvPr>
          <p:cNvSpPr>
            <a:spLocks noGrp="1"/>
          </p:cNvSpPr>
          <p:nvPr>
            <p:ph type="title"/>
          </p:nvPr>
        </p:nvSpPr>
        <p:spPr>
          <a:xfrm>
            <a:off x="571503" y="-461748"/>
            <a:ext cx="9486900" cy="1371600"/>
          </a:xfrm>
        </p:spPr>
        <p:txBody>
          <a:bodyPr/>
          <a:lstStyle/>
          <a:p>
            <a:r>
              <a:rPr lang="en-US" dirty="0"/>
              <a:t>Some references</a:t>
            </a:r>
          </a:p>
        </p:txBody>
      </p:sp>
      <p:sp>
        <p:nvSpPr>
          <p:cNvPr id="4" name="Content Placeholder 3">
            <a:extLst>
              <a:ext uri="{FF2B5EF4-FFF2-40B4-BE49-F238E27FC236}">
                <a16:creationId xmlns:a16="http://schemas.microsoft.com/office/drawing/2014/main" id="{FD82FE41-1F73-AF6F-7918-229001478647}"/>
              </a:ext>
            </a:extLst>
          </p:cNvPr>
          <p:cNvSpPr txBox="1">
            <a:spLocks noGrp="1"/>
          </p:cNvSpPr>
          <p:nvPr>
            <p:ph idx="1"/>
          </p:nvPr>
        </p:nvSpPr>
        <p:spPr>
          <a:xfrm>
            <a:off x="571502" y="1325419"/>
            <a:ext cx="11258548" cy="5611793"/>
          </a:xfrm>
          <a:prstGeom prst="rect">
            <a:avLst/>
          </a:prstGeom>
          <a:noFill/>
        </p:spPr>
        <p:txBody>
          <a:bodyPr wrap="square" rtlCol="0">
            <a:spAutoFit/>
          </a:bodyPr>
          <a:lstStyle/>
          <a:p>
            <a:pPr>
              <a:spcAft>
                <a:spcPts val="600"/>
              </a:spcAft>
            </a:pPr>
            <a:r>
              <a:rPr lang="en-US" sz="1600" dirty="0"/>
              <a:t>Allen, K., </a:t>
            </a:r>
            <a:r>
              <a:rPr lang="en-US" sz="1600" dirty="0" err="1"/>
              <a:t>Monyer</a:t>
            </a:r>
            <a:r>
              <a:rPr lang="en-US" sz="1600" dirty="0"/>
              <a:t>, H. The highs and lows of memory. Nature 504, 228–229 (2013). https://</a:t>
            </a:r>
            <a:r>
              <a:rPr lang="en-US" sz="1600" dirty="0" err="1"/>
              <a:t>doi.org</a:t>
            </a:r>
            <a:r>
              <a:rPr lang="en-US" sz="1600" dirty="0"/>
              <a:t>/10.1038/504228a</a:t>
            </a:r>
          </a:p>
          <a:p>
            <a:r>
              <a:rPr lang="en-US" sz="1600" dirty="0"/>
              <a:t>D. </a:t>
            </a:r>
            <a:r>
              <a:rPr lang="en-US" sz="1600" dirty="0" err="1"/>
              <a:t>Bessis</a:t>
            </a:r>
            <a:r>
              <a:rPr lang="en-US" sz="1600" dirty="0"/>
              <a:t>, “Mathematica, </a:t>
            </a:r>
            <a:r>
              <a:rPr lang="en-US" sz="1600" dirty="0" err="1"/>
              <a:t>une</a:t>
            </a:r>
            <a:r>
              <a:rPr lang="en-US" sz="1600" dirty="0"/>
              <a:t> </a:t>
            </a:r>
            <a:r>
              <a:rPr lang="en-US" sz="1600" dirty="0" err="1"/>
              <a:t>aventure</a:t>
            </a:r>
            <a:r>
              <a:rPr lang="en-US" sz="1600" dirty="0"/>
              <a:t> au </a:t>
            </a:r>
            <a:r>
              <a:rPr lang="en-US" sz="1600" dirty="0" err="1"/>
              <a:t>coeur</a:t>
            </a:r>
            <a:r>
              <a:rPr lang="en-US" sz="1600" dirty="0"/>
              <a:t> de nous-</a:t>
            </a:r>
            <a:r>
              <a:rPr lang="en-US" sz="1600" dirty="0" err="1"/>
              <a:t>mêmes</a:t>
            </a:r>
            <a:r>
              <a:rPr lang="en-US" sz="1600" dirty="0"/>
              <a:t>,” Editions du </a:t>
            </a:r>
            <a:r>
              <a:rPr lang="en-US" sz="1600" dirty="0" err="1"/>
              <a:t>Seuil</a:t>
            </a:r>
            <a:r>
              <a:rPr lang="en-US" sz="1600" dirty="0"/>
              <a:t>.</a:t>
            </a:r>
          </a:p>
          <a:p>
            <a:r>
              <a:rPr lang="en-US" sz="1600" dirty="0"/>
              <a:t>Canning, E. A., </a:t>
            </a:r>
            <a:r>
              <a:rPr lang="en-US" sz="1600" dirty="0" err="1"/>
              <a:t>Ozier</a:t>
            </a:r>
            <a:r>
              <a:rPr lang="en-US" sz="1600" dirty="0"/>
              <a:t>, E., Williams, H. E., </a:t>
            </a:r>
            <a:r>
              <a:rPr lang="en-US" sz="1600" dirty="0" err="1"/>
              <a:t>AlRasheed</a:t>
            </a:r>
            <a:r>
              <a:rPr lang="en-US" sz="1600" dirty="0"/>
              <a:t>, R., &amp; Murphy, M. C. (2022). Professors Who Signal a Fixed Mindset About Ability Undermine Women’s Performance in STEM. Social Psychological and Personality Science, 13(5), 927-937. </a:t>
            </a:r>
            <a:r>
              <a:rPr lang="en-US" sz="1600" dirty="0">
                <a:hlinkClick r:id="rId2"/>
              </a:rPr>
              <a:t>https://doi.org/10.1177/19485506211030398</a:t>
            </a:r>
            <a:endParaRPr lang="en-US" sz="1600" dirty="0"/>
          </a:p>
          <a:p>
            <a:r>
              <a:rPr lang="en-US" sz="1600" dirty="0"/>
              <a:t>Elizabeth A. Canning, Katherine </a:t>
            </a:r>
            <a:r>
              <a:rPr lang="en-US" sz="1600" dirty="0" err="1"/>
              <a:t>Muenks</a:t>
            </a:r>
            <a:r>
              <a:rPr lang="en-US" sz="1600" dirty="0"/>
              <a:t>, </a:t>
            </a:r>
            <a:r>
              <a:rPr lang="en-US" sz="1600" dirty="0" err="1"/>
              <a:t>Dorainne</a:t>
            </a:r>
            <a:r>
              <a:rPr lang="en-US" sz="1600" dirty="0"/>
              <a:t> J. Green and Mary C. Murphy. “STEM faculty who believe ability is fixed have larger racial achievement gaps and inspire less student motivation in their classes.” In Science Advances, vol. 5, issue 2. 2019. eISSN2375-2548. Publisher: American Association for the Advancement of Science</a:t>
            </a:r>
          </a:p>
          <a:p>
            <a:r>
              <a:rPr lang="en-US" sz="1600" dirty="0"/>
              <a:t>Min Derry, University of Pennsylvania. “Reflection: The Necessity of Failure.” </a:t>
            </a:r>
            <a:r>
              <a:rPr lang="en-US" sz="1600" dirty="0">
                <a:hlinkClick r:id="rId3"/>
              </a:rPr>
              <a:t>https://weingartencenter.universitylife.upenn.edu/bigger-pictures-the-necessity-of-failure/</a:t>
            </a:r>
            <a:endParaRPr lang="en-US" sz="1600" dirty="0"/>
          </a:p>
          <a:p>
            <a:pPr>
              <a:spcAft>
                <a:spcPts val="600"/>
              </a:spcAft>
            </a:pPr>
            <a:r>
              <a:rPr lang="en-US" sz="1600" dirty="0"/>
              <a:t>Dong </a:t>
            </a:r>
            <a:r>
              <a:rPr lang="en-US" sz="1600" dirty="0" err="1"/>
              <a:t>Anmei</a:t>
            </a:r>
            <a:r>
              <a:rPr lang="en-US" sz="1600" dirty="0"/>
              <a:t> , Jong Morris Siu-Yung , King </a:t>
            </a:r>
            <a:r>
              <a:rPr lang="en-US" sz="1600" dirty="0" err="1"/>
              <a:t>Ronnel</a:t>
            </a:r>
            <a:r>
              <a:rPr lang="en-US" sz="1600" dirty="0"/>
              <a:t> B.  “How Does Prior Knowledge Influence Learning Engagement? The Mediating Roles of Cognitive Load and Help-Seeking”. Frontiers in Psychology, vol. 11, 2020, </a:t>
            </a:r>
            <a:r>
              <a:rPr lang="en-US" sz="1600" dirty="0">
                <a:hlinkClick r:id="rId4">
                  <a:extLst>
                    <a:ext uri="{A12FA001-AC4F-418D-AE19-62706E023703}">
                      <ahyp:hlinkClr xmlns:ahyp="http://schemas.microsoft.com/office/drawing/2018/hyperlinkcolor" val="tx"/>
                    </a:ext>
                  </a:extLst>
                </a:hlinkClick>
              </a:rPr>
              <a:t>https://www.frontiersin.org/journals/psychology/articles/10.3389/fpsyg.2020.591203</a:t>
            </a:r>
            <a:r>
              <a:rPr lang="en-US" sz="1600" dirty="0"/>
              <a:t>. DOI=10.3389/fpsyg.2020.591203</a:t>
            </a:r>
          </a:p>
          <a:p>
            <a:pPr>
              <a:spcAft>
                <a:spcPts val="600"/>
              </a:spcAft>
            </a:pPr>
            <a:r>
              <a:rPr lang="en-US" sz="1600" dirty="0"/>
              <a:t>A.C. Edmonson, “The Fearless Organization: Creating Psychological Safety in the Workplace for Learning, Innovation, and Growth”, Eds Wiley, 2018</a:t>
            </a:r>
          </a:p>
          <a:p>
            <a:pPr>
              <a:spcAft>
                <a:spcPts val="600"/>
              </a:spcAft>
            </a:pPr>
            <a:r>
              <a:rPr lang="en-US" sz="1600" dirty="0"/>
              <a:t>Feldman, J. “Grading for Equity”, 2023</a:t>
            </a:r>
          </a:p>
          <a:p>
            <a:pPr marL="0" indent="0">
              <a:buNone/>
            </a:pPr>
            <a:endParaRPr lang="en-US" sz="1600" dirty="0"/>
          </a:p>
        </p:txBody>
      </p:sp>
    </p:spTree>
    <p:extLst>
      <p:ext uri="{BB962C8B-B14F-4D97-AF65-F5344CB8AC3E}">
        <p14:creationId xmlns:p14="http://schemas.microsoft.com/office/powerpoint/2010/main" val="31169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1B6C2-D66D-0DC0-182F-76B23CC4CC3D}"/>
              </a:ext>
            </a:extLst>
          </p:cNvPr>
          <p:cNvSpPr>
            <a:spLocks noGrp="1"/>
          </p:cNvSpPr>
          <p:nvPr>
            <p:ph type="title"/>
          </p:nvPr>
        </p:nvSpPr>
        <p:spPr>
          <a:xfrm>
            <a:off x="1371600" y="1371600"/>
            <a:ext cx="2705100" cy="4114800"/>
          </a:xfrm>
        </p:spPr>
        <p:txBody>
          <a:bodyPr anchor="ctr">
            <a:normAutofit/>
          </a:bodyPr>
          <a:lstStyle/>
          <a:p>
            <a:pPr algn="ctr"/>
            <a:r>
              <a:rPr lang="en-US" sz="2200">
                <a:solidFill>
                  <a:schemeClr val="bg2"/>
                </a:solidFill>
              </a:rPr>
              <a:t>More specifically…</a:t>
            </a:r>
          </a:p>
        </p:txBody>
      </p:sp>
      <p:graphicFrame>
        <p:nvGraphicFramePr>
          <p:cNvPr id="5" name="Content Placeholder 2">
            <a:extLst>
              <a:ext uri="{FF2B5EF4-FFF2-40B4-BE49-F238E27FC236}">
                <a16:creationId xmlns:a16="http://schemas.microsoft.com/office/drawing/2014/main" id="{0545E252-801E-11D8-0B14-FF50D1A78363}"/>
              </a:ext>
            </a:extLst>
          </p:cNvPr>
          <p:cNvGraphicFramePr>
            <a:graphicFrameLocks noGrp="1"/>
          </p:cNvGraphicFramePr>
          <p:nvPr>
            <p:ph idx="1"/>
            <p:extLst>
              <p:ext uri="{D42A27DB-BD31-4B8C-83A1-F6EECF244321}">
                <p14:modId xmlns:p14="http://schemas.microsoft.com/office/powerpoint/2010/main" val="3957008324"/>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8629DB3-512B-3C95-17CF-5A1024D09341}"/>
              </a:ext>
            </a:extLst>
          </p:cNvPr>
          <p:cNvSpPr txBox="1"/>
          <p:nvPr/>
        </p:nvSpPr>
        <p:spPr>
          <a:xfrm>
            <a:off x="755528" y="6048047"/>
            <a:ext cx="9309343" cy="584775"/>
          </a:xfrm>
          <a:prstGeom prst="rect">
            <a:avLst/>
          </a:prstGeom>
          <a:solidFill>
            <a:schemeClr val="accent1">
              <a:lumMod val="60000"/>
              <a:lumOff val="40000"/>
            </a:schemeClr>
          </a:solidFill>
        </p:spPr>
        <p:txBody>
          <a:bodyPr wrap="none" rtlCol="0">
            <a:spAutoFit/>
          </a:bodyPr>
          <a:lstStyle/>
          <a:p>
            <a:r>
              <a:rPr lang="en-US" sz="3200" dirty="0"/>
              <a:t>Keeping in mind that we are looking for “easy” changes</a:t>
            </a:r>
          </a:p>
        </p:txBody>
      </p:sp>
    </p:spTree>
    <p:extLst>
      <p:ext uri="{BB962C8B-B14F-4D97-AF65-F5344CB8AC3E}">
        <p14:creationId xmlns:p14="http://schemas.microsoft.com/office/powerpoint/2010/main" val="7285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33EA-81EA-E5B6-382A-7E01470E2112}"/>
              </a:ext>
            </a:extLst>
          </p:cNvPr>
          <p:cNvSpPr>
            <a:spLocks noGrp="1"/>
          </p:cNvSpPr>
          <p:nvPr>
            <p:ph type="title"/>
          </p:nvPr>
        </p:nvSpPr>
        <p:spPr>
          <a:xfrm>
            <a:off x="614362" y="-357188"/>
            <a:ext cx="9486900" cy="1371600"/>
          </a:xfrm>
        </p:spPr>
        <p:txBody>
          <a:bodyPr/>
          <a:lstStyle/>
          <a:p>
            <a:r>
              <a:rPr lang="en-US" dirty="0"/>
              <a:t>Some more references</a:t>
            </a:r>
          </a:p>
        </p:txBody>
      </p:sp>
      <p:sp>
        <p:nvSpPr>
          <p:cNvPr id="3" name="Content Placeholder 2">
            <a:extLst>
              <a:ext uri="{FF2B5EF4-FFF2-40B4-BE49-F238E27FC236}">
                <a16:creationId xmlns:a16="http://schemas.microsoft.com/office/drawing/2014/main" id="{318C79AE-0E02-182B-56A1-48EDE3C8C73F}"/>
              </a:ext>
            </a:extLst>
          </p:cNvPr>
          <p:cNvSpPr>
            <a:spLocks noGrp="1"/>
          </p:cNvSpPr>
          <p:nvPr>
            <p:ph idx="1"/>
          </p:nvPr>
        </p:nvSpPr>
        <p:spPr>
          <a:xfrm>
            <a:off x="614361" y="1439718"/>
            <a:ext cx="11329989" cy="5318272"/>
          </a:xfrm>
        </p:spPr>
        <p:txBody>
          <a:bodyPr>
            <a:normAutofit/>
          </a:bodyPr>
          <a:lstStyle/>
          <a:p>
            <a:pPr>
              <a:spcAft>
                <a:spcPts val="600"/>
              </a:spcAft>
            </a:pPr>
            <a:r>
              <a:rPr lang="en-US" sz="1600" dirty="0"/>
              <a:t>Flint, A. S., &amp; Jaggers, W. (2021). You matter here: The impact of asset-based pedagogies on learning. Theory Into Practice, 60(3), 254–264. </a:t>
            </a:r>
            <a:r>
              <a:rPr lang="en-US" sz="1600" dirty="0">
                <a:hlinkClick r:id="rId2">
                  <a:extLst>
                    <a:ext uri="{A12FA001-AC4F-418D-AE19-62706E023703}">
                      <ahyp:hlinkClr xmlns:ahyp="http://schemas.microsoft.com/office/drawing/2018/hyperlinkcolor" val="tx"/>
                    </a:ext>
                  </a:extLst>
                </a:hlinkClick>
              </a:rPr>
              <a:t>https://doi.org/10.1080/00405841.2021.1911483</a:t>
            </a:r>
            <a:r>
              <a:rPr lang="en-US" sz="1600" dirty="0"/>
              <a:t> </a:t>
            </a:r>
          </a:p>
          <a:p>
            <a:pPr>
              <a:spcAft>
                <a:spcPts val="600"/>
              </a:spcAft>
            </a:pPr>
            <a:r>
              <a:rPr lang="en-US" sz="1600" dirty="0" err="1"/>
              <a:t>Guskey</a:t>
            </a:r>
            <a:r>
              <a:rPr lang="en-US" sz="1600" dirty="0"/>
              <a:t>, T. “On Your Mark”, 2014</a:t>
            </a:r>
          </a:p>
          <a:p>
            <a:pPr>
              <a:spcAft>
                <a:spcPts val="600"/>
              </a:spcAft>
            </a:pPr>
            <a:r>
              <a:rPr lang="en-US" sz="1600" dirty="0" err="1"/>
              <a:t>Helbig</a:t>
            </a:r>
            <a:r>
              <a:rPr lang="en-US" sz="1600" dirty="0"/>
              <a:t> and Norman, “The Psychological Safety Playbook: Lead More Powerfully by Being More Human” </a:t>
            </a:r>
          </a:p>
          <a:p>
            <a:pPr>
              <a:spcAft>
                <a:spcPts val="600"/>
              </a:spcAft>
            </a:pPr>
            <a:r>
              <a:rPr lang="en-US" sz="1600" dirty="0"/>
              <a:t>O. </a:t>
            </a:r>
            <a:r>
              <a:rPr lang="en-US" sz="1600" dirty="0" err="1"/>
              <a:t>Houdé</a:t>
            </a:r>
            <a:r>
              <a:rPr lang="en-US" sz="1600" dirty="0"/>
              <a:t>, “</a:t>
            </a:r>
            <a:r>
              <a:rPr lang="en-US" sz="1600" dirty="0" err="1"/>
              <a:t>L’école</a:t>
            </a:r>
            <a:r>
              <a:rPr lang="en-US" sz="1600" dirty="0"/>
              <a:t> du </a:t>
            </a:r>
            <a:r>
              <a:rPr lang="en-US" sz="1600" dirty="0" err="1"/>
              <a:t>cerveau</a:t>
            </a:r>
            <a:r>
              <a:rPr lang="en-US" sz="1600" dirty="0"/>
              <a:t>, de Montessori, </a:t>
            </a:r>
            <a:r>
              <a:rPr lang="en-US" sz="1600" dirty="0" err="1"/>
              <a:t>Freinet</a:t>
            </a:r>
            <a:r>
              <a:rPr lang="en-US" sz="1600" dirty="0"/>
              <a:t> et Piaget aux sciences </a:t>
            </a:r>
            <a:r>
              <a:rPr lang="en-US" sz="1600" dirty="0" err="1"/>
              <a:t>cognitives</a:t>
            </a:r>
            <a:r>
              <a:rPr lang="en-US" sz="1600" dirty="0"/>
              <a:t>,”Editions </a:t>
            </a:r>
            <a:r>
              <a:rPr lang="en-US" sz="1600" dirty="0" err="1"/>
              <a:t>Mardaga</a:t>
            </a:r>
            <a:endParaRPr lang="en-US" sz="1600" dirty="0"/>
          </a:p>
          <a:p>
            <a:pPr>
              <a:spcAft>
                <a:spcPts val="600"/>
              </a:spcAft>
            </a:pPr>
            <a:r>
              <a:rPr lang="en-US" sz="1600" dirty="0"/>
              <a:t>Mattingly, V., Grice, S., Goldstein, A. “</a:t>
            </a:r>
            <a:r>
              <a:rPr lang="en-US" sz="1600" dirty="0" err="1"/>
              <a:t>Inclusalytics</a:t>
            </a:r>
            <a:r>
              <a:rPr lang="en-US" sz="1600" dirty="0"/>
              <a:t>: How Diversity, Equity, and Inclusion Leaders use Data to Drive their Work”, 2022</a:t>
            </a:r>
          </a:p>
          <a:p>
            <a:pPr>
              <a:spcAft>
                <a:spcPts val="600"/>
              </a:spcAft>
            </a:pPr>
            <a:r>
              <a:rPr lang="en-US" sz="1600" dirty="0"/>
              <a:t>Mein, Erika L.. “Asset-Based Teaching and Learning with Diverse Learners in Postsecondary Settings.” (2018).</a:t>
            </a:r>
          </a:p>
          <a:p>
            <a:pPr>
              <a:spcAft>
                <a:spcPts val="600"/>
              </a:spcAft>
            </a:pPr>
            <a:r>
              <a:rPr lang="en-US" sz="1600" dirty="0"/>
              <a:t>S. Sanford, “Inclusion, Inc.: How to Design Intersectional Equity into the Workplace”, 2022</a:t>
            </a:r>
          </a:p>
          <a:p>
            <a:pPr>
              <a:spcAft>
                <a:spcPts val="600"/>
              </a:spcAft>
            </a:pPr>
            <a:r>
              <a:rPr lang="en-US" sz="1600" dirty="0"/>
              <a:t>Student Experience Project, https://</a:t>
            </a:r>
            <a:r>
              <a:rPr lang="en-US" sz="1600" dirty="0" err="1"/>
              <a:t>studentexperienceproject.org</a:t>
            </a:r>
            <a:endParaRPr lang="en-US" sz="1600" dirty="0"/>
          </a:p>
          <a:p>
            <a:pPr>
              <a:spcAft>
                <a:spcPts val="600"/>
              </a:spcAft>
            </a:pPr>
            <a:endParaRPr lang="en-US" sz="1600" dirty="0"/>
          </a:p>
          <a:p>
            <a:pPr>
              <a:spcAft>
                <a:spcPts val="600"/>
              </a:spcAft>
            </a:pPr>
            <a:endParaRPr lang="en-US" sz="1800" dirty="0">
              <a:solidFill>
                <a:srgbClr val="0070C0"/>
              </a:solidFill>
              <a:latin typeface="+mj-lt"/>
            </a:endParaRPr>
          </a:p>
        </p:txBody>
      </p:sp>
    </p:spTree>
    <p:extLst>
      <p:ext uri="{BB962C8B-B14F-4D97-AF65-F5344CB8AC3E}">
        <p14:creationId xmlns:p14="http://schemas.microsoft.com/office/powerpoint/2010/main" val="166437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EE15-BCDF-E38E-08D4-8546B08B11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429A02-245C-4CF0-D47E-E7CC7C83CCF3}"/>
              </a:ext>
            </a:extLst>
          </p:cNvPr>
          <p:cNvSpPr>
            <a:spLocks noGrp="1"/>
          </p:cNvSpPr>
          <p:nvPr>
            <p:ph idx="1"/>
          </p:nvPr>
        </p:nvSpPr>
        <p:spPr/>
        <p:txBody>
          <a:bodyPr/>
          <a:lstStyle/>
          <a:p>
            <a:r>
              <a:rPr lang="en-US" dirty="0"/>
              <a:t>Failure in the classroom</a:t>
            </a:r>
          </a:p>
          <a:p>
            <a:r>
              <a:rPr lang="en-US" dirty="0"/>
              <a:t>Necessary</a:t>
            </a:r>
          </a:p>
          <a:p>
            <a:r>
              <a:rPr lang="en-US" dirty="0"/>
              <a:t>Proven by science that it is better</a:t>
            </a:r>
          </a:p>
          <a:p>
            <a:r>
              <a:rPr lang="en-US" dirty="0"/>
              <a:t>BUT: how do we allow students to fail and take it seriously?</a:t>
            </a:r>
          </a:p>
          <a:p>
            <a:r>
              <a:rPr lang="en-US" dirty="0"/>
              <a:t>If it is not graded, there is little incentive and then we are back into a system where they fail and there is little opportunity to improve</a:t>
            </a:r>
          </a:p>
          <a:p>
            <a:r>
              <a:rPr lang="en-US" dirty="0"/>
              <a:t>If it is graded, then we need not to systematically include the bad grade in the final grade, otherwise, it is hypocritical</a:t>
            </a:r>
          </a:p>
        </p:txBody>
      </p:sp>
    </p:spTree>
    <p:extLst>
      <p:ext uri="{BB962C8B-B14F-4D97-AF65-F5344CB8AC3E}">
        <p14:creationId xmlns:p14="http://schemas.microsoft.com/office/powerpoint/2010/main" val="4074149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84A8-2521-497C-D087-E514658351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0088A1-EC39-9351-778F-06A7841B3A05}"/>
              </a:ext>
            </a:extLst>
          </p:cNvPr>
          <p:cNvSpPr>
            <a:spLocks noGrp="1"/>
          </p:cNvSpPr>
          <p:nvPr>
            <p:ph idx="1"/>
          </p:nvPr>
        </p:nvSpPr>
        <p:spPr/>
        <p:txBody>
          <a:bodyPr/>
          <a:lstStyle/>
          <a:p>
            <a:r>
              <a:rPr lang="en-US" dirty="0"/>
              <a:t>Exercise not graded in which a student gives the wrong answer, but then it is corrected and now they understand it better (it can be a surprise situation).</a:t>
            </a:r>
          </a:p>
          <a:p>
            <a:r>
              <a:rPr lang="en-US" dirty="0"/>
              <a:t>Showing them that they can improve and use this to convince them they can improve even after a bad grade</a:t>
            </a:r>
          </a:p>
        </p:txBody>
      </p:sp>
    </p:spTree>
    <p:extLst>
      <p:ext uri="{BB962C8B-B14F-4D97-AF65-F5344CB8AC3E}">
        <p14:creationId xmlns:p14="http://schemas.microsoft.com/office/powerpoint/2010/main" val="223535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B868D6-D3F8-94BA-B80C-0FEE3AF0A853}"/>
              </a:ext>
            </a:extLst>
          </p:cNvPr>
          <p:cNvSpPr>
            <a:spLocks noGrp="1"/>
          </p:cNvSpPr>
          <p:nvPr>
            <p:ph type="title"/>
          </p:nvPr>
        </p:nvSpPr>
        <p:spPr>
          <a:xfrm>
            <a:off x="7285978" y="959278"/>
            <a:ext cx="3714872" cy="992512"/>
          </a:xfrm>
        </p:spPr>
        <p:txBody>
          <a:bodyPr>
            <a:normAutofit/>
          </a:bodyPr>
          <a:lstStyle/>
          <a:p>
            <a:pPr algn="ctr"/>
            <a:r>
              <a:rPr lang="en-US" dirty="0">
                <a:solidFill>
                  <a:schemeClr val="accent1"/>
                </a:solidFill>
              </a:rPr>
              <a:t>Teaching mindset</a:t>
            </a:r>
          </a:p>
        </p:txBody>
      </p:sp>
      <p:pic>
        <p:nvPicPr>
          <p:cNvPr id="4" name="Picture 3">
            <a:extLst>
              <a:ext uri="{FF2B5EF4-FFF2-40B4-BE49-F238E27FC236}">
                <a16:creationId xmlns:a16="http://schemas.microsoft.com/office/drawing/2014/main" id="{A6FD635E-7FBE-7CD8-8D82-1F4C96F271F1}"/>
              </a:ext>
            </a:extLst>
          </p:cNvPr>
          <p:cNvPicPr>
            <a:picLocks noChangeAspect="1"/>
          </p:cNvPicPr>
          <p:nvPr/>
        </p:nvPicPr>
        <p:blipFill>
          <a:blip r:embed="rId2"/>
          <a:srcRect l="30912" r="15755"/>
          <a:stretch/>
        </p:blipFill>
        <p:spPr>
          <a:xfrm>
            <a:off x="19" y="10"/>
            <a:ext cx="6227115" cy="6857990"/>
          </a:xfrm>
          <a:prstGeom prst="rect">
            <a:avLst/>
          </a:prstGeom>
        </p:spPr>
      </p:pic>
      <p:sp>
        <p:nvSpPr>
          <p:cNvPr id="3" name="Content Placeholder 2">
            <a:extLst>
              <a:ext uri="{FF2B5EF4-FFF2-40B4-BE49-F238E27FC236}">
                <a16:creationId xmlns:a16="http://schemas.microsoft.com/office/drawing/2014/main" id="{3BB70F7E-8B41-6FDB-4668-7EEB8C717DFF}"/>
              </a:ext>
            </a:extLst>
          </p:cNvPr>
          <p:cNvSpPr>
            <a:spLocks noGrp="1"/>
          </p:cNvSpPr>
          <p:nvPr>
            <p:ph idx="1"/>
          </p:nvPr>
        </p:nvSpPr>
        <p:spPr>
          <a:xfrm>
            <a:off x="7378995" y="2135939"/>
            <a:ext cx="3572540" cy="3546806"/>
          </a:xfrm>
        </p:spPr>
        <p:txBody>
          <a:bodyPr>
            <a:normAutofit/>
          </a:bodyPr>
          <a:lstStyle/>
          <a:p>
            <a:r>
              <a:rPr lang="en-US" dirty="0"/>
              <a:t>Asset-based teaching</a:t>
            </a:r>
          </a:p>
          <a:p>
            <a:r>
              <a:rPr lang="en-US" dirty="0"/>
              <a:t>Growth mindset</a:t>
            </a:r>
          </a:p>
          <a:p>
            <a:endParaRPr lang="en-US" dirty="0"/>
          </a:p>
          <a:p>
            <a:pPr marL="0" indent="0">
              <a:buNone/>
            </a:pPr>
            <a:r>
              <a:rPr lang="en-US" dirty="0"/>
              <a:t>For increased learning and sense of belonging</a:t>
            </a:r>
          </a:p>
        </p:txBody>
      </p:sp>
    </p:spTree>
    <p:extLst>
      <p:ext uri="{BB962C8B-B14F-4D97-AF65-F5344CB8AC3E}">
        <p14:creationId xmlns:p14="http://schemas.microsoft.com/office/powerpoint/2010/main" val="330881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46B-2557-B38C-874E-07DB46308942}"/>
              </a:ext>
            </a:extLst>
          </p:cNvPr>
          <p:cNvSpPr>
            <a:spLocks noGrp="1"/>
          </p:cNvSpPr>
          <p:nvPr>
            <p:ph type="title"/>
          </p:nvPr>
        </p:nvSpPr>
        <p:spPr/>
        <p:txBody>
          <a:bodyPr/>
          <a:lstStyle/>
          <a:p>
            <a:r>
              <a:rPr lang="en-US" dirty="0"/>
              <a:t>Asset-based teaching</a:t>
            </a:r>
          </a:p>
        </p:txBody>
      </p:sp>
      <p:graphicFrame>
        <p:nvGraphicFramePr>
          <p:cNvPr id="6" name="Content Placeholder 2">
            <a:extLst>
              <a:ext uri="{FF2B5EF4-FFF2-40B4-BE49-F238E27FC236}">
                <a16:creationId xmlns:a16="http://schemas.microsoft.com/office/drawing/2014/main" id="{B43EC113-9A3B-BE16-9823-89913F7EED2C}"/>
              </a:ext>
            </a:extLst>
          </p:cNvPr>
          <p:cNvGraphicFramePr>
            <a:graphicFrameLocks noGrp="1"/>
          </p:cNvGraphicFramePr>
          <p:nvPr>
            <p:ph idx="1"/>
            <p:extLst>
              <p:ext uri="{D42A27DB-BD31-4B8C-83A1-F6EECF244321}">
                <p14:modId xmlns:p14="http://schemas.microsoft.com/office/powerpoint/2010/main" val="1798922259"/>
              </p:ext>
            </p:extLst>
          </p:nvPr>
        </p:nvGraphicFramePr>
        <p:xfrm>
          <a:off x="1371599" y="1781663"/>
          <a:ext cx="9486901" cy="391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DCDB872-583B-0559-55D0-B53DC5AAE9D3}"/>
              </a:ext>
            </a:extLst>
          </p:cNvPr>
          <p:cNvSpPr txBox="1"/>
          <p:nvPr/>
        </p:nvSpPr>
        <p:spPr>
          <a:xfrm>
            <a:off x="0" y="6119336"/>
            <a:ext cx="8893781" cy="738664"/>
          </a:xfrm>
          <a:prstGeom prst="rect">
            <a:avLst/>
          </a:prstGeom>
          <a:noFill/>
        </p:spPr>
        <p:txBody>
          <a:bodyPr wrap="none" rtlCol="0">
            <a:spAutoFit/>
          </a:bodyPr>
          <a:lstStyle/>
          <a:p>
            <a:r>
              <a:rPr lang="en-US" sz="1400" b="0" i="0" u="none" strike="noStrike" dirty="0">
                <a:solidFill>
                  <a:srgbClr val="333333"/>
                </a:solidFill>
                <a:effectLst/>
                <a:latin typeface="Open Sans" panose="020B0606030504020204" pitchFamily="34" charset="0"/>
              </a:rPr>
              <a:t>Flint, A. S., &amp; Jaggers, W. (2021). You matter here: The impact of asset-based pedagogies on learning. </a:t>
            </a:r>
          </a:p>
          <a:p>
            <a:r>
              <a:rPr lang="en-US" sz="1400" b="0" i="1" u="none" strike="noStrike" dirty="0">
                <a:solidFill>
                  <a:srgbClr val="333333"/>
                </a:solidFill>
                <a:effectLst/>
                <a:latin typeface="Open Sans" panose="020B0606030504020204" pitchFamily="34" charset="0"/>
              </a:rPr>
              <a:t>Theory Into Practice</a:t>
            </a:r>
            <a:r>
              <a:rPr lang="en-US" sz="1400" b="0" i="0" u="none" strike="noStrike" dirty="0">
                <a:solidFill>
                  <a:srgbClr val="333333"/>
                </a:solidFill>
                <a:effectLst/>
                <a:latin typeface="Open Sans" panose="020B0606030504020204" pitchFamily="34" charset="0"/>
              </a:rPr>
              <a:t>, </a:t>
            </a:r>
            <a:r>
              <a:rPr lang="en-US" sz="1400" b="0" i="1" u="none" strike="noStrike" dirty="0">
                <a:solidFill>
                  <a:srgbClr val="333333"/>
                </a:solidFill>
                <a:effectLst/>
                <a:latin typeface="Open Sans" panose="020B0606030504020204" pitchFamily="34" charset="0"/>
              </a:rPr>
              <a:t>60</a:t>
            </a:r>
            <a:r>
              <a:rPr lang="en-US" sz="1400" b="0" i="0" u="none" strike="noStrike" dirty="0">
                <a:solidFill>
                  <a:srgbClr val="333333"/>
                </a:solidFill>
                <a:effectLst/>
                <a:latin typeface="Open Sans" panose="020B0606030504020204" pitchFamily="34" charset="0"/>
              </a:rPr>
              <a:t>(3), 254–264. </a:t>
            </a:r>
            <a:r>
              <a:rPr lang="en-US" sz="1400" b="0" i="0" u="none" strike="noStrike" dirty="0">
                <a:solidFill>
                  <a:srgbClr val="333333"/>
                </a:solidFill>
                <a:effectLst/>
                <a:latin typeface="Open Sans" panose="020B0606030504020204" pitchFamily="34" charset="0"/>
                <a:hlinkClick r:id="rId7"/>
              </a:rPr>
              <a:t>https://doi.org/10.1080/00405841.2021.1911483</a:t>
            </a:r>
            <a:endParaRPr lang="en-US" sz="1400" b="0" i="0" u="none" strike="noStrike" dirty="0">
              <a:solidFill>
                <a:srgbClr val="333333"/>
              </a:solidFill>
              <a:effectLst/>
              <a:latin typeface="Open Sans" panose="020B0606030504020204" pitchFamily="34" charset="0"/>
            </a:endParaRPr>
          </a:p>
          <a:p>
            <a:r>
              <a:rPr lang="en-US" sz="1400" b="0" i="0" u="none" strike="noStrike" dirty="0">
                <a:solidFill>
                  <a:srgbClr val="2E414F"/>
                </a:solidFill>
                <a:effectLst/>
                <a:latin typeface="Roboto" panose="02000000000000000000" pitchFamily="2" charset="0"/>
              </a:rPr>
              <a:t>Mein, Erika L.. “Asset-Based Teaching and Learning with Diverse Learners in Postsecondary Settings.” (2018).</a:t>
            </a:r>
            <a:endParaRPr lang="en-US" sz="1400" dirty="0"/>
          </a:p>
        </p:txBody>
      </p:sp>
    </p:spTree>
    <p:extLst>
      <p:ext uri="{BB962C8B-B14F-4D97-AF65-F5344CB8AC3E}">
        <p14:creationId xmlns:p14="http://schemas.microsoft.com/office/powerpoint/2010/main" val="36135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0BF-E143-AC04-CC58-A57B3DB8652F}"/>
              </a:ext>
            </a:extLst>
          </p:cNvPr>
          <p:cNvSpPr>
            <a:spLocks noGrp="1"/>
          </p:cNvSpPr>
          <p:nvPr>
            <p:ph type="title"/>
          </p:nvPr>
        </p:nvSpPr>
        <p:spPr/>
        <p:txBody>
          <a:bodyPr/>
          <a:lstStyle/>
          <a:p>
            <a:r>
              <a:rPr lang="en-US" dirty="0"/>
              <a:t>Asset-based teaching</a:t>
            </a:r>
          </a:p>
        </p:txBody>
      </p:sp>
      <p:sp>
        <p:nvSpPr>
          <p:cNvPr id="3" name="Content Placeholder 2">
            <a:extLst>
              <a:ext uri="{FF2B5EF4-FFF2-40B4-BE49-F238E27FC236}">
                <a16:creationId xmlns:a16="http://schemas.microsoft.com/office/drawing/2014/main" id="{A11ADDB7-66C3-4691-64EE-5E78A8FDB361}"/>
              </a:ext>
            </a:extLst>
          </p:cNvPr>
          <p:cNvSpPr>
            <a:spLocks noGrp="1"/>
          </p:cNvSpPr>
          <p:nvPr>
            <p:ph idx="1"/>
          </p:nvPr>
        </p:nvSpPr>
        <p:spPr/>
        <p:txBody>
          <a:bodyPr/>
          <a:lstStyle/>
          <a:p>
            <a:r>
              <a:rPr lang="en-US" dirty="0"/>
              <a:t>How-to examples of </a:t>
            </a:r>
            <a:r>
              <a:rPr lang="en-US" b="1" dirty="0">
                <a:solidFill>
                  <a:schemeClr val="accent1"/>
                </a:solidFill>
              </a:rPr>
              <a:t>Validating students’ prior experiences</a:t>
            </a:r>
          </a:p>
          <a:p>
            <a:pPr lvl="1"/>
            <a:r>
              <a:rPr lang="en-US" dirty="0"/>
              <a:t>Relating to prior knowledge  =&gt; more learning (win-win)</a:t>
            </a:r>
          </a:p>
          <a:p>
            <a:pPr lvl="1"/>
            <a:r>
              <a:rPr lang="en-US" dirty="0"/>
              <a:t>E.g., in Computer Science: daily activities and how students use problem-solving and algorithmic structures without knowing </a:t>
            </a:r>
            <a:r>
              <a:rPr lang="en-US" dirty="0">
                <a:sym typeface="Wingdings" pitchFamily="2" charset="2"/>
              </a:rPr>
              <a:t> bringing this up helps them build new knowledge</a:t>
            </a:r>
          </a:p>
          <a:p>
            <a:pPr lvl="1"/>
            <a:r>
              <a:rPr lang="en-US" dirty="0">
                <a:sym typeface="Wingdings" pitchFamily="2" charset="2"/>
              </a:rPr>
              <a:t>E.g., with bilingual students: allowing them to work in their other language, or relating to the translation of it, allowing students to work in groups of similar language, etc.</a:t>
            </a:r>
            <a:endParaRPr lang="en-US" dirty="0"/>
          </a:p>
        </p:txBody>
      </p:sp>
      <p:sp>
        <p:nvSpPr>
          <p:cNvPr id="4" name="TextBox 3">
            <a:extLst>
              <a:ext uri="{FF2B5EF4-FFF2-40B4-BE49-F238E27FC236}">
                <a16:creationId xmlns:a16="http://schemas.microsoft.com/office/drawing/2014/main" id="{875BA74A-C9A3-1A2F-667F-477CB2566664}"/>
              </a:ext>
            </a:extLst>
          </p:cNvPr>
          <p:cNvSpPr txBox="1"/>
          <p:nvPr/>
        </p:nvSpPr>
        <p:spPr>
          <a:xfrm>
            <a:off x="181981" y="6368904"/>
            <a:ext cx="12010019" cy="738664"/>
          </a:xfrm>
          <a:prstGeom prst="rect">
            <a:avLst/>
          </a:prstGeom>
          <a:noFill/>
        </p:spPr>
        <p:txBody>
          <a:bodyPr wrap="none" rtlCol="0">
            <a:spAutoFit/>
          </a:bodyPr>
          <a:lstStyle/>
          <a:p>
            <a:r>
              <a:rPr lang="en-US" sz="1200" dirty="0">
                <a:solidFill>
                  <a:srgbClr val="2E414F"/>
                </a:solidFill>
                <a:latin typeface="Roboto" panose="02000000000000000000" pitchFamily="2" charset="0"/>
              </a:rPr>
              <a:t>Dong </a:t>
            </a:r>
            <a:r>
              <a:rPr lang="en-US" sz="1200" dirty="0" err="1">
                <a:solidFill>
                  <a:srgbClr val="2E414F"/>
                </a:solidFill>
                <a:latin typeface="Roboto" panose="02000000000000000000" pitchFamily="2" charset="0"/>
              </a:rPr>
              <a:t>Anmei</a:t>
            </a:r>
            <a:r>
              <a:rPr lang="en-US" sz="1200" dirty="0">
                <a:solidFill>
                  <a:srgbClr val="2E414F"/>
                </a:solidFill>
                <a:latin typeface="Roboto" panose="02000000000000000000" pitchFamily="2" charset="0"/>
              </a:rPr>
              <a:t> , Jong Morris Siu-Yung , King </a:t>
            </a:r>
            <a:r>
              <a:rPr lang="en-US" sz="1200" dirty="0" err="1">
                <a:solidFill>
                  <a:srgbClr val="2E414F"/>
                </a:solidFill>
                <a:latin typeface="Roboto" panose="02000000000000000000" pitchFamily="2" charset="0"/>
              </a:rPr>
              <a:t>Ronnel</a:t>
            </a:r>
            <a:r>
              <a:rPr lang="en-US" sz="1200" dirty="0">
                <a:solidFill>
                  <a:srgbClr val="2E414F"/>
                </a:solidFill>
                <a:latin typeface="Roboto" panose="02000000000000000000" pitchFamily="2" charset="0"/>
              </a:rPr>
              <a:t> B.  “How Does Prior Knowledge Influence Learning Engagement? The Mediating Roles of Cognitive Load and Help-Seeking”. </a:t>
            </a:r>
          </a:p>
          <a:p>
            <a:r>
              <a:rPr lang="en-US" sz="1200" dirty="0">
                <a:solidFill>
                  <a:srgbClr val="2E414F"/>
                </a:solidFill>
                <a:latin typeface="Roboto" panose="02000000000000000000" pitchFamily="2" charset="0"/>
              </a:rPr>
              <a:t>Frontiers in Psychology, vol. 11, 2020, </a:t>
            </a:r>
            <a:r>
              <a:rPr lang="en-US" sz="1200" dirty="0">
                <a:solidFill>
                  <a:srgbClr val="2E414F"/>
                </a:solidFill>
                <a:latin typeface="Roboto" panose="02000000000000000000" pitchFamily="2" charset="0"/>
                <a:hlinkClick r:id="rId2">
                  <a:extLst>
                    <a:ext uri="{A12FA001-AC4F-418D-AE19-62706E023703}">
                      <ahyp:hlinkClr xmlns:ahyp="http://schemas.microsoft.com/office/drawing/2018/hyperlinkcolor" val="tx"/>
                    </a:ext>
                  </a:extLst>
                </a:hlinkClick>
              </a:rPr>
              <a:t>https://www.frontiersin.org/journals/psychology/articles/10.3389/fpsyg.2020.591203</a:t>
            </a:r>
            <a:r>
              <a:rPr lang="en-US" sz="1200" dirty="0">
                <a:solidFill>
                  <a:srgbClr val="2E414F"/>
                </a:solidFill>
                <a:latin typeface="Roboto" panose="02000000000000000000" pitchFamily="2" charset="0"/>
              </a:rPr>
              <a:t>. DOI=10.3389/fpsyg.2020.591203</a:t>
            </a:r>
          </a:p>
          <a:p>
            <a:endParaRPr lang="en-US" dirty="0"/>
          </a:p>
        </p:txBody>
      </p:sp>
    </p:spTree>
    <p:extLst>
      <p:ext uri="{BB962C8B-B14F-4D97-AF65-F5344CB8AC3E}">
        <p14:creationId xmlns:p14="http://schemas.microsoft.com/office/powerpoint/2010/main" val="767752145"/>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B2831"/>
      </a:dk2>
      <a:lt2>
        <a:srgbClr val="F0F3F1"/>
      </a:lt2>
      <a:accent1>
        <a:srgbClr val="E729C8"/>
      </a:accent1>
      <a:accent2>
        <a:srgbClr val="A517D5"/>
      </a:accent2>
      <a:accent3>
        <a:srgbClr val="6829E7"/>
      </a:accent3>
      <a:accent4>
        <a:srgbClr val="303FD9"/>
      </a:accent4>
      <a:accent5>
        <a:srgbClr val="2988E7"/>
      </a:accent5>
      <a:accent6>
        <a:srgbClr val="16BECC"/>
      </a:accent6>
      <a:hlink>
        <a:srgbClr val="3F6ABF"/>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6146</TotalTime>
  <Words>4982</Words>
  <Application>Microsoft Macintosh PowerPoint</Application>
  <PresentationFormat>Widescreen</PresentationFormat>
  <Paragraphs>474</Paragraphs>
  <Slides>62</Slides>
  <Notes>36</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Aptos</vt:lpstr>
      <vt:lpstr>Arial</vt:lpstr>
      <vt:lpstr>Gill Sans MT</vt:lpstr>
      <vt:lpstr>Goudy Old Style</vt:lpstr>
      <vt:lpstr>Open Sans</vt:lpstr>
      <vt:lpstr>Roboto</vt:lpstr>
      <vt:lpstr>Wingdings</vt:lpstr>
      <vt:lpstr>ClassicFrameVTI</vt:lpstr>
      <vt:lpstr>Let’s Talk about Students’ Success</vt:lpstr>
      <vt:lpstr>A little bit about me</vt:lpstr>
      <vt:lpstr>The University of Texas at El Paso UTEP</vt:lpstr>
      <vt:lpstr>Before we go any farther…</vt:lpstr>
      <vt:lpstr>Today’s GOALS</vt:lpstr>
      <vt:lpstr>More specifically…</vt:lpstr>
      <vt:lpstr>Teaching mindset</vt:lpstr>
      <vt:lpstr>Asset-based teaching</vt:lpstr>
      <vt:lpstr>Asset-based teaching</vt:lpstr>
      <vt:lpstr>Growth mindset</vt:lpstr>
      <vt:lpstr>Growth mindset: why and how?</vt:lpstr>
      <vt:lpstr>How to spread a growth mindset? Examples</vt:lpstr>
      <vt:lpstr>Asset-based teaching and growth mindset in your classrooms</vt:lpstr>
      <vt:lpstr>Teaching mindset: your thoughts</vt:lpstr>
      <vt:lpstr>How about policies?</vt:lpstr>
      <vt:lpstr>Policies may say a lot about your mindset</vt:lpstr>
      <vt:lpstr>Policies: examples</vt:lpstr>
      <vt:lpstr>What do you think of these?</vt:lpstr>
      <vt:lpstr>Now let’s take a look at your policies</vt:lpstr>
      <vt:lpstr>Policies: your thoughts</vt:lpstr>
      <vt:lpstr>Bottomline: Communication</vt:lpstr>
      <vt:lpstr>Let’s pause here</vt:lpstr>
      <vt:lpstr>Grading and Assessing</vt:lpstr>
      <vt:lpstr>A detour to the shaping of my philosophy</vt:lpstr>
      <vt:lpstr>Central element of my philosophy</vt:lpstr>
      <vt:lpstr>What do people say about Failure?</vt:lpstr>
      <vt:lpstr>So, How to address failure?</vt:lpstr>
      <vt:lpstr>What does failure look like? And what to do about it?</vt:lpstr>
      <vt:lpstr>The power of embracing failure</vt:lpstr>
      <vt:lpstr>the good in failure</vt:lpstr>
      <vt:lpstr>Emotions: a catalyzer for learning from errors</vt:lpstr>
      <vt:lpstr>The elephant in the room</vt:lpstr>
      <vt:lpstr>Can/should we always fail?</vt:lpstr>
      <vt:lpstr>How about really important situations?</vt:lpstr>
      <vt:lpstr>Let’s regroup</vt:lpstr>
      <vt:lpstr>What does it take for students not to be afraid and play along?</vt:lpstr>
      <vt:lpstr>Safety</vt:lpstr>
      <vt:lpstr>The good about Safety</vt:lpstr>
      <vt:lpstr>What else is necessary for truly embracing failure?</vt:lpstr>
      <vt:lpstr>True safety about failing</vt:lpstr>
      <vt:lpstr>Let’s talk about risks/challenges</vt:lpstr>
      <vt:lpstr>What risks do you foresee in embracing failure in your classroom?</vt:lpstr>
      <vt:lpstr>Lessons learned </vt:lpstr>
      <vt:lpstr>Strategies &amp; tools to mitigate risks</vt:lpstr>
      <vt:lpstr>Let’s brainstorm about mitigating risks</vt:lpstr>
      <vt:lpstr> policies </vt:lpstr>
      <vt:lpstr>Service to students </vt:lpstr>
      <vt:lpstr>Tools/ways to help make this happen</vt:lpstr>
      <vt:lpstr>So how well does it work? Students’ paths</vt:lpstr>
      <vt:lpstr>What do students say about it?</vt:lpstr>
      <vt:lpstr>What we have not talked about</vt:lpstr>
      <vt:lpstr>Today’s topics in the light of AI</vt:lpstr>
      <vt:lpstr>How about helping instructors?</vt:lpstr>
      <vt:lpstr>Any other uses of AI? Limitations due to AI?</vt:lpstr>
      <vt:lpstr>That’s it for today</vt:lpstr>
      <vt:lpstr>What’s your takeaway?</vt:lpstr>
      <vt:lpstr>Interested in Continuing the conversation?</vt:lpstr>
      <vt:lpstr>Thank you for your attention!</vt:lpstr>
      <vt:lpstr>Some references</vt:lpstr>
      <vt:lpstr>Some more 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Ceberio, Martine</dc:creator>
  <cp:lastModifiedBy>Ceberio, Martine</cp:lastModifiedBy>
  <cp:revision>2</cp:revision>
  <cp:lastPrinted>2024-06-11T16:42:23Z</cp:lastPrinted>
  <dcterms:created xsi:type="dcterms:W3CDTF">2024-06-10T17:16:47Z</dcterms:created>
  <dcterms:modified xsi:type="dcterms:W3CDTF">2024-09-05T04:48:31Z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2024-06-10T20:02:37Z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4f1e3513-5091-4350-977f-4e8a24bb3b6c</vt:lpwstr>
  </property>
  <property fmtid="{D5CDD505-2E9C-101B-9397-08002B2CF9AE}" pid="8" name="MSIP_Label_b73649dc-6fee-4eb8-a128-734c3c842ea8_ContentBits">
    <vt:lpwstr>0</vt:lpwstr>
  </property>
</Properties>
</file>