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56" r:id="rId2"/>
    <p:sldId id="266" r:id="rId3"/>
    <p:sldId id="257" r:id="rId4"/>
    <p:sldId id="262" r:id="rId5"/>
    <p:sldId id="263" r:id="rId6"/>
    <p:sldId id="261" r:id="rId7"/>
    <p:sldId id="265" r:id="rId8"/>
    <p:sldId id="258" r:id="rId9"/>
    <p:sldId id="259" r:id="rId10"/>
    <p:sldId id="264" r:id="rId11"/>
    <p:sldId id="269" r:id="rId12"/>
    <p:sldId id="271" r:id="rId13"/>
    <p:sldId id="270" r:id="rId14"/>
    <p:sldId id="272" r:id="rId15"/>
    <p:sldId id="273" r:id="rId16"/>
    <p:sldId id="275" r:id="rId17"/>
    <p:sldId id="274" r:id="rId18"/>
    <p:sldId id="268" r:id="rId19"/>
    <p:sldId id="276" r:id="rId20"/>
    <p:sldId id="277" r:id="rId21"/>
    <p:sldId id="278" r:id="rId22"/>
    <p:sldId id="260"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F864D-D615-2448-9295-D06290C4F84B}" v="198" dt="2024-06-11T18:20:57.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0445"/>
  </p:normalViewPr>
  <p:slideViewPr>
    <p:cSldViewPr snapToGrid="0">
      <p:cViewPr varScale="1">
        <p:scale>
          <a:sx n="89" d="100"/>
          <a:sy n="89" d="100"/>
        </p:scale>
        <p:origin x="23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31159-D3D4-134C-9051-43319727140A}"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46EC6-EC19-4D44-B33D-65A5615330C8}" type="slidenum">
              <a:rPr lang="en-US" smtClean="0"/>
              <a:t>‹#›</a:t>
            </a:fld>
            <a:endParaRPr lang="en-US"/>
          </a:p>
        </p:txBody>
      </p:sp>
    </p:spTree>
    <p:extLst>
      <p:ext uri="{BB962C8B-B14F-4D97-AF65-F5344CB8AC3E}">
        <p14:creationId xmlns:p14="http://schemas.microsoft.com/office/powerpoint/2010/main" val="3568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1</a:t>
            </a:fld>
            <a:endParaRPr lang="en-US"/>
          </a:p>
        </p:txBody>
      </p:sp>
    </p:spTree>
    <p:extLst>
      <p:ext uri="{BB962C8B-B14F-4D97-AF65-F5344CB8AC3E}">
        <p14:creationId xmlns:p14="http://schemas.microsoft.com/office/powerpoint/2010/main" val="291947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10</a:t>
            </a:fld>
            <a:endParaRPr lang="en-US"/>
          </a:p>
        </p:txBody>
      </p:sp>
    </p:spTree>
    <p:extLst>
      <p:ext uri="{BB962C8B-B14F-4D97-AF65-F5344CB8AC3E}">
        <p14:creationId xmlns:p14="http://schemas.microsoft.com/office/powerpoint/2010/main" val="214403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11</a:t>
            </a:fld>
            <a:endParaRPr lang="en-US"/>
          </a:p>
        </p:txBody>
      </p:sp>
    </p:spTree>
    <p:extLst>
      <p:ext uri="{BB962C8B-B14F-4D97-AF65-F5344CB8AC3E}">
        <p14:creationId xmlns:p14="http://schemas.microsoft.com/office/powerpoint/2010/main" val="30643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 hurdles I faced were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some students were in disbelief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work (study habits are also part of what they learn, why not apply the same philosophy about it?)</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12</a:t>
            </a:fld>
            <a:endParaRPr lang="en-US"/>
          </a:p>
        </p:txBody>
      </p:sp>
    </p:spTree>
    <p:extLst>
      <p:ext uri="{BB962C8B-B14F-4D97-AF65-F5344CB8AC3E}">
        <p14:creationId xmlns:p14="http://schemas.microsoft.com/office/powerpoint/2010/main" val="79281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mitigate these risks?</a:t>
            </a:r>
          </a:p>
          <a:p>
            <a:endParaRPr lang="en-US" dirty="0"/>
          </a:p>
          <a:p>
            <a:r>
              <a:rPr lang="en-US" dirty="0"/>
              <a:t>Instilling a healthy study habit is essential to the learning</a:t>
            </a:r>
          </a:p>
          <a:p>
            <a:endParaRPr lang="en-US" dirty="0"/>
          </a:p>
          <a:p>
            <a:r>
              <a:rPr lang="en-US" dirty="0"/>
              <a:t>Communicating about the standing is essential for the safety</a:t>
            </a:r>
          </a:p>
          <a:p>
            <a:endParaRPr lang="en-US" dirty="0"/>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13</a:t>
            </a:fld>
            <a:endParaRPr lang="en-US"/>
          </a:p>
        </p:txBody>
      </p:sp>
    </p:spTree>
    <p:extLst>
      <p:ext uri="{BB962C8B-B14F-4D97-AF65-F5344CB8AC3E}">
        <p14:creationId xmlns:p14="http://schemas.microsoft.com/office/powerpoint/2010/main" val="349219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14</a:t>
            </a:fld>
            <a:endParaRPr lang="en-US"/>
          </a:p>
        </p:txBody>
      </p:sp>
    </p:spTree>
    <p:extLst>
      <p:ext uri="{BB962C8B-B14F-4D97-AF65-F5344CB8AC3E}">
        <p14:creationId xmlns:p14="http://schemas.microsoft.com/office/powerpoint/2010/main" val="144606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Insist on:</a:t>
            </a:r>
          </a:p>
          <a:p>
            <a:pPr marL="171450" indent="-171450">
              <a:buFont typeface="Arial" panose="020B0604020202020204" pitchFamily="34" charset="0"/>
              <a:buChar char="•"/>
            </a:pPr>
            <a:r>
              <a:rPr lang="en-US" dirty="0"/>
              <a:t>policy: it depends on the class</a:t>
            </a:r>
          </a:p>
          <a:p>
            <a:pPr marL="171450" indent="-171450">
              <a:buFont typeface="Arial" panose="020B0604020202020204" pitchFamily="34" charset="0"/>
              <a:buChar char="•"/>
            </a:pPr>
            <a:r>
              <a:rPr lang="en-US" dirty="0"/>
              <a:t>Grading: discuss different approaches and my own failures</a:t>
            </a:r>
          </a:p>
          <a:p>
            <a:pPr marL="171450" indent="-171450">
              <a:buFont typeface="Arial" panose="020B0604020202020204" pitchFamily="34" charset="0"/>
              <a:buChar char="•"/>
            </a:pPr>
            <a:r>
              <a:rPr lang="en-US" dirty="0"/>
              <a:t>Attendance: not to penalize but to help</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15</a:t>
            </a:fld>
            <a:endParaRPr lang="en-US"/>
          </a:p>
        </p:txBody>
      </p:sp>
    </p:spTree>
    <p:extLst>
      <p:ext uri="{BB962C8B-B14F-4D97-AF65-F5344CB8AC3E}">
        <p14:creationId xmlns:p14="http://schemas.microsoft.com/office/powerpoint/2010/main" val="225591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Insist on:</a:t>
            </a:r>
          </a:p>
          <a:p>
            <a:pPr marL="171450" indent="-171450">
              <a:buFont typeface="Arial" panose="020B0604020202020204" pitchFamily="34" charset="0"/>
              <a:buChar char="•"/>
            </a:pPr>
            <a:r>
              <a:rPr lang="en-US" dirty="0"/>
              <a:t>policy: it depends on the class</a:t>
            </a:r>
          </a:p>
          <a:p>
            <a:pPr marL="171450" indent="-171450">
              <a:buFont typeface="Arial" panose="020B0604020202020204" pitchFamily="34" charset="0"/>
              <a:buChar char="•"/>
            </a:pPr>
            <a:r>
              <a:rPr lang="en-US" dirty="0"/>
              <a:t>Grading: discuss different approaches and my own failures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ym typeface="Wingdings" pitchFamily="2" charset="2"/>
              </a:rPr>
              <a:t> as students embark on the learning journey, it is important that they experience the material, they “test themselves”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16</a:t>
            </a:fld>
            <a:endParaRPr lang="en-US"/>
          </a:p>
        </p:txBody>
      </p:sp>
    </p:spTree>
    <p:extLst>
      <p:ext uri="{BB962C8B-B14F-4D97-AF65-F5344CB8AC3E}">
        <p14:creationId xmlns:p14="http://schemas.microsoft.com/office/powerpoint/2010/main" val="426577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outcomes </a:t>
            </a:r>
            <a:r>
              <a:rPr lang="en-US" dirty="0">
                <a:sym typeface="Wingdings" pitchFamily="2" charset="2"/>
              </a:rPr>
              <a:t> to guide the journey  also for students</a:t>
            </a:r>
            <a:endParaRPr lang="en-US" dirty="0"/>
          </a:p>
          <a:p>
            <a:r>
              <a:rPr lang="en-US" dirty="0"/>
              <a:t>Gradescope: not multiple-choice questions, but ease of grading + feedback (fast and meaningful) AND I DO IT, I SEE IT</a:t>
            </a:r>
          </a:p>
          <a:p>
            <a:r>
              <a:rPr lang="en-US" dirty="0"/>
              <a:t>Communicate, communicate, communicate: in class, outside class (encouraging messages), blog</a:t>
            </a:r>
          </a:p>
          <a:p>
            <a:r>
              <a:rPr lang="en-US" dirty="0"/>
              <a:t>Availability</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17</a:t>
            </a:fld>
            <a:endParaRPr lang="en-US"/>
          </a:p>
        </p:txBody>
      </p:sp>
    </p:spTree>
    <p:extLst>
      <p:ext uri="{BB962C8B-B14F-4D97-AF65-F5344CB8AC3E}">
        <p14:creationId xmlns:p14="http://schemas.microsoft.com/office/powerpoint/2010/main" val="64410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18</a:t>
            </a:fld>
            <a:endParaRPr lang="en-US"/>
          </a:p>
        </p:txBody>
      </p:sp>
    </p:spTree>
    <p:extLst>
      <p:ext uri="{BB962C8B-B14F-4D97-AF65-F5344CB8AC3E}">
        <p14:creationId xmlns:p14="http://schemas.microsoft.com/office/powerpoint/2010/main" val="113267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Arial" panose="020B0604020202020204" pitchFamily="34" charset="0"/>
                <a:ea typeface="Arial" panose="020B0604020202020204" pitchFamily="34" charset="0"/>
              </a:rPr>
              <a:t>I did not feel discouraged due to a bad grade and it helped me to improve.</a:t>
            </a:r>
            <a:r>
              <a:rPr lang="en-US" sz="1200" dirty="0">
                <a:effectLst/>
                <a:latin typeface="Arial" panose="020B0604020202020204" pitchFamily="34" charset="0"/>
                <a:ea typeface="Arial" panose="020B0604020202020204" pitchFamily="34" charset="0"/>
              </a:rPr>
              <a:t> </a:t>
            </a:r>
            <a:r>
              <a:rPr lang="en-US" sz="1200" dirty="0">
                <a:effectLst/>
                <a:highlight>
                  <a:srgbClr val="FFFF00"/>
                </a:highlight>
                <a:latin typeface="Arial" panose="020B0604020202020204" pitchFamily="34" charset="0"/>
                <a:ea typeface="Arial" panose="020B0604020202020204" pitchFamily="34" charset="0"/>
              </a:rPr>
              <a:t>If I got a bad grade I said to myself "Ok I need to do better" so I looked back at what I messed up on and practiced it until I improved.</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Arial" panose="020B0604020202020204" pitchFamily="34" charset="0"/>
                <a:ea typeface="Arial" panose="020B0604020202020204" pitchFamily="34" charset="0"/>
              </a:rPr>
              <a:t>I felt less stress and less test anxiety</a:t>
            </a:r>
            <a:r>
              <a:rPr lang="en-US" sz="1200" dirty="0">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19</a:t>
            </a:fld>
            <a:endParaRPr lang="en-US"/>
          </a:p>
        </p:txBody>
      </p:sp>
    </p:spTree>
    <p:extLst>
      <p:ext uri="{BB962C8B-B14F-4D97-AF65-F5344CB8AC3E}">
        <p14:creationId xmlns:p14="http://schemas.microsoft.com/office/powerpoint/2010/main" val="106919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talk.</a:t>
            </a:r>
          </a:p>
          <a:p>
            <a:r>
              <a:rPr lang="en-US" dirty="0"/>
              <a:t>Before to proceed, let me tell you a little bit about where I come from. UTEP…</a:t>
            </a:r>
          </a:p>
          <a:p>
            <a:endParaRPr lang="en-US" dirty="0"/>
          </a:p>
          <a:p>
            <a:r>
              <a:rPr lang="en-US" dirty="0"/>
              <a:t>Now, what are we going to do together today?</a:t>
            </a:r>
          </a:p>
          <a:p>
            <a:r>
              <a:rPr lang="en-US" dirty="0"/>
              <a:t>Go over the goals of this talk.</a:t>
            </a:r>
          </a:p>
        </p:txBody>
      </p:sp>
      <p:sp>
        <p:nvSpPr>
          <p:cNvPr id="4" name="Slide Number Placeholder 3"/>
          <p:cNvSpPr>
            <a:spLocks noGrp="1"/>
          </p:cNvSpPr>
          <p:nvPr>
            <p:ph type="sldNum" sz="quarter" idx="5"/>
          </p:nvPr>
        </p:nvSpPr>
        <p:spPr/>
        <p:txBody>
          <a:bodyPr/>
          <a:lstStyle/>
          <a:p>
            <a:fld id="{A3D46EC6-EC19-4D44-B33D-65A5615330C8}" type="slidenum">
              <a:rPr lang="en-US" smtClean="0"/>
              <a:t>2</a:t>
            </a:fld>
            <a:endParaRPr lang="en-US"/>
          </a:p>
        </p:txBody>
      </p:sp>
    </p:spTree>
    <p:extLst>
      <p:ext uri="{BB962C8B-B14F-4D97-AF65-F5344CB8AC3E}">
        <p14:creationId xmlns:p14="http://schemas.microsoft.com/office/powerpoint/2010/main" val="112675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20</a:t>
            </a:fld>
            <a:endParaRPr lang="en-US"/>
          </a:p>
        </p:txBody>
      </p:sp>
    </p:spTree>
    <p:extLst>
      <p:ext uri="{BB962C8B-B14F-4D97-AF65-F5344CB8AC3E}">
        <p14:creationId xmlns:p14="http://schemas.microsoft.com/office/powerpoint/2010/main" val="960868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Slide Number Placeholder 3"/>
          <p:cNvSpPr>
            <a:spLocks noGrp="1"/>
          </p:cNvSpPr>
          <p:nvPr>
            <p:ph type="sldNum" sz="quarter" idx="5"/>
          </p:nvPr>
        </p:nvSpPr>
        <p:spPr/>
        <p:txBody>
          <a:bodyPr/>
          <a:lstStyle/>
          <a:p>
            <a:fld id="{A3D46EC6-EC19-4D44-B33D-65A5615330C8}" type="slidenum">
              <a:rPr lang="en-US" smtClean="0"/>
              <a:t>22</a:t>
            </a:fld>
            <a:endParaRPr lang="en-US"/>
          </a:p>
        </p:txBody>
      </p:sp>
    </p:spTree>
    <p:extLst>
      <p:ext uri="{BB962C8B-B14F-4D97-AF65-F5344CB8AC3E}">
        <p14:creationId xmlns:p14="http://schemas.microsoft.com/office/powerpoint/2010/main" val="309875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23</a:t>
            </a:fld>
            <a:endParaRPr lang="en-US"/>
          </a:p>
        </p:txBody>
      </p:sp>
    </p:spTree>
    <p:extLst>
      <p:ext uri="{BB962C8B-B14F-4D97-AF65-F5344CB8AC3E}">
        <p14:creationId xmlns:p14="http://schemas.microsoft.com/office/powerpoint/2010/main" val="4572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know about failure? How do we experience it?</a:t>
            </a:r>
          </a:p>
          <a:p>
            <a:r>
              <a:rPr lang="en-US" dirty="0"/>
              <a:t>Here, we have a few important quotes. It’s about process, what you do after or with a failure.</a:t>
            </a:r>
          </a:p>
          <a:p>
            <a:r>
              <a:rPr lang="en-US" dirty="0"/>
              <a:t>But in a more mundane manner:</a:t>
            </a:r>
          </a:p>
          <a:p>
            <a:r>
              <a:rPr lang="en-US" dirty="0"/>
              <a:t>How about learning to eat with a spoon? We’re just not good at it? Do we give up?</a:t>
            </a:r>
          </a:p>
          <a:p>
            <a:r>
              <a:rPr lang="en-US" dirty="0"/>
              <a:t>Roger Federer’s comments about winning 80% but roughly 50% of points </a:t>
            </a:r>
            <a:r>
              <a:rPr lang="en-US" dirty="0">
                <a:sym typeface="Wingdings" pitchFamily="2" charset="2"/>
              </a:rPr>
              <a:t> what does that mean?</a:t>
            </a:r>
          </a:p>
          <a:p>
            <a:r>
              <a:rPr lang="en-US" dirty="0"/>
              <a:t> </a:t>
            </a:r>
          </a:p>
        </p:txBody>
      </p:sp>
      <p:sp>
        <p:nvSpPr>
          <p:cNvPr id="4" name="Slide Number Placeholder 3"/>
          <p:cNvSpPr>
            <a:spLocks noGrp="1"/>
          </p:cNvSpPr>
          <p:nvPr>
            <p:ph type="sldNum" sz="quarter" idx="5"/>
          </p:nvPr>
        </p:nvSpPr>
        <p:spPr/>
        <p:txBody>
          <a:bodyPr/>
          <a:lstStyle/>
          <a:p>
            <a:fld id="{A3D46EC6-EC19-4D44-B33D-65A5615330C8}" type="slidenum">
              <a:rPr lang="en-US" smtClean="0"/>
              <a:t>3</a:t>
            </a:fld>
            <a:endParaRPr lang="en-US"/>
          </a:p>
        </p:txBody>
      </p:sp>
    </p:spTree>
    <p:extLst>
      <p:ext uri="{BB962C8B-B14F-4D97-AF65-F5344CB8AC3E}">
        <p14:creationId xmlns:p14="http://schemas.microsoft.com/office/powerpoint/2010/main" val="380697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accepting that failure is not an option: it WILL happen</a:t>
            </a:r>
          </a:p>
          <a:p>
            <a:r>
              <a:rPr lang="en-US" dirty="0"/>
              <a:t>It SHOULD happen (more on that later)</a:t>
            </a:r>
          </a:p>
          <a:p>
            <a:r>
              <a:rPr lang="en-US" dirty="0"/>
              <a:t>What do we do with it?</a:t>
            </a:r>
          </a:p>
          <a:p>
            <a:r>
              <a:rPr lang="en-US" dirty="0"/>
              <a:t>ENCOURAGE IT, drop the fear, tame the failure</a:t>
            </a:r>
          </a:p>
        </p:txBody>
      </p:sp>
      <p:sp>
        <p:nvSpPr>
          <p:cNvPr id="4" name="Slide Number Placeholder 3"/>
          <p:cNvSpPr>
            <a:spLocks noGrp="1"/>
          </p:cNvSpPr>
          <p:nvPr>
            <p:ph type="sldNum" sz="quarter" idx="5"/>
          </p:nvPr>
        </p:nvSpPr>
        <p:spPr/>
        <p:txBody>
          <a:bodyPr/>
          <a:lstStyle/>
          <a:p>
            <a:fld id="{A3D46EC6-EC19-4D44-B33D-65A5615330C8}" type="slidenum">
              <a:rPr lang="en-US" smtClean="0"/>
              <a:t>4</a:t>
            </a:fld>
            <a:endParaRPr lang="en-US"/>
          </a:p>
        </p:txBody>
      </p:sp>
    </p:spTree>
    <p:extLst>
      <p:ext uri="{BB962C8B-B14F-4D97-AF65-F5344CB8AC3E}">
        <p14:creationId xmlns:p14="http://schemas.microsoft.com/office/powerpoint/2010/main" val="59438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Let me turn to you and ask you to think about what failure means for you, for each of your disciplines</a:t>
            </a:r>
          </a:p>
          <a:p>
            <a:r>
              <a:rPr lang="en-US" sz="2000" dirty="0"/>
              <a:t>What does it look like, and what can you do about it? </a:t>
            </a:r>
          </a:p>
          <a:p>
            <a:r>
              <a:rPr lang="en-US" sz="2000" dirty="0"/>
              <a:t>What to do: support, feedback, what else?</a:t>
            </a:r>
          </a:p>
        </p:txBody>
      </p:sp>
      <p:sp>
        <p:nvSpPr>
          <p:cNvPr id="4" name="Slide Number Placeholder 3"/>
          <p:cNvSpPr>
            <a:spLocks noGrp="1"/>
          </p:cNvSpPr>
          <p:nvPr>
            <p:ph type="sldNum" sz="quarter" idx="5"/>
          </p:nvPr>
        </p:nvSpPr>
        <p:spPr/>
        <p:txBody>
          <a:bodyPr/>
          <a:lstStyle/>
          <a:p>
            <a:fld id="{A3D46EC6-EC19-4D44-B33D-65A5615330C8}" type="slidenum">
              <a:rPr lang="en-US" smtClean="0"/>
              <a:t>5</a:t>
            </a:fld>
            <a:endParaRPr lang="en-US"/>
          </a:p>
        </p:txBody>
      </p:sp>
    </p:spTree>
    <p:extLst>
      <p:ext uri="{BB962C8B-B14F-4D97-AF65-F5344CB8AC3E}">
        <p14:creationId xmlns:p14="http://schemas.microsoft.com/office/powerpoint/2010/main" val="299397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earlier, we were brainstorming about what to do with failure. The first thing to do it to encourage it, to lower our students’ inhibition with errors. Otherwise, they get stuck and do not embark on the learning journey. An incorrect mental model is better than none.</a:t>
            </a:r>
          </a:p>
          <a:p>
            <a:r>
              <a:rPr lang="en-US" dirty="0"/>
              <a:t>We’ll see later that an incorrect one is possibly better than a correct one, to start with.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or to reinforce what we just said, being afraid is detrimental to learning (we are stuck). Earlier, we talked about dropping the fear of failure. This is backed by science</a:t>
            </a:r>
          </a:p>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6</a:t>
            </a:fld>
            <a:endParaRPr lang="en-US"/>
          </a:p>
        </p:txBody>
      </p:sp>
    </p:spTree>
    <p:extLst>
      <p:ext uri="{BB962C8B-B14F-4D97-AF65-F5344CB8AC3E}">
        <p14:creationId xmlns:p14="http://schemas.microsoft.com/office/powerpoint/2010/main" val="333123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push it further and see that creating situations (what I call traps with my students, in a playful manner) will contribute to reinforced learning.</a:t>
            </a:r>
          </a:p>
          <a:p>
            <a:r>
              <a:rPr lang="en-US" dirty="0"/>
              <a:t>Engaging</a:t>
            </a:r>
          </a:p>
          <a:p>
            <a:r>
              <a:rPr lang="en-US" dirty="0"/>
              <a:t>Having emotions</a:t>
            </a:r>
          </a:p>
          <a:p>
            <a:r>
              <a:rPr lang="en-US" dirty="0"/>
              <a:t>Being surprised and correcting our errors</a:t>
            </a:r>
          </a:p>
          <a:p>
            <a:endParaRPr lang="en-US" dirty="0"/>
          </a:p>
          <a:p>
            <a:r>
              <a:rPr lang="en-US" dirty="0"/>
              <a:t>BUT for this we need no fear, we need students who are willing to play</a:t>
            </a:r>
          </a:p>
        </p:txBody>
      </p:sp>
      <p:sp>
        <p:nvSpPr>
          <p:cNvPr id="4" name="Slide Number Placeholder 3"/>
          <p:cNvSpPr>
            <a:spLocks noGrp="1"/>
          </p:cNvSpPr>
          <p:nvPr>
            <p:ph type="sldNum" sz="quarter" idx="5"/>
          </p:nvPr>
        </p:nvSpPr>
        <p:spPr/>
        <p:txBody>
          <a:bodyPr/>
          <a:lstStyle/>
          <a:p>
            <a:fld id="{A3D46EC6-EC19-4D44-B33D-65A5615330C8}" type="slidenum">
              <a:rPr lang="en-US" smtClean="0"/>
              <a:t>7</a:t>
            </a:fld>
            <a:endParaRPr lang="en-US"/>
          </a:p>
        </p:txBody>
      </p:sp>
    </p:spTree>
    <p:extLst>
      <p:ext uri="{BB962C8B-B14F-4D97-AF65-F5344CB8AC3E}">
        <p14:creationId xmlns:p14="http://schemas.microsoft.com/office/powerpoint/2010/main" val="151884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talk about safety.</a:t>
            </a:r>
          </a:p>
          <a:p>
            <a:r>
              <a:rPr lang="en-US" dirty="0"/>
              <a:t>This is all interconnected and we could take any of these topics (fear, safety, and later equity) and address them in any order as they reinforce each other</a:t>
            </a:r>
          </a:p>
          <a:p>
            <a:endParaRPr lang="en-US" dirty="0"/>
          </a:p>
          <a:p>
            <a:r>
              <a:rPr lang="en-US" dirty="0"/>
              <a:t>Reinforcing in class our philosophy about creating a safe environment where everyone is welcome, every identity and background, including academic background, that we are there to work together.</a:t>
            </a:r>
          </a:p>
          <a:p>
            <a:r>
              <a:rPr lang="en-US" dirty="0"/>
              <a:t>NORMALIZING FAILURE AND STRUGGLE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Recognizing “failure” as a step in the right direction, not a wrong direction to be corrected, most of the times</a:t>
            </a:r>
          </a:p>
          <a:p>
            <a:endParaRPr lang="en-US" dirty="0"/>
          </a:p>
          <a:p>
            <a:r>
              <a:rPr lang="en-US" dirty="0"/>
              <a:t>I compare my class and the semester to a playground: this is our safe place, to practice, learn, grow, at our own pace, with our own style.</a:t>
            </a:r>
          </a:p>
          <a:p>
            <a:endParaRPr lang="en-US" dirty="0"/>
          </a:p>
          <a:p>
            <a:r>
              <a:rPr lang="en-US" dirty="0"/>
              <a:t>Interestingly about when students are willing to play and are engaged, a study by </a:t>
            </a:r>
            <a:r>
              <a:rPr lang="en-US" dirty="0" err="1"/>
              <a:t>Houdé</a:t>
            </a:r>
            <a:r>
              <a:rPr lang="en-US" dirty="0"/>
              <a:t> showed that the brain waves (the cerebral activity) of teacher and students are in synch.</a:t>
            </a:r>
          </a:p>
        </p:txBody>
      </p:sp>
      <p:sp>
        <p:nvSpPr>
          <p:cNvPr id="4" name="Slide Number Placeholder 3"/>
          <p:cNvSpPr>
            <a:spLocks noGrp="1"/>
          </p:cNvSpPr>
          <p:nvPr>
            <p:ph type="sldNum" sz="quarter" idx="5"/>
          </p:nvPr>
        </p:nvSpPr>
        <p:spPr/>
        <p:txBody>
          <a:bodyPr/>
          <a:lstStyle/>
          <a:p>
            <a:fld id="{A3D46EC6-EC19-4D44-B33D-65A5615330C8}" type="slidenum">
              <a:rPr lang="en-US" smtClean="0"/>
              <a:t>8</a:t>
            </a:fld>
            <a:endParaRPr lang="en-US"/>
          </a:p>
        </p:txBody>
      </p:sp>
    </p:spTree>
    <p:extLst>
      <p:ext uri="{BB962C8B-B14F-4D97-AF65-F5344CB8AC3E}">
        <p14:creationId xmlns:p14="http://schemas.microsoft.com/office/powerpoint/2010/main" val="271198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9</a:t>
            </a:fld>
            <a:endParaRPr lang="en-US"/>
          </a:p>
        </p:txBody>
      </p:sp>
    </p:spTree>
    <p:extLst>
      <p:ext uri="{BB962C8B-B14F-4D97-AF65-F5344CB8AC3E}">
        <p14:creationId xmlns:p14="http://schemas.microsoft.com/office/powerpoint/2010/main" val="385194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6/10/24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60297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6/10/24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8529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6/10/24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149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6/10/24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0675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6/10/24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5669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6/10/24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1287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6/10/24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157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6/10/24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576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6/10/24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008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6/10/24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9006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6/10/24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6235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6/10/24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4828972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artineceberio.fr/" TargetMode="External"/><Relationship Id="rId5" Type="http://schemas.openxmlformats.org/officeDocument/2006/relationships/hyperlink" Target="mailto:mceberio@utep.edu" TargetMode="External"/><Relationship Id="rId4" Type="http://schemas.openxmlformats.org/officeDocument/2006/relationships/hyperlink" Target="https://forms.gle/H3qLxo8tgPFNzWs6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martineceberio.fr/" TargetMode="External"/><Relationship Id="rId4" Type="http://schemas.openxmlformats.org/officeDocument/2006/relationships/hyperlink" Target="mailto:mceberio@utep.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amazon.com/gp/product/B07KLT8RKM/ref=ppx_yo_dt_b_search_asin_title?ie=UTF8&amp;psc=1" TargetMode="External"/><Relationship Id="rId4" Type="http://schemas.openxmlformats.org/officeDocument/2006/relationships/hyperlink" Target="https://www.amazon.com/gp/product/1774583097/ref=ppx_yo_dt_b_search_asin_title?ie=UTF8&amp;psc=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A0A4A-1291-DF75-5316-C8BAB338758B}"/>
              </a:ext>
            </a:extLst>
          </p:cNvPr>
          <p:cNvSpPr>
            <a:spLocks noGrp="1"/>
          </p:cNvSpPr>
          <p:nvPr>
            <p:ph type="ctrTitle"/>
          </p:nvPr>
        </p:nvSpPr>
        <p:spPr>
          <a:xfrm>
            <a:off x="1371599" y="1223889"/>
            <a:ext cx="2705101" cy="2508139"/>
          </a:xfrm>
        </p:spPr>
        <p:txBody>
          <a:bodyPr>
            <a:normAutofit/>
          </a:bodyPr>
          <a:lstStyle/>
          <a:p>
            <a:r>
              <a:rPr lang="en-US" sz="2200"/>
              <a:t>Celebrating Failure </a:t>
            </a:r>
            <a:br>
              <a:rPr lang="en-US" sz="2200"/>
            </a:br>
            <a:r>
              <a:rPr lang="en-US" sz="2200"/>
              <a:t>as Part of Learning</a:t>
            </a:r>
          </a:p>
        </p:txBody>
      </p:sp>
      <p:sp>
        <p:nvSpPr>
          <p:cNvPr id="3" name="Subtitle 2">
            <a:extLst>
              <a:ext uri="{FF2B5EF4-FFF2-40B4-BE49-F238E27FC236}">
                <a16:creationId xmlns:a16="http://schemas.microsoft.com/office/drawing/2014/main" id="{82E7BC5A-02FE-EE62-9E73-BDC465A83527}"/>
              </a:ext>
            </a:extLst>
          </p:cNvPr>
          <p:cNvSpPr>
            <a:spLocks noGrp="1"/>
          </p:cNvSpPr>
          <p:nvPr>
            <p:ph type="subTitle" idx="1"/>
          </p:nvPr>
        </p:nvSpPr>
        <p:spPr>
          <a:xfrm>
            <a:off x="1371600" y="4114800"/>
            <a:ext cx="2705100" cy="1371601"/>
          </a:xfrm>
        </p:spPr>
        <p:txBody>
          <a:bodyPr>
            <a:normAutofit/>
          </a:bodyPr>
          <a:lstStyle/>
          <a:p>
            <a:r>
              <a:rPr lang="en-US" sz="2000" dirty="0"/>
              <a:t>Towards More Learning and Equity in the Classroom</a:t>
            </a:r>
          </a:p>
        </p:txBody>
      </p:sp>
      <p:pic>
        <p:nvPicPr>
          <p:cNvPr id="16" name="Picture 15">
            <a:extLst>
              <a:ext uri="{FF2B5EF4-FFF2-40B4-BE49-F238E27FC236}">
                <a16:creationId xmlns:a16="http://schemas.microsoft.com/office/drawing/2014/main" id="{EFDDCCE7-ECC5-783C-75BF-0075875192D1}"/>
              </a:ext>
            </a:extLst>
          </p:cNvPr>
          <p:cNvPicPr>
            <a:picLocks noChangeAspect="1"/>
          </p:cNvPicPr>
          <p:nvPr/>
        </p:nvPicPr>
        <p:blipFill rotWithShape="1">
          <a:blip r:embed="rId3"/>
          <a:srcRect l="11699" r="22292" b="-1"/>
          <a:stretch/>
        </p:blipFill>
        <p:spPr>
          <a:xfrm>
            <a:off x="5410200" y="10"/>
            <a:ext cx="6781800" cy="6857990"/>
          </a:xfrm>
          <a:prstGeom prst="rect">
            <a:avLst/>
          </a:prstGeom>
        </p:spPr>
      </p:pic>
      <p:sp>
        <p:nvSpPr>
          <p:cNvPr id="5" name="TextBox 4">
            <a:extLst>
              <a:ext uri="{FF2B5EF4-FFF2-40B4-BE49-F238E27FC236}">
                <a16:creationId xmlns:a16="http://schemas.microsoft.com/office/drawing/2014/main" id="{2282C4EA-89E0-1821-A16A-B17A26932D9D}"/>
              </a:ext>
            </a:extLst>
          </p:cNvPr>
          <p:cNvSpPr txBox="1"/>
          <p:nvPr/>
        </p:nvSpPr>
        <p:spPr>
          <a:xfrm>
            <a:off x="5448300" y="5305302"/>
            <a:ext cx="5182637" cy="1528624"/>
          </a:xfrm>
          <a:prstGeom prst="rect">
            <a:avLst/>
          </a:prstGeom>
          <a:noFill/>
        </p:spPr>
        <p:txBody>
          <a:bodyPr wrap="none" rtlCol="0">
            <a:spAutoFit/>
          </a:bodyPr>
          <a:lstStyle/>
          <a:p>
            <a:pPr>
              <a:spcBef>
                <a:spcPts val="400"/>
              </a:spcBef>
              <a:buSzPct val="70000"/>
            </a:pPr>
            <a:r>
              <a:rPr lang="en-US" sz="1600" i="1" dirty="0">
                <a:solidFill>
                  <a:schemeClr val="tx2"/>
                </a:solidFill>
                <a:latin typeface="+mj-lt"/>
              </a:rPr>
              <a:t>Martine Ceberio</a:t>
            </a:r>
          </a:p>
          <a:p>
            <a:pPr>
              <a:spcBef>
                <a:spcPts val="400"/>
              </a:spcBef>
              <a:buSzPct val="70000"/>
            </a:pPr>
            <a:r>
              <a:rPr lang="en-US" sz="1600" i="1" dirty="0">
                <a:solidFill>
                  <a:schemeClr val="tx2"/>
                </a:solidFill>
                <a:latin typeface="+mj-lt"/>
              </a:rPr>
              <a:t>Computer Science Professor</a:t>
            </a:r>
          </a:p>
          <a:p>
            <a:pPr>
              <a:spcBef>
                <a:spcPts val="400"/>
              </a:spcBef>
              <a:buSzPct val="70000"/>
            </a:pPr>
            <a:r>
              <a:rPr lang="en-US" sz="1600" i="1" dirty="0">
                <a:solidFill>
                  <a:schemeClr val="tx2"/>
                </a:solidFill>
                <a:latin typeface="+mj-lt"/>
              </a:rPr>
              <a:t>Associate Dean of Engineering for People, Culture, and Environment</a:t>
            </a:r>
          </a:p>
          <a:p>
            <a:pPr>
              <a:spcBef>
                <a:spcPts val="400"/>
              </a:spcBef>
              <a:buSzPct val="70000"/>
            </a:pPr>
            <a:r>
              <a:rPr lang="en-US" sz="1600" i="1" dirty="0">
                <a:solidFill>
                  <a:schemeClr val="tx2"/>
                </a:solidFill>
                <a:latin typeface="+mj-lt"/>
              </a:rPr>
              <a:t>The University of Texas at El Paso</a:t>
            </a:r>
          </a:p>
          <a:p>
            <a:pPr>
              <a:spcBef>
                <a:spcPts val="400"/>
              </a:spcBef>
              <a:buSzPct val="70000"/>
            </a:pPr>
            <a:r>
              <a:rPr lang="en-US" sz="1600" i="1" dirty="0" err="1">
                <a:solidFill>
                  <a:schemeClr val="tx2"/>
                </a:solidFill>
                <a:latin typeface="+mj-lt"/>
              </a:rPr>
              <a:t>mceberio@utep.edu</a:t>
            </a:r>
            <a:endParaRPr lang="en-US" sz="1600" i="1" dirty="0">
              <a:solidFill>
                <a:schemeClr val="tx2"/>
              </a:solidFill>
              <a:latin typeface="+mj-lt"/>
            </a:endParaRPr>
          </a:p>
        </p:txBody>
      </p:sp>
    </p:spTree>
    <p:extLst>
      <p:ext uri="{BB962C8B-B14F-4D97-AF65-F5344CB8AC3E}">
        <p14:creationId xmlns:p14="http://schemas.microsoft.com/office/powerpoint/2010/main" val="307616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27B59-69FF-D41E-7AAD-536D0F21EBD2}"/>
              </a:ext>
            </a:extLst>
          </p:cNvPr>
          <p:cNvSpPr>
            <a:spLocks noGrp="1"/>
          </p:cNvSpPr>
          <p:nvPr>
            <p:ph type="title"/>
          </p:nvPr>
        </p:nvSpPr>
        <p:spPr>
          <a:xfrm>
            <a:off x="6651653" y="685801"/>
            <a:ext cx="4366617" cy="3046228"/>
          </a:xfrm>
        </p:spPr>
        <p:txBody>
          <a:bodyPr vert="horz" lIns="91440" tIns="45720" rIns="91440" bIns="45720" rtlCol="0" anchor="b">
            <a:normAutofit/>
          </a:bodyPr>
          <a:lstStyle/>
          <a:p>
            <a:pPr algn="ctr"/>
            <a:r>
              <a:rPr lang="en-US" sz="2800" kern="1200" cap="all" spc="300" baseline="0">
                <a:solidFill>
                  <a:schemeClr val="bg2"/>
                </a:solidFill>
                <a:latin typeface="+mj-lt"/>
                <a:ea typeface="+mj-ea"/>
                <a:cs typeface="+mj-cs"/>
              </a:rPr>
              <a:t>Let’s talk about risks/challenges</a:t>
            </a:r>
          </a:p>
        </p:txBody>
      </p:sp>
      <p:pic>
        <p:nvPicPr>
          <p:cNvPr id="7" name="Graphic 6" descr="Warning">
            <a:extLst>
              <a:ext uri="{FF2B5EF4-FFF2-40B4-BE49-F238E27FC236}">
                <a16:creationId xmlns:a16="http://schemas.microsoft.com/office/drawing/2014/main" id="{81F54FD3-840E-5C91-4541-B4F892B49F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1" y="1383751"/>
            <a:ext cx="4090498" cy="4090498"/>
          </a:xfrm>
          <a:prstGeom prst="rect">
            <a:avLst/>
          </a:prstGeom>
        </p:spPr>
      </p:pic>
    </p:spTree>
    <p:extLst>
      <p:ext uri="{BB962C8B-B14F-4D97-AF65-F5344CB8AC3E}">
        <p14:creationId xmlns:p14="http://schemas.microsoft.com/office/powerpoint/2010/main" val="302437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1065791"/>
            <a:ext cx="6393688" cy="813498"/>
          </a:xfrm>
        </p:spPr>
        <p:txBody>
          <a:bodyPr>
            <a:normAutofit/>
          </a:bodyPr>
          <a:lstStyle/>
          <a:p>
            <a:pPr algn="ctr"/>
            <a:r>
              <a:rPr lang="en-US" sz="1800"/>
              <a:t>What risks do you foresee in embracing failure in your classroom?</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284850" y="2135938"/>
            <a:ext cx="6339840" cy="3439557"/>
          </a:xfrm>
        </p:spPr>
        <p:txBody>
          <a:bodyPr>
            <a:normAutofit/>
          </a:bodyPr>
          <a:lstStyle/>
          <a:p>
            <a:r>
              <a:rPr lang="en-US" dirty="0">
                <a:solidFill>
                  <a:schemeClr val="accent6"/>
                </a:solidFill>
              </a:rPr>
              <a:t>[2 minutes] </a:t>
            </a:r>
            <a:r>
              <a:rPr lang="en-US" dirty="0"/>
              <a:t>Think of a </a:t>
            </a:r>
            <a:r>
              <a:rPr lang="en-US" b="1" dirty="0">
                <a:solidFill>
                  <a:schemeClr val="accent6"/>
                </a:solidFill>
              </a:rPr>
              <a:t>risk (risks) </a:t>
            </a:r>
            <a:r>
              <a:rPr lang="en-US" dirty="0"/>
              <a:t>that embracing / encouraging failure could pose to your students’ success. What could be the </a:t>
            </a:r>
            <a:r>
              <a:rPr lang="en-US" b="1" dirty="0">
                <a:solidFill>
                  <a:schemeClr val="accent6"/>
                </a:solidFill>
              </a:rPr>
              <a:t>negative impact for your students’ learning</a:t>
            </a:r>
            <a:r>
              <a:rPr lang="en-US" dirty="0"/>
              <a:t>?</a:t>
            </a:r>
          </a:p>
          <a:p>
            <a:r>
              <a:rPr lang="en-US" dirty="0">
                <a:solidFill>
                  <a:srgbClr val="00B050"/>
                </a:solidFill>
              </a:rPr>
              <a:t>[5 minutes] </a:t>
            </a:r>
            <a:r>
              <a:rPr lang="en-US" dirty="0"/>
              <a:t>Share what this risk is with your neighbor(s).</a:t>
            </a:r>
          </a:p>
          <a:p>
            <a:r>
              <a:rPr lang="en-US" dirty="0">
                <a:solidFill>
                  <a:schemeClr val="accent1"/>
                </a:solidFill>
              </a:rPr>
              <a:t>[5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8153400" y="2100120"/>
            <a:ext cx="2705100" cy="2657760"/>
          </a:xfrm>
          <a:prstGeom prst="rect">
            <a:avLst/>
          </a:prstGeom>
        </p:spPr>
      </p:pic>
    </p:spTree>
    <p:extLst>
      <p:ext uri="{BB962C8B-B14F-4D97-AF65-F5344CB8AC3E}">
        <p14:creationId xmlns:p14="http://schemas.microsoft.com/office/powerpoint/2010/main" val="319842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C4321-9F04-EE31-9673-9E0DE41D09D6}"/>
              </a:ext>
            </a:extLst>
          </p:cNvPr>
          <p:cNvSpPr>
            <a:spLocks noGrp="1"/>
          </p:cNvSpPr>
          <p:nvPr>
            <p:ph type="title"/>
          </p:nvPr>
        </p:nvSpPr>
        <p:spPr>
          <a:xfrm>
            <a:off x="1050389" y="914881"/>
            <a:ext cx="5212188" cy="964407"/>
          </a:xfrm>
        </p:spPr>
        <p:txBody>
          <a:bodyPr>
            <a:normAutofit/>
          </a:bodyPr>
          <a:lstStyle/>
          <a:p>
            <a:pPr algn="ctr"/>
            <a:r>
              <a:rPr lang="en-US" dirty="0"/>
              <a:t>Lessons learned </a:t>
            </a:r>
            <a:endParaRPr lang="en-US"/>
          </a:p>
        </p:txBody>
      </p:sp>
      <p:sp>
        <p:nvSpPr>
          <p:cNvPr id="3" name="Content Placeholder 2">
            <a:extLst>
              <a:ext uri="{FF2B5EF4-FFF2-40B4-BE49-F238E27FC236}">
                <a16:creationId xmlns:a16="http://schemas.microsoft.com/office/drawing/2014/main" id="{F2BF949C-68B5-0F82-AADE-82C0696FC1E8}"/>
              </a:ext>
            </a:extLst>
          </p:cNvPr>
          <p:cNvSpPr>
            <a:spLocks noGrp="1"/>
          </p:cNvSpPr>
          <p:nvPr>
            <p:ph idx="1"/>
          </p:nvPr>
        </p:nvSpPr>
        <p:spPr>
          <a:xfrm>
            <a:off x="1218040" y="2146570"/>
            <a:ext cx="5118965" cy="3754499"/>
          </a:xfrm>
        </p:spPr>
        <p:txBody>
          <a:bodyPr>
            <a:normAutofit/>
          </a:bodyPr>
          <a:lstStyle/>
          <a:p>
            <a:r>
              <a:rPr lang="en-US" dirty="0"/>
              <a:t>Students will </a:t>
            </a:r>
            <a:r>
              <a:rPr lang="en-US" b="1" dirty="0">
                <a:solidFill>
                  <a:srgbClr val="FFC000"/>
                </a:solidFill>
              </a:rPr>
              <a:t>delay working</a:t>
            </a:r>
            <a:r>
              <a:rPr lang="en-US" dirty="0"/>
              <a:t>: no urgency to perform and a lot of conflicting commitments</a:t>
            </a:r>
          </a:p>
          <a:p>
            <a:r>
              <a:rPr lang="en-US" dirty="0"/>
              <a:t>Students will be </a:t>
            </a:r>
            <a:r>
              <a:rPr lang="en-US" b="1" dirty="0">
                <a:solidFill>
                  <a:srgbClr val="FFC000"/>
                </a:solidFill>
              </a:rPr>
              <a:t>confused about their standing</a:t>
            </a:r>
            <a:r>
              <a:rPr lang="en-US" dirty="0"/>
              <a:t> in the class</a:t>
            </a:r>
          </a:p>
          <a:p>
            <a:endParaRPr lang="en-US" dirty="0"/>
          </a:p>
          <a:p>
            <a:r>
              <a:rPr lang="en-US" dirty="0"/>
              <a:t>Difficulty convincing students to </a:t>
            </a:r>
            <a:r>
              <a:rPr lang="en-US" b="1" dirty="0">
                <a:solidFill>
                  <a:schemeClr val="accent6"/>
                </a:solidFill>
              </a:rPr>
              <a:t>think differently </a:t>
            </a:r>
            <a:r>
              <a:rPr lang="en-US" dirty="0"/>
              <a:t>about grading</a:t>
            </a:r>
          </a:p>
        </p:txBody>
      </p:sp>
      <p:pic>
        <p:nvPicPr>
          <p:cNvPr id="5" name="Picture 4" descr="Glasses on top of a book">
            <a:extLst>
              <a:ext uri="{FF2B5EF4-FFF2-40B4-BE49-F238E27FC236}">
                <a16:creationId xmlns:a16="http://schemas.microsoft.com/office/drawing/2014/main" id="{3CFD7CAC-6BB7-1658-2562-E9B69A4B0641}"/>
              </a:ext>
            </a:extLst>
          </p:cNvPr>
          <p:cNvPicPr>
            <a:picLocks noChangeAspect="1"/>
          </p:cNvPicPr>
          <p:nvPr/>
        </p:nvPicPr>
        <p:blipFill rotWithShape="1">
          <a:blip r:embed="rId3"/>
          <a:srcRect l="14514" r="39846" b="-1"/>
          <a:stretch/>
        </p:blipFill>
        <p:spPr>
          <a:xfrm>
            <a:off x="7467600" y="10"/>
            <a:ext cx="4724400" cy="6857988"/>
          </a:xfrm>
          <a:prstGeom prst="rect">
            <a:avLst/>
          </a:prstGeom>
        </p:spPr>
      </p:pic>
    </p:spTree>
    <p:extLst>
      <p:ext uri="{BB962C8B-B14F-4D97-AF65-F5344CB8AC3E}">
        <p14:creationId xmlns:p14="http://schemas.microsoft.com/office/powerpoint/2010/main" val="34191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FE474-952E-3B2D-39B7-B4E9F666143B}"/>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300" kern="1200" cap="all" spc="300" baseline="0">
                <a:solidFill>
                  <a:schemeClr val="bg2"/>
                </a:solidFill>
                <a:latin typeface="+mj-lt"/>
                <a:ea typeface="+mj-ea"/>
                <a:cs typeface="+mj-cs"/>
              </a:rPr>
              <a:t>Strategies &amp; tools to mitigate risks</a:t>
            </a:r>
          </a:p>
        </p:txBody>
      </p:sp>
      <p:pic>
        <p:nvPicPr>
          <p:cNvPr id="5" name="Picture 4">
            <a:extLst>
              <a:ext uri="{FF2B5EF4-FFF2-40B4-BE49-F238E27FC236}">
                <a16:creationId xmlns:a16="http://schemas.microsoft.com/office/drawing/2014/main" id="{E7D08D9C-1FF3-5DA2-0F7E-01B36185DA0C}"/>
              </a:ext>
            </a:extLst>
          </p:cNvPr>
          <p:cNvPicPr>
            <a:picLocks noChangeAspect="1"/>
          </p:cNvPicPr>
          <p:nvPr/>
        </p:nvPicPr>
        <p:blipFill>
          <a:blip r:embed="rId3"/>
          <a:stretch>
            <a:fillRect/>
          </a:stretch>
        </p:blipFill>
        <p:spPr>
          <a:xfrm>
            <a:off x="5410200" y="1661160"/>
            <a:ext cx="6096000" cy="3535680"/>
          </a:xfrm>
          <a:prstGeom prst="rect">
            <a:avLst/>
          </a:prstGeom>
        </p:spPr>
      </p:pic>
    </p:spTree>
    <p:extLst>
      <p:ext uri="{BB962C8B-B14F-4D97-AF65-F5344CB8AC3E}">
        <p14:creationId xmlns:p14="http://schemas.microsoft.com/office/powerpoint/2010/main" val="227525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1065791"/>
            <a:ext cx="6868550" cy="813498"/>
          </a:xfrm>
        </p:spPr>
        <p:txBody>
          <a:bodyPr>
            <a:normAutofit/>
          </a:bodyPr>
          <a:lstStyle/>
          <a:p>
            <a:pPr algn="ctr"/>
            <a:r>
              <a:rPr lang="en-US" sz="1800" dirty="0"/>
              <a:t>Let’s brainstorm about mitigating risks</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284850" y="2135938"/>
            <a:ext cx="6339840" cy="3439557"/>
          </a:xfrm>
        </p:spPr>
        <p:txBody>
          <a:bodyPr>
            <a:normAutofit/>
          </a:bodyPr>
          <a:lstStyle/>
          <a:p>
            <a:r>
              <a:rPr lang="en-US" dirty="0">
                <a:solidFill>
                  <a:schemeClr val="accent6"/>
                </a:solidFill>
              </a:rPr>
              <a:t>[2 minutes] </a:t>
            </a:r>
            <a:r>
              <a:rPr lang="en-US" dirty="0"/>
              <a:t>Focus on a risk you discussed in your group. Now think of </a:t>
            </a:r>
            <a:r>
              <a:rPr lang="en-US" b="1" dirty="0">
                <a:solidFill>
                  <a:schemeClr val="accent6"/>
                </a:solidFill>
              </a:rPr>
              <a:t>a way you could mitigate this risk</a:t>
            </a:r>
            <a:r>
              <a:rPr lang="en-US" dirty="0"/>
              <a:t>: what could you do to avoid this pitfall or minimize its potential negative impact?</a:t>
            </a:r>
          </a:p>
          <a:p>
            <a:r>
              <a:rPr lang="en-US" dirty="0">
                <a:solidFill>
                  <a:srgbClr val="00B050"/>
                </a:solidFill>
              </a:rPr>
              <a:t>[5 minutes] </a:t>
            </a:r>
            <a:r>
              <a:rPr lang="en-US" dirty="0"/>
              <a:t>Share your strategy with your neighbor(s).</a:t>
            </a:r>
          </a:p>
          <a:p>
            <a:r>
              <a:rPr lang="en-US" dirty="0">
                <a:solidFill>
                  <a:schemeClr val="accent1"/>
                </a:solidFill>
              </a:rPr>
              <a:t>[5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8153400" y="2100120"/>
            <a:ext cx="2705100" cy="2657760"/>
          </a:xfrm>
          <a:prstGeom prst="rect">
            <a:avLst/>
          </a:prstGeom>
        </p:spPr>
      </p:pic>
    </p:spTree>
    <p:extLst>
      <p:ext uri="{BB962C8B-B14F-4D97-AF65-F5344CB8AC3E}">
        <p14:creationId xmlns:p14="http://schemas.microsoft.com/office/powerpoint/2010/main" val="120918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77C3E-BC85-ACF6-DB58-B232EE6B63C8}"/>
              </a:ext>
            </a:extLst>
          </p:cNvPr>
          <p:cNvSpPr>
            <a:spLocks noGrp="1"/>
          </p:cNvSpPr>
          <p:nvPr>
            <p:ph type="title"/>
          </p:nvPr>
        </p:nvSpPr>
        <p:spPr>
          <a:xfrm>
            <a:off x="1050389" y="914881"/>
            <a:ext cx="5212188" cy="964407"/>
          </a:xfrm>
        </p:spPr>
        <p:txBody>
          <a:bodyPr>
            <a:normAutofit fontScale="90000"/>
          </a:bodyPr>
          <a:lstStyle/>
          <a:p>
            <a:pPr algn="ctr"/>
            <a:r>
              <a:rPr lang="en-US" sz="3000" dirty="0"/>
              <a:t>approaches to mitigating risks</a:t>
            </a:r>
            <a:br>
              <a:rPr lang="en-US" sz="3000" dirty="0"/>
            </a:br>
            <a:r>
              <a:rPr lang="en-US" sz="3000" dirty="0"/>
              <a:t>-- policies </a:t>
            </a:r>
          </a:p>
        </p:txBody>
      </p:sp>
      <p:sp>
        <p:nvSpPr>
          <p:cNvPr id="3" name="Content Placeholder 2">
            <a:extLst>
              <a:ext uri="{FF2B5EF4-FFF2-40B4-BE49-F238E27FC236}">
                <a16:creationId xmlns:a16="http://schemas.microsoft.com/office/drawing/2014/main" id="{2823D237-E6CD-42BB-6CA5-2BCB6573B00E}"/>
              </a:ext>
            </a:extLst>
          </p:cNvPr>
          <p:cNvSpPr>
            <a:spLocks noGrp="1"/>
          </p:cNvSpPr>
          <p:nvPr>
            <p:ph idx="1"/>
          </p:nvPr>
        </p:nvSpPr>
        <p:spPr>
          <a:xfrm>
            <a:off x="828675" y="2146570"/>
            <a:ext cx="5872163" cy="4025629"/>
          </a:xfrm>
        </p:spPr>
        <p:txBody>
          <a:bodyPr>
            <a:normAutofit lnSpcReduction="10000"/>
          </a:bodyPr>
          <a:lstStyle/>
          <a:p>
            <a:pPr marL="0" indent="0">
              <a:buNone/>
            </a:pPr>
            <a:r>
              <a:rPr lang="en-US" sz="2200" b="1" dirty="0">
                <a:solidFill>
                  <a:schemeClr val="accent6"/>
                </a:solidFill>
              </a:rPr>
              <a:t>Engage students </a:t>
            </a:r>
            <a:r>
              <a:rPr lang="en-US" sz="2200" dirty="0"/>
              <a:t>in their learning, consistently (no delays):</a:t>
            </a:r>
          </a:p>
          <a:p>
            <a:r>
              <a:rPr lang="en-US" sz="2200" dirty="0">
                <a:sym typeface="Wingdings" pitchFamily="2" charset="2"/>
              </a:rPr>
              <a:t>Expectation of focus on learning and engagement with the material  policy</a:t>
            </a:r>
          </a:p>
          <a:p>
            <a:r>
              <a:rPr lang="en-US" sz="2200" i="1" dirty="0">
                <a:sym typeface="Wingdings" pitchFamily="2" charset="2"/>
              </a:rPr>
              <a:t>E.g.,  labs are not graded, preparedness is, indicators of engagement</a:t>
            </a:r>
            <a:r>
              <a:rPr lang="en-US" sz="2200" dirty="0">
                <a:sym typeface="Wingdings" pitchFamily="2" charset="2"/>
              </a:rPr>
              <a:t> </a:t>
            </a:r>
          </a:p>
          <a:p>
            <a:r>
              <a:rPr lang="en-US" sz="2200" dirty="0">
                <a:sym typeface="Wingdings" pitchFamily="2" charset="2"/>
              </a:rPr>
              <a:t>Revisiting policies for equity (e.g., attendance)</a:t>
            </a:r>
          </a:p>
          <a:p>
            <a:pPr marL="0" indent="0">
              <a:buNone/>
            </a:pPr>
            <a:r>
              <a:rPr lang="en-US" sz="2200" dirty="0"/>
              <a:t>Clear </a:t>
            </a:r>
            <a:r>
              <a:rPr lang="en-US" sz="2200" b="1" dirty="0">
                <a:solidFill>
                  <a:schemeClr val="accent6"/>
                </a:solidFill>
              </a:rPr>
              <a:t>communication of standing </a:t>
            </a:r>
            <a:r>
              <a:rPr lang="en-US" sz="2200" dirty="0"/>
              <a:t>in class: </a:t>
            </a:r>
          </a:p>
          <a:p>
            <a:r>
              <a:rPr lang="en-US" sz="2200" dirty="0"/>
              <a:t>Traditional grading weighted sum in syllabus </a:t>
            </a:r>
            <a:r>
              <a:rPr lang="en-US" sz="2200" dirty="0">
                <a:sym typeface="Wingdings" pitchFamily="2" charset="2"/>
              </a:rPr>
              <a:t> reference for lower bound</a:t>
            </a:r>
            <a:endParaRPr lang="en-US" sz="2200" dirty="0"/>
          </a:p>
          <a:p>
            <a:pPr marL="0" indent="0">
              <a:buNone/>
            </a:pPr>
            <a:endParaRPr lang="en-US" sz="2200" dirty="0"/>
          </a:p>
        </p:txBody>
      </p:sp>
      <p:pic>
        <p:nvPicPr>
          <p:cNvPr id="5" name="Picture 4" descr="Abstract blurred public library with bookshelves">
            <a:extLst>
              <a:ext uri="{FF2B5EF4-FFF2-40B4-BE49-F238E27FC236}">
                <a16:creationId xmlns:a16="http://schemas.microsoft.com/office/drawing/2014/main" id="{F4BD7F5A-6321-8935-63AA-71C962312687}"/>
              </a:ext>
            </a:extLst>
          </p:cNvPr>
          <p:cNvPicPr>
            <a:picLocks noChangeAspect="1"/>
          </p:cNvPicPr>
          <p:nvPr/>
        </p:nvPicPr>
        <p:blipFill rotWithShape="1">
          <a:blip r:embed="rId3"/>
          <a:srcRect l="15838" r="38178" b="-1"/>
          <a:stretch/>
        </p:blipFill>
        <p:spPr>
          <a:xfrm>
            <a:off x="7467600" y="10"/>
            <a:ext cx="4724400" cy="6857988"/>
          </a:xfrm>
          <a:prstGeom prst="rect">
            <a:avLst/>
          </a:prstGeom>
        </p:spPr>
      </p:pic>
    </p:spTree>
    <p:extLst>
      <p:ext uri="{BB962C8B-B14F-4D97-AF65-F5344CB8AC3E}">
        <p14:creationId xmlns:p14="http://schemas.microsoft.com/office/powerpoint/2010/main" val="14782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23D237-E6CD-42BB-6CA5-2BCB6573B00E}"/>
              </a:ext>
            </a:extLst>
          </p:cNvPr>
          <p:cNvSpPr>
            <a:spLocks noGrp="1"/>
          </p:cNvSpPr>
          <p:nvPr>
            <p:ph idx="1"/>
          </p:nvPr>
        </p:nvSpPr>
        <p:spPr>
          <a:xfrm>
            <a:off x="685800" y="2165194"/>
            <a:ext cx="6118275" cy="4464690"/>
          </a:xfrm>
        </p:spPr>
        <p:txBody>
          <a:bodyPr>
            <a:normAutofit/>
          </a:bodyPr>
          <a:lstStyle/>
          <a:p>
            <a:pPr marL="0" indent="0">
              <a:lnSpc>
                <a:spcPct val="90000"/>
              </a:lnSpc>
              <a:buNone/>
            </a:pPr>
            <a:r>
              <a:rPr lang="en-US" sz="2200" b="1" dirty="0">
                <a:solidFill>
                  <a:schemeClr val="accent6"/>
                </a:solidFill>
              </a:rPr>
              <a:t>Assessment consistent </a:t>
            </a:r>
            <a:r>
              <a:rPr lang="en-US" sz="2200" dirty="0"/>
              <a:t>with philosophy:</a:t>
            </a:r>
          </a:p>
          <a:p>
            <a:pPr>
              <a:lnSpc>
                <a:spcPct val="90000"/>
              </a:lnSpc>
            </a:pPr>
            <a:r>
              <a:rPr lang="en-US" sz="2200" dirty="0"/>
              <a:t>Outcomes driving the grading </a:t>
            </a:r>
            <a:r>
              <a:rPr lang="en-US" sz="2200" dirty="0">
                <a:sym typeface="Wingdings" pitchFamily="2" charset="2"/>
              </a:rPr>
              <a:t> mastery levels</a:t>
            </a:r>
            <a:endParaRPr lang="en-US" sz="2200" dirty="0"/>
          </a:p>
          <a:p>
            <a:pPr>
              <a:lnSpc>
                <a:spcPct val="90000"/>
              </a:lnSpc>
            </a:pPr>
            <a:r>
              <a:rPr lang="en-US" sz="2200" dirty="0"/>
              <a:t>Grading often, with meaningful feedback </a:t>
            </a:r>
          </a:p>
          <a:p>
            <a:pPr marL="0" indent="0">
              <a:lnSpc>
                <a:spcPct val="90000"/>
              </a:lnSpc>
              <a:buNone/>
            </a:pPr>
            <a:endParaRPr lang="en-US" sz="2200" dirty="0"/>
          </a:p>
          <a:p>
            <a:pPr marL="0" indent="0">
              <a:lnSpc>
                <a:spcPct val="90000"/>
              </a:lnSpc>
              <a:buNone/>
            </a:pPr>
            <a:r>
              <a:rPr lang="en-US" sz="2200" b="1" dirty="0">
                <a:solidFill>
                  <a:schemeClr val="accent6"/>
                </a:solidFill>
              </a:rPr>
              <a:t>Clear philosophy, reassurance </a:t>
            </a:r>
            <a:r>
              <a:rPr lang="en-US" sz="2200" dirty="0"/>
              <a:t>we are on the same page:</a:t>
            </a:r>
          </a:p>
          <a:p>
            <a:pPr>
              <a:lnSpc>
                <a:spcPct val="90000"/>
              </a:lnSpc>
            </a:pPr>
            <a:r>
              <a:rPr lang="en-US" sz="2200" dirty="0"/>
              <a:t>Adopting a growth mindset vocabulary </a:t>
            </a:r>
            <a:r>
              <a:rPr lang="en-US" sz="2200" dirty="0">
                <a:sym typeface="Wingdings" pitchFamily="2" charset="2"/>
              </a:rPr>
              <a:t></a:t>
            </a:r>
            <a:r>
              <a:rPr lang="en-US" sz="2200" dirty="0"/>
              <a:t> making it visible</a:t>
            </a:r>
          </a:p>
          <a:p>
            <a:pPr>
              <a:lnSpc>
                <a:spcPct val="90000"/>
              </a:lnSpc>
            </a:pPr>
            <a:r>
              <a:rPr lang="en-US" sz="2200" dirty="0">
                <a:sym typeface="Wingdings" pitchFamily="2" charset="2"/>
              </a:rPr>
              <a:t>Frequent communication of encouragement</a:t>
            </a:r>
            <a:endParaRPr lang="en-US" sz="2200" dirty="0"/>
          </a:p>
        </p:txBody>
      </p:sp>
      <p:pic>
        <p:nvPicPr>
          <p:cNvPr id="5" name="Picture 4" descr="White bulbs with a yellow one standing out">
            <a:extLst>
              <a:ext uri="{FF2B5EF4-FFF2-40B4-BE49-F238E27FC236}">
                <a16:creationId xmlns:a16="http://schemas.microsoft.com/office/drawing/2014/main" id="{B5707599-8453-1559-5B8E-7383901C3031}"/>
              </a:ext>
            </a:extLst>
          </p:cNvPr>
          <p:cNvPicPr>
            <a:picLocks noChangeAspect="1"/>
          </p:cNvPicPr>
          <p:nvPr/>
        </p:nvPicPr>
        <p:blipFill rotWithShape="1">
          <a:blip r:embed="rId3"/>
          <a:srcRect l="19073" r="34943" b="-1"/>
          <a:stretch/>
        </p:blipFill>
        <p:spPr>
          <a:xfrm>
            <a:off x="7467600" y="10"/>
            <a:ext cx="4724400" cy="6857988"/>
          </a:xfrm>
          <a:prstGeom prst="rect">
            <a:avLst/>
          </a:prstGeom>
        </p:spPr>
      </p:pic>
      <p:sp>
        <p:nvSpPr>
          <p:cNvPr id="8" name="Title 1">
            <a:extLst>
              <a:ext uri="{FF2B5EF4-FFF2-40B4-BE49-F238E27FC236}">
                <a16:creationId xmlns:a16="http://schemas.microsoft.com/office/drawing/2014/main" id="{1566B294-D3A1-C961-24BB-761A3C4EFB47}"/>
              </a:ext>
            </a:extLst>
          </p:cNvPr>
          <p:cNvSpPr>
            <a:spLocks noGrp="1"/>
          </p:cNvSpPr>
          <p:nvPr>
            <p:ph type="title"/>
          </p:nvPr>
        </p:nvSpPr>
        <p:spPr>
          <a:xfrm>
            <a:off x="1050389" y="986321"/>
            <a:ext cx="5212188" cy="964407"/>
          </a:xfrm>
        </p:spPr>
        <p:txBody>
          <a:bodyPr>
            <a:normAutofit fontScale="90000"/>
          </a:bodyPr>
          <a:lstStyle/>
          <a:p>
            <a:pPr algn="ctr"/>
            <a:r>
              <a:rPr lang="en-US" sz="3000" dirty="0"/>
              <a:t>approaches to mitigating risks</a:t>
            </a:r>
            <a:br>
              <a:rPr lang="en-US" sz="3000" dirty="0"/>
            </a:br>
            <a:r>
              <a:rPr lang="en-US" sz="3000" dirty="0"/>
              <a:t>-- service </a:t>
            </a:r>
          </a:p>
        </p:txBody>
      </p:sp>
    </p:spTree>
    <p:extLst>
      <p:ext uri="{BB962C8B-B14F-4D97-AF65-F5344CB8AC3E}">
        <p14:creationId xmlns:p14="http://schemas.microsoft.com/office/powerpoint/2010/main" val="40242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E5847-8430-D89A-C125-9DC13DFD73B7}"/>
              </a:ext>
            </a:extLst>
          </p:cNvPr>
          <p:cNvSpPr>
            <a:spLocks noGrp="1"/>
          </p:cNvSpPr>
          <p:nvPr>
            <p:ph type="title"/>
          </p:nvPr>
        </p:nvSpPr>
        <p:spPr>
          <a:xfrm>
            <a:off x="1050389" y="914881"/>
            <a:ext cx="5212188" cy="964407"/>
          </a:xfrm>
        </p:spPr>
        <p:txBody>
          <a:bodyPr>
            <a:normAutofit/>
          </a:bodyPr>
          <a:lstStyle/>
          <a:p>
            <a:pPr algn="ctr"/>
            <a:r>
              <a:rPr lang="en-US" sz="3000"/>
              <a:t>Tools/ways to help make this happen</a:t>
            </a:r>
          </a:p>
        </p:txBody>
      </p:sp>
      <p:sp>
        <p:nvSpPr>
          <p:cNvPr id="3" name="Content Placeholder 2">
            <a:extLst>
              <a:ext uri="{FF2B5EF4-FFF2-40B4-BE49-F238E27FC236}">
                <a16:creationId xmlns:a16="http://schemas.microsoft.com/office/drawing/2014/main" id="{3184093F-C4A9-241A-1153-F1EDC839066B}"/>
              </a:ext>
            </a:extLst>
          </p:cNvPr>
          <p:cNvSpPr>
            <a:spLocks noGrp="1"/>
          </p:cNvSpPr>
          <p:nvPr>
            <p:ph idx="1"/>
          </p:nvPr>
        </p:nvSpPr>
        <p:spPr>
          <a:xfrm>
            <a:off x="885825" y="2108368"/>
            <a:ext cx="5918249" cy="4063831"/>
          </a:xfrm>
        </p:spPr>
        <p:txBody>
          <a:bodyPr>
            <a:normAutofit/>
          </a:bodyPr>
          <a:lstStyle/>
          <a:p>
            <a:pPr marL="0" indent="0">
              <a:lnSpc>
                <a:spcPct val="90000"/>
              </a:lnSpc>
              <a:buNone/>
            </a:pPr>
            <a:r>
              <a:rPr lang="en-US" sz="2000" i="1" dirty="0"/>
              <a:t>Pretty lightweight once you get your communication clear (and the word of mouth goes around)</a:t>
            </a:r>
          </a:p>
          <a:p>
            <a:pPr>
              <a:lnSpc>
                <a:spcPct val="90000"/>
              </a:lnSpc>
            </a:pPr>
            <a:r>
              <a:rPr lang="en-US" sz="2000" b="1" dirty="0">
                <a:solidFill>
                  <a:schemeClr val="accent6"/>
                </a:solidFill>
              </a:rPr>
              <a:t>Clear outcomes </a:t>
            </a:r>
            <a:r>
              <a:rPr lang="en-US" sz="2000" dirty="0">
                <a:sym typeface="Wingdings" pitchFamily="2" charset="2"/>
              </a:rPr>
              <a:t> to guide the journey + a </a:t>
            </a:r>
            <a:r>
              <a:rPr lang="en-US" sz="2000" b="1" dirty="0">
                <a:solidFill>
                  <a:schemeClr val="accent6"/>
                </a:solidFill>
                <a:sym typeface="Wingdings" pitchFamily="2" charset="2"/>
              </a:rPr>
              <a:t>grading system</a:t>
            </a:r>
            <a:r>
              <a:rPr lang="en-US" sz="2000" b="1" dirty="0">
                <a:sym typeface="Wingdings" pitchFamily="2" charset="2"/>
              </a:rPr>
              <a:t> </a:t>
            </a:r>
            <a:r>
              <a:rPr lang="en-US" sz="2000" dirty="0">
                <a:sym typeface="Wingdings" pitchFamily="2" charset="2"/>
              </a:rPr>
              <a:t>that works for you</a:t>
            </a:r>
            <a:endParaRPr lang="en-US" sz="2000" dirty="0"/>
          </a:p>
          <a:p>
            <a:pPr>
              <a:lnSpc>
                <a:spcPct val="90000"/>
              </a:lnSpc>
            </a:pPr>
            <a:r>
              <a:rPr lang="en-US" sz="2000" dirty="0"/>
              <a:t>Some </a:t>
            </a:r>
            <a:r>
              <a:rPr lang="en-US" sz="2000" b="1" dirty="0">
                <a:solidFill>
                  <a:schemeClr val="accent6"/>
                </a:solidFill>
              </a:rPr>
              <a:t>grading help</a:t>
            </a:r>
            <a:r>
              <a:rPr lang="en-US" sz="2000" dirty="0"/>
              <a:t>: for me, Gradescope for it ease of grading &amp; feedback (fast and meaningful)</a:t>
            </a:r>
          </a:p>
          <a:p>
            <a:pPr>
              <a:lnSpc>
                <a:spcPct val="90000"/>
              </a:lnSpc>
            </a:pPr>
            <a:r>
              <a:rPr lang="en-US" sz="2000" b="1" dirty="0">
                <a:solidFill>
                  <a:schemeClr val="accent6"/>
                </a:solidFill>
              </a:rPr>
              <a:t>Student-oriented team</a:t>
            </a:r>
            <a:r>
              <a:rPr lang="en-US" sz="2000" dirty="0"/>
              <a:t>: trained to be positive, constructive, caring, and supportive of students (surprise them with positivity) </a:t>
            </a:r>
          </a:p>
          <a:p>
            <a:pPr>
              <a:lnSpc>
                <a:spcPct val="90000"/>
              </a:lnSpc>
            </a:pPr>
            <a:r>
              <a:rPr lang="en-US" sz="2000" b="1" dirty="0">
                <a:solidFill>
                  <a:schemeClr val="accent6"/>
                </a:solidFill>
              </a:rPr>
              <a:t>Communicate, communicate, communicate</a:t>
            </a:r>
            <a:r>
              <a:rPr lang="en-US" sz="2000" dirty="0"/>
              <a:t>: in class, outside class (encouraging messages), blog</a:t>
            </a:r>
          </a:p>
          <a:p>
            <a:pPr>
              <a:lnSpc>
                <a:spcPct val="90000"/>
              </a:lnSpc>
            </a:pPr>
            <a:r>
              <a:rPr lang="en-US" sz="2000" b="1" dirty="0">
                <a:solidFill>
                  <a:schemeClr val="accent6"/>
                </a:solidFill>
              </a:rPr>
              <a:t>Availability</a:t>
            </a:r>
          </a:p>
          <a:p>
            <a:pPr>
              <a:lnSpc>
                <a:spcPct val="90000"/>
              </a:lnSpc>
            </a:pPr>
            <a:endParaRPr lang="en-US" sz="1700" dirty="0"/>
          </a:p>
        </p:txBody>
      </p:sp>
      <p:pic>
        <p:nvPicPr>
          <p:cNvPr id="5" name="Picture 4" descr="School and office supplies">
            <a:extLst>
              <a:ext uri="{FF2B5EF4-FFF2-40B4-BE49-F238E27FC236}">
                <a16:creationId xmlns:a16="http://schemas.microsoft.com/office/drawing/2014/main" id="{66A9A867-0408-7413-523B-AF0681FEAFB5}"/>
              </a:ext>
            </a:extLst>
          </p:cNvPr>
          <p:cNvPicPr>
            <a:picLocks noChangeAspect="1"/>
          </p:cNvPicPr>
          <p:nvPr/>
        </p:nvPicPr>
        <p:blipFill rotWithShape="1">
          <a:blip r:embed="rId3"/>
          <a:srcRect l="41865" r="12151" b="-1"/>
          <a:stretch/>
        </p:blipFill>
        <p:spPr>
          <a:xfrm>
            <a:off x="7467600" y="10"/>
            <a:ext cx="4724400" cy="6857988"/>
          </a:xfrm>
          <a:prstGeom prst="rect">
            <a:avLst/>
          </a:prstGeom>
        </p:spPr>
      </p:pic>
    </p:spTree>
    <p:extLst>
      <p:ext uri="{BB962C8B-B14F-4D97-AF65-F5344CB8AC3E}">
        <p14:creationId xmlns:p14="http://schemas.microsoft.com/office/powerpoint/2010/main" val="5552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5E03B-7AFC-088F-A302-A0522269E513}"/>
              </a:ext>
            </a:extLst>
          </p:cNvPr>
          <p:cNvSpPr>
            <a:spLocks noGrp="1"/>
          </p:cNvSpPr>
          <p:nvPr>
            <p:ph type="title"/>
          </p:nvPr>
        </p:nvSpPr>
        <p:spPr>
          <a:xfrm>
            <a:off x="1050389" y="914881"/>
            <a:ext cx="5212188" cy="964407"/>
          </a:xfrm>
        </p:spPr>
        <p:txBody>
          <a:bodyPr>
            <a:normAutofit/>
          </a:bodyPr>
          <a:lstStyle/>
          <a:p>
            <a:pPr algn="ctr"/>
            <a:r>
              <a:rPr lang="en-US" sz="2000" dirty="0"/>
              <a:t>So how well does it work? Students’ paths</a:t>
            </a:r>
          </a:p>
        </p:txBody>
      </p:sp>
      <p:sp>
        <p:nvSpPr>
          <p:cNvPr id="3" name="Content Placeholder 2">
            <a:extLst>
              <a:ext uri="{FF2B5EF4-FFF2-40B4-BE49-F238E27FC236}">
                <a16:creationId xmlns:a16="http://schemas.microsoft.com/office/drawing/2014/main" id="{F8616A49-0239-33D5-910C-58D50A66166A}"/>
              </a:ext>
            </a:extLst>
          </p:cNvPr>
          <p:cNvSpPr>
            <a:spLocks noGrp="1"/>
          </p:cNvSpPr>
          <p:nvPr>
            <p:ph idx="1"/>
          </p:nvPr>
        </p:nvSpPr>
        <p:spPr>
          <a:xfrm>
            <a:off x="1218040" y="2146570"/>
            <a:ext cx="5118965" cy="3754499"/>
          </a:xfrm>
        </p:spPr>
        <p:txBody>
          <a:bodyPr>
            <a:normAutofit/>
          </a:bodyPr>
          <a:lstStyle/>
          <a:p>
            <a:r>
              <a:rPr lang="en-US" dirty="0"/>
              <a:t>Students push through </a:t>
            </a:r>
            <a:r>
              <a:rPr lang="en-US" dirty="0">
                <a:sym typeface="Wingdings" pitchFamily="2" charset="2"/>
              </a:rPr>
              <a:t> </a:t>
            </a:r>
            <a:r>
              <a:rPr lang="en-US" b="1" dirty="0">
                <a:solidFill>
                  <a:schemeClr val="accent6"/>
                </a:solidFill>
                <a:sym typeface="Wingdings" pitchFamily="2" charset="2"/>
              </a:rPr>
              <a:t>fewer drops</a:t>
            </a:r>
          </a:p>
          <a:p>
            <a:pPr lvl="1"/>
            <a:r>
              <a:rPr lang="en-US" dirty="0">
                <a:sym typeface="Wingdings" pitchFamily="2" charset="2"/>
              </a:rPr>
              <a:t>They understand that what’s behind them is behind them (like Roger Federer says of his tennis points )</a:t>
            </a:r>
          </a:p>
          <a:p>
            <a:r>
              <a:rPr lang="en-US" dirty="0">
                <a:sym typeface="Wingdings" pitchFamily="2" charset="2"/>
              </a:rPr>
              <a:t>Students who would have </a:t>
            </a:r>
            <a:r>
              <a:rPr lang="en-US" b="1" dirty="0">
                <a:solidFill>
                  <a:schemeClr val="accent6"/>
                </a:solidFill>
                <a:sym typeface="Wingdings" pitchFamily="2" charset="2"/>
              </a:rPr>
              <a:t>failed under a traditional grading</a:t>
            </a:r>
            <a:r>
              <a:rPr lang="en-US" b="1" dirty="0">
                <a:sym typeface="Wingdings" pitchFamily="2" charset="2"/>
              </a:rPr>
              <a:t> </a:t>
            </a:r>
            <a:r>
              <a:rPr lang="en-US" dirty="0">
                <a:sym typeface="Wingdings" pitchFamily="2" charset="2"/>
              </a:rPr>
              <a:t>system now </a:t>
            </a:r>
            <a:r>
              <a:rPr lang="en-US" b="1" dirty="0">
                <a:solidFill>
                  <a:schemeClr val="accent6"/>
                </a:solidFill>
                <a:sym typeface="Wingdings" pitchFamily="2" charset="2"/>
              </a:rPr>
              <a:t>pass</a:t>
            </a:r>
            <a:r>
              <a:rPr lang="en-US" b="1" dirty="0">
                <a:sym typeface="Wingdings" pitchFamily="2" charset="2"/>
              </a:rPr>
              <a:t> </a:t>
            </a:r>
            <a:r>
              <a:rPr lang="en-US" dirty="0">
                <a:sym typeface="Wingdings" pitchFamily="2" charset="2"/>
              </a:rPr>
              <a:t>the class (about </a:t>
            </a:r>
            <a:r>
              <a:rPr lang="en-US" b="1" dirty="0">
                <a:solidFill>
                  <a:schemeClr val="accent6"/>
                </a:solidFill>
                <a:sym typeface="Wingdings" pitchFamily="2" charset="2"/>
              </a:rPr>
              <a:t>80% </a:t>
            </a:r>
            <a:r>
              <a:rPr lang="en-US" dirty="0">
                <a:sym typeface="Wingdings" pitchFamily="2" charset="2"/>
              </a:rPr>
              <a:t>of those who would have failed pass)</a:t>
            </a:r>
          </a:p>
          <a:p>
            <a:pPr lvl="1"/>
            <a:r>
              <a:rPr lang="en-US" dirty="0">
                <a:sym typeface="Wingdings" pitchFamily="2" charset="2"/>
              </a:rPr>
              <a:t>And go on to be successful in the subsequent courses</a:t>
            </a:r>
          </a:p>
          <a:p>
            <a:pPr lvl="1"/>
            <a:endParaRPr lang="en-US" dirty="0"/>
          </a:p>
        </p:txBody>
      </p:sp>
      <p:pic>
        <p:nvPicPr>
          <p:cNvPr id="5" name="Picture 4" descr="A tennis ball in the air&#10;&#10;Description automatically generated">
            <a:extLst>
              <a:ext uri="{FF2B5EF4-FFF2-40B4-BE49-F238E27FC236}">
                <a16:creationId xmlns:a16="http://schemas.microsoft.com/office/drawing/2014/main" id="{0AB7AADA-2E10-1333-B2CD-746501571D03}"/>
              </a:ext>
            </a:extLst>
          </p:cNvPr>
          <p:cNvPicPr>
            <a:picLocks noChangeAspect="1"/>
          </p:cNvPicPr>
          <p:nvPr/>
        </p:nvPicPr>
        <p:blipFill rotWithShape="1">
          <a:blip r:embed="rId3"/>
          <a:srcRect l="24667" r="36583"/>
          <a:stretch/>
        </p:blipFill>
        <p:spPr>
          <a:xfrm>
            <a:off x="7467600" y="10"/>
            <a:ext cx="4724400" cy="6857988"/>
          </a:xfrm>
          <a:prstGeom prst="rect">
            <a:avLst/>
          </a:prstGeom>
        </p:spPr>
      </p:pic>
    </p:spTree>
    <p:extLst>
      <p:ext uri="{BB962C8B-B14F-4D97-AF65-F5344CB8AC3E}">
        <p14:creationId xmlns:p14="http://schemas.microsoft.com/office/powerpoint/2010/main" val="1633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4CBA-112C-F335-191E-B451DA9BB976}"/>
              </a:ext>
            </a:extLst>
          </p:cNvPr>
          <p:cNvSpPr>
            <a:spLocks noGrp="1"/>
          </p:cNvSpPr>
          <p:nvPr>
            <p:ph type="title"/>
          </p:nvPr>
        </p:nvSpPr>
        <p:spPr/>
        <p:txBody>
          <a:bodyPr/>
          <a:lstStyle/>
          <a:p>
            <a:r>
              <a:rPr lang="en-US" dirty="0"/>
              <a:t>What do students say about it?</a:t>
            </a:r>
          </a:p>
        </p:txBody>
      </p:sp>
      <p:sp>
        <p:nvSpPr>
          <p:cNvPr id="3" name="Content Placeholder 2">
            <a:extLst>
              <a:ext uri="{FF2B5EF4-FFF2-40B4-BE49-F238E27FC236}">
                <a16:creationId xmlns:a16="http://schemas.microsoft.com/office/drawing/2014/main" id="{39AFFE64-CFA8-96A1-CBEA-029821289E6F}"/>
              </a:ext>
            </a:extLst>
          </p:cNvPr>
          <p:cNvSpPr>
            <a:spLocks noGrp="1"/>
          </p:cNvSpPr>
          <p:nvPr>
            <p:ph idx="1"/>
          </p:nvPr>
        </p:nvSpPr>
        <p:spPr/>
        <p:txBody>
          <a:bodyPr>
            <a:normAutofit fontScale="70000" lnSpcReduction="20000"/>
          </a:bodyPr>
          <a:lstStyle/>
          <a:p>
            <a:r>
              <a:rPr lang="en-US" sz="1800" dirty="0">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he’s the main reason I wasn’t afraid of struggling because she was always there when </a:t>
            </a:r>
            <a:r>
              <a:rPr lang="en-US" sz="1800" dirty="0" err="1">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 needed her.</a:t>
            </a:r>
            <a:r>
              <a:rPr lang="en-US" dirty="0">
                <a:effectLst/>
              </a:rPr>
              <a:t> </a:t>
            </a:r>
          </a:p>
          <a:p>
            <a:r>
              <a:rPr lang="en-US" sz="1800" dirty="0">
                <a:effectLst/>
                <a:latin typeface="Arial" panose="020B0604020202020204" pitchFamily="34" charset="0"/>
                <a:ea typeface="Arial" panose="020B0604020202020204" pitchFamily="34" charset="0"/>
              </a:rPr>
              <a:t>Failure was not a big deal for sure.</a:t>
            </a:r>
            <a:r>
              <a:rPr lang="en-US" dirty="0">
                <a:effectLst/>
              </a:rPr>
              <a:t> </a:t>
            </a:r>
            <a:endParaRPr lang="en-US" dirty="0"/>
          </a:p>
          <a:p>
            <a:r>
              <a:rPr lang="en-US" sz="1800" dirty="0">
                <a:effectLst/>
                <a:highlight>
                  <a:srgbClr val="FFFF00"/>
                </a:highlight>
                <a:latin typeface="Arial" panose="020B0604020202020204" pitchFamily="34" charset="0"/>
                <a:ea typeface="Arial" panose="020B0604020202020204" pitchFamily="34" charset="0"/>
              </a:rPr>
              <a:t>I did not feel discouraged due to a bad grade and it helped me to improve.</a:t>
            </a:r>
            <a:r>
              <a:rPr lang="en-US" sz="1800" dirty="0">
                <a:effectLs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If I got a bad grade I said to myself "Ok I need to do better" so I looked back at what I messed up on and practiced it until I improved.</a:t>
            </a:r>
            <a:r>
              <a:rPr lang="en-US" dirty="0">
                <a:effectLst/>
              </a:rPr>
              <a:t> </a:t>
            </a:r>
          </a:p>
          <a:p>
            <a:r>
              <a:rPr lang="en-US" sz="1800" dirty="0">
                <a:effectLst/>
                <a:latin typeface="Arial" panose="020B0604020202020204" pitchFamily="34" charset="0"/>
                <a:ea typeface="Arial" panose="020B0604020202020204" pitchFamily="34" charset="0"/>
              </a:rPr>
              <a:t>it made it feel like failure is a natural part of learning and failure helped me to improve and ultimately got an A in the class</a:t>
            </a:r>
            <a:r>
              <a:rPr lang="en-US" dirty="0">
                <a:effectLst/>
              </a:rPr>
              <a:t> </a:t>
            </a:r>
            <a:endParaRPr lang="en-US" dirty="0"/>
          </a:p>
          <a:p>
            <a:r>
              <a:rPr lang="en-US" sz="1800" dirty="0">
                <a:effectLst/>
                <a:highlight>
                  <a:srgbClr val="FFFF00"/>
                </a:highlight>
                <a:latin typeface="Arial" panose="020B0604020202020204" pitchFamily="34" charset="0"/>
                <a:ea typeface="Arial" panose="020B0604020202020204" pitchFamily="34" charset="0"/>
              </a:rPr>
              <a:t>I felt less stress and less test anxiety</a:t>
            </a:r>
            <a:r>
              <a:rPr lang="en-US" sz="1800" dirty="0">
                <a:effectLst/>
                <a:latin typeface="Arial" panose="020B0604020202020204" pitchFamily="34" charset="0"/>
                <a:ea typeface="Arial" panose="020B0604020202020204" pitchFamily="34" charset="0"/>
              </a:rPr>
              <a:t> </a:t>
            </a:r>
          </a:p>
          <a:p>
            <a:r>
              <a:rPr lang="en-US" sz="1800" dirty="0">
                <a:effectLst/>
                <a:highlight>
                  <a:srgbClr val="FFFF00"/>
                </a:highlight>
                <a:latin typeface="Arial" panose="020B0604020202020204" pitchFamily="34" charset="0"/>
                <a:ea typeface="Arial" panose="020B0604020202020204" pitchFamily="34" charset="0"/>
              </a:rPr>
              <a:t>Failing a test usually discourages me, but </a:t>
            </a:r>
            <a:r>
              <a:rPr lang="en-US" sz="1800" dirty="0">
                <a:effectLst/>
                <a:latin typeface="Arial" panose="020B0604020202020204" pitchFamily="34" charset="0"/>
                <a:ea typeface="Arial" panose="020B0604020202020204" pitchFamily="34" charset="0"/>
              </a:rPr>
              <a:t>rather than feeling discouraged from a failing grade, her grading technique gave me a sense of “Okay, I did good in these questions, and I need to keep practicing in these other areas I didn’t do so well in, so now I know what areas to target” all without making me feel like I’m not smart enough. </a:t>
            </a:r>
          </a:p>
          <a:p>
            <a:r>
              <a:rPr lang="en-US" sz="1800" dirty="0">
                <a:effectLst/>
                <a:latin typeface="Arial" panose="020B0604020202020204" pitchFamily="34" charset="0"/>
                <a:ea typeface="Arial" panose="020B0604020202020204" pitchFamily="34" charset="0"/>
              </a:rPr>
              <a:t>Overall I really liked the technique and philosophy behind tests that are used to see where you currently stand and be aware of what needs improvement and be </a:t>
            </a:r>
            <a:r>
              <a:rPr lang="en-US" sz="1800" dirty="0">
                <a:effectLst/>
                <a:highlight>
                  <a:srgbClr val="FFFF00"/>
                </a:highlight>
                <a:latin typeface="Arial" panose="020B0604020202020204" pitchFamily="34" charset="0"/>
                <a:ea typeface="Arial" panose="020B0604020202020204" pitchFamily="34" charset="0"/>
              </a:rPr>
              <a:t>encouraged to keep practicing to do better rather than looking at tests with fear of potential failure.</a:t>
            </a:r>
            <a:endParaRPr lang="en-US" sz="1800" dirty="0">
              <a:effectLst/>
              <a:latin typeface="Arial" panose="020B0604020202020204" pitchFamily="34" charset="0"/>
              <a:ea typeface="Arial" panose="020B0604020202020204" pitchFamily="34" charset="0"/>
            </a:endParaRPr>
          </a:p>
          <a:p>
            <a:r>
              <a:rPr lang="en-US" dirty="0"/>
              <a:t>I I </a:t>
            </a:r>
            <a:r>
              <a:rPr lang="en-US" sz="1800" dirty="0">
                <a:effectLst/>
                <a:latin typeface="Arial" panose="020B0604020202020204" pitchFamily="34" charset="0"/>
                <a:ea typeface="Arial" panose="020B0604020202020204" pitchFamily="34" charset="0"/>
              </a:rPr>
              <a:t>can</a:t>
            </a:r>
          </a:p>
          <a:p>
            <a:r>
              <a:rPr lang="en-US" sz="1800" dirty="0">
                <a:latin typeface="Arial" panose="020B0604020202020204" pitchFamily="34" charset="0"/>
                <a:ea typeface="Arial" panose="020B0604020202020204" pitchFamily="34" charset="0"/>
              </a:rPr>
              <a:t>I can</a:t>
            </a:r>
            <a:r>
              <a:rPr lang="en-US" sz="1800" dirty="0">
                <a:effectLst/>
                <a:latin typeface="Arial" panose="020B0604020202020204" pitchFamily="34" charset="0"/>
                <a:ea typeface="Arial" panose="020B0604020202020204" pitchFamily="34" charset="0"/>
              </a:rPr>
              <a:t> stress less about it and focus on next topics instead of just feeling bad and wanting to give up.</a:t>
            </a:r>
            <a:r>
              <a:rPr lang="en-US" dirty="0">
                <a:effectLst/>
              </a:rPr>
              <a:t> </a:t>
            </a:r>
            <a:endParaRPr lang="en-US" dirty="0"/>
          </a:p>
        </p:txBody>
      </p:sp>
    </p:spTree>
    <p:extLst>
      <p:ext uri="{BB962C8B-B14F-4D97-AF65-F5344CB8AC3E}">
        <p14:creationId xmlns:p14="http://schemas.microsoft.com/office/powerpoint/2010/main" val="125553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5A5BBC-4597-4CBA-BBCB-79541E0CA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529F55D-4421-4BCB-B1BB-2E7CBB997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EDB14-C3F7-4461-5113-467952D212B7}"/>
              </a:ext>
            </a:extLst>
          </p:cNvPr>
          <p:cNvSpPr>
            <a:spLocks noGrp="1"/>
          </p:cNvSpPr>
          <p:nvPr>
            <p:ph type="title"/>
          </p:nvPr>
        </p:nvSpPr>
        <p:spPr>
          <a:xfrm>
            <a:off x="994118" y="685801"/>
            <a:ext cx="4183742" cy="3126544"/>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Welcome!</a:t>
            </a:r>
          </a:p>
        </p:txBody>
      </p:sp>
      <p:pic>
        <p:nvPicPr>
          <p:cNvPr id="8" name="Content Placeholder 7" descr="A large building with a flag in the middle of it&#10;&#10;Description automatically generated">
            <a:extLst>
              <a:ext uri="{FF2B5EF4-FFF2-40B4-BE49-F238E27FC236}">
                <a16:creationId xmlns:a16="http://schemas.microsoft.com/office/drawing/2014/main" id="{54D252D9-0C4F-F5CF-7A6E-8B5317A31FC6}"/>
              </a:ext>
            </a:extLst>
          </p:cNvPr>
          <p:cNvPicPr>
            <a:picLocks noGrp="1" noChangeAspect="1"/>
          </p:cNvPicPr>
          <p:nvPr>
            <p:ph idx="1"/>
          </p:nvPr>
        </p:nvPicPr>
        <p:blipFill rotWithShape="1">
          <a:blip r:embed="rId3"/>
          <a:srcRect l="14482" r="31052" b="-2"/>
          <a:stretch/>
        </p:blipFill>
        <p:spPr>
          <a:xfrm>
            <a:off x="6781800" y="685801"/>
            <a:ext cx="4724400" cy="5486399"/>
          </a:xfrm>
          <a:prstGeom prst="rect">
            <a:avLst/>
          </a:prstGeom>
        </p:spPr>
      </p:pic>
      <p:sp>
        <p:nvSpPr>
          <p:cNvPr id="10" name="TextBox 9">
            <a:extLst>
              <a:ext uri="{FF2B5EF4-FFF2-40B4-BE49-F238E27FC236}">
                <a16:creationId xmlns:a16="http://schemas.microsoft.com/office/drawing/2014/main" id="{6465B301-18C1-C71B-CDE5-0208FD41EB8F}"/>
              </a:ext>
            </a:extLst>
          </p:cNvPr>
          <p:cNvSpPr txBox="1"/>
          <p:nvPr/>
        </p:nvSpPr>
        <p:spPr>
          <a:xfrm>
            <a:off x="6667501" y="6158983"/>
            <a:ext cx="4838700" cy="461665"/>
          </a:xfrm>
          <a:prstGeom prst="rect">
            <a:avLst/>
          </a:prstGeom>
          <a:noFill/>
        </p:spPr>
        <p:txBody>
          <a:bodyPr wrap="square" rtlCol="0">
            <a:spAutoFit/>
          </a:bodyPr>
          <a:lstStyle/>
          <a:p>
            <a:pPr algn="ctr"/>
            <a:r>
              <a:rPr lang="en-US" sz="1200" dirty="0">
                <a:solidFill>
                  <a:srgbClr val="0070C0"/>
                </a:solidFill>
                <a:latin typeface="+mj-lt"/>
              </a:rPr>
              <a:t>UT El Paso – border of Mexico, 24,000 students, </a:t>
            </a:r>
          </a:p>
          <a:p>
            <a:pPr algn="ctr"/>
            <a:r>
              <a:rPr lang="en-US" sz="1200" dirty="0">
                <a:solidFill>
                  <a:srgbClr val="0070C0"/>
                </a:solidFill>
                <a:latin typeface="+mj-lt"/>
              </a:rPr>
              <a:t>84% Hispanic in UG population, open institution</a:t>
            </a:r>
          </a:p>
        </p:txBody>
      </p:sp>
      <p:sp>
        <p:nvSpPr>
          <p:cNvPr id="12" name="TextBox 11">
            <a:extLst>
              <a:ext uri="{FF2B5EF4-FFF2-40B4-BE49-F238E27FC236}">
                <a16:creationId xmlns:a16="http://schemas.microsoft.com/office/drawing/2014/main" id="{D4C4CF4A-7A16-A57C-D418-791CA1A77C23}"/>
              </a:ext>
            </a:extLst>
          </p:cNvPr>
          <p:cNvSpPr txBox="1"/>
          <p:nvPr/>
        </p:nvSpPr>
        <p:spPr>
          <a:xfrm>
            <a:off x="994118" y="4312324"/>
            <a:ext cx="4987583" cy="2031325"/>
          </a:xfrm>
          <a:prstGeom prst="rect">
            <a:avLst/>
          </a:prstGeom>
          <a:noFill/>
        </p:spPr>
        <p:txBody>
          <a:bodyPr wrap="square" rtlCol="0">
            <a:spAutoFit/>
          </a:bodyPr>
          <a:lstStyle/>
          <a:p>
            <a:r>
              <a:rPr lang="en-US" dirty="0">
                <a:solidFill>
                  <a:schemeClr val="bg1"/>
                </a:solidFill>
                <a:latin typeface="+mj-lt"/>
              </a:rPr>
              <a:t>Today’s goals:</a:t>
            </a:r>
          </a:p>
          <a:p>
            <a:pPr marL="285750" indent="-285750">
              <a:buFont typeface="Arial" panose="020B0604020202020204" pitchFamily="34" charset="0"/>
              <a:buChar char="•"/>
            </a:pPr>
            <a:r>
              <a:rPr lang="en-US" dirty="0">
                <a:solidFill>
                  <a:schemeClr val="bg1"/>
                </a:solidFill>
                <a:latin typeface="+mj-lt"/>
              </a:rPr>
              <a:t>Learning about the power of failure</a:t>
            </a:r>
          </a:p>
          <a:p>
            <a:pPr marL="285750" indent="-285750">
              <a:buFont typeface="Arial" panose="020B0604020202020204" pitchFamily="34" charset="0"/>
              <a:buChar char="•"/>
            </a:pPr>
            <a:r>
              <a:rPr lang="en-US" dirty="0">
                <a:solidFill>
                  <a:schemeClr val="accent1"/>
                </a:solidFill>
                <a:latin typeface="+mj-lt"/>
              </a:rPr>
              <a:t>Discussing</a:t>
            </a:r>
            <a:r>
              <a:rPr lang="en-US" dirty="0">
                <a:solidFill>
                  <a:schemeClr val="bg1"/>
                </a:solidFill>
                <a:latin typeface="+mj-lt"/>
              </a:rPr>
              <a:t> risks of integrating failure as a tool to teach and for students to learn</a:t>
            </a:r>
          </a:p>
          <a:p>
            <a:pPr marL="285750" indent="-285750">
              <a:buFont typeface="Arial" panose="020B0604020202020204" pitchFamily="34" charset="0"/>
              <a:buChar char="•"/>
            </a:pPr>
            <a:r>
              <a:rPr lang="en-US" dirty="0">
                <a:solidFill>
                  <a:schemeClr val="accent1"/>
                </a:solidFill>
                <a:latin typeface="+mj-lt"/>
              </a:rPr>
              <a:t>Considering</a:t>
            </a:r>
            <a:r>
              <a:rPr lang="en-US" dirty="0">
                <a:solidFill>
                  <a:schemeClr val="bg1"/>
                </a:solidFill>
                <a:latin typeface="+mj-lt"/>
              </a:rPr>
              <a:t> tools and strategies to mitigate risks</a:t>
            </a:r>
          </a:p>
          <a:p>
            <a:pPr marL="285750" indent="-285750">
              <a:buFont typeface="Arial" panose="020B0604020202020204" pitchFamily="34" charset="0"/>
              <a:buChar char="•"/>
            </a:pPr>
            <a:r>
              <a:rPr lang="en-US" dirty="0">
                <a:solidFill>
                  <a:schemeClr val="bg1"/>
                </a:solidFill>
                <a:latin typeface="+mj-lt"/>
              </a:rPr>
              <a:t>Instilling </a:t>
            </a:r>
            <a:r>
              <a:rPr lang="en-US" dirty="0">
                <a:solidFill>
                  <a:schemeClr val="accent1"/>
                </a:solidFill>
                <a:latin typeface="+mj-lt"/>
              </a:rPr>
              <a:t>interest</a:t>
            </a:r>
            <a:r>
              <a:rPr lang="en-US" dirty="0">
                <a:solidFill>
                  <a:schemeClr val="bg1"/>
                </a:solidFill>
                <a:latin typeface="+mj-lt"/>
              </a:rPr>
              <a:t> in continuing this conversation beyond this afternoon</a:t>
            </a:r>
          </a:p>
        </p:txBody>
      </p:sp>
    </p:spTree>
    <p:extLst>
      <p:ext uri="{BB962C8B-B14F-4D97-AF65-F5344CB8AC3E}">
        <p14:creationId xmlns:p14="http://schemas.microsoft.com/office/powerpoint/2010/main" val="7192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Chat bubble with solid fill">
            <a:extLst>
              <a:ext uri="{FF2B5EF4-FFF2-40B4-BE49-F238E27FC236}">
                <a16:creationId xmlns:a16="http://schemas.microsoft.com/office/drawing/2014/main" id="{4CFB1E84-45CA-7E37-D938-914FFDCA4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9500" y="790210"/>
            <a:ext cx="4691060" cy="4691060"/>
          </a:xfrm>
          <a:prstGeom prst="rect">
            <a:avLst/>
          </a:prstGeom>
        </p:spPr>
      </p:pic>
      <p:sp>
        <p:nvSpPr>
          <p:cNvPr id="2" name="Title 1">
            <a:extLst>
              <a:ext uri="{FF2B5EF4-FFF2-40B4-BE49-F238E27FC236}">
                <a16:creationId xmlns:a16="http://schemas.microsoft.com/office/drawing/2014/main" id="{C67D0E43-C3E3-5A42-7C72-6D3662B22661}"/>
              </a:ext>
            </a:extLst>
          </p:cNvPr>
          <p:cNvSpPr>
            <a:spLocks noGrp="1"/>
          </p:cNvSpPr>
          <p:nvPr>
            <p:ph type="title"/>
          </p:nvPr>
        </p:nvSpPr>
        <p:spPr/>
        <p:txBody>
          <a:bodyPr/>
          <a:lstStyle/>
          <a:p>
            <a:r>
              <a:rPr lang="en-US" dirty="0"/>
              <a:t>What do students say about it?</a:t>
            </a:r>
          </a:p>
        </p:txBody>
      </p:sp>
      <p:pic>
        <p:nvPicPr>
          <p:cNvPr id="5" name="Graphic 4" descr="Thought bubble outline">
            <a:extLst>
              <a:ext uri="{FF2B5EF4-FFF2-40B4-BE49-F238E27FC236}">
                <a16:creationId xmlns:a16="http://schemas.microsoft.com/office/drawing/2014/main" id="{FEBFE5E2-43C7-CCDD-CF4C-CEA1EEF388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4813" y="2757488"/>
            <a:ext cx="4691061" cy="4691061"/>
          </a:xfrm>
          <a:prstGeom prst="rect">
            <a:avLst/>
          </a:prstGeom>
        </p:spPr>
      </p:pic>
      <p:sp>
        <p:nvSpPr>
          <p:cNvPr id="6" name="TextBox 5">
            <a:extLst>
              <a:ext uri="{FF2B5EF4-FFF2-40B4-BE49-F238E27FC236}">
                <a16:creationId xmlns:a16="http://schemas.microsoft.com/office/drawing/2014/main" id="{BEEEE792-CCEC-9003-A54A-36CF6FA4ABE0}"/>
              </a:ext>
            </a:extLst>
          </p:cNvPr>
          <p:cNvSpPr txBox="1"/>
          <p:nvPr/>
        </p:nvSpPr>
        <p:spPr>
          <a:xfrm>
            <a:off x="8743950" y="4100510"/>
            <a:ext cx="3605346" cy="1077218"/>
          </a:xfrm>
          <a:prstGeom prst="rect">
            <a:avLst/>
          </a:prstGeom>
          <a:noFill/>
        </p:spPr>
        <p:txBody>
          <a:bodyPr wrap="none" rtlCol="0">
            <a:spAutoFit/>
          </a:bodyPr>
          <a:lstStyle/>
          <a:p>
            <a:r>
              <a:rPr lang="en-US" sz="1600" dirty="0">
                <a:solidFill>
                  <a:schemeClr val="accent1"/>
                </a:solidFill>
                <a:latin typeface="Arial" panose="020B0604020202020204" pitchFamily="34" charset="0"/>
                <a:ea typeface="Arial" panose="020B0604020202020204" pitchFamily="34" charset="0"/>
              </a:rPr>
              <a:t>S</a:t>
            </a:r>
            <a:r>
              <a:rPr lang="en-US" sz="1600" dirty="0">
                <a:solidFill>
                  <a:schemeClr val="accent1"/>
                </a:solidFill>
                <a:effectLst/>
                <a:latin typeface="Arial" panose="020B0604020202020204" pitchFamily="34" charset="0"/>
                <a:ea typeface="Arial" panose="020B0604020202020204" pitchFamily="34" charset="0"/>
              </a:rPr>
              <a:t>he’s the main reason </a:t>
            </a:r>
            <a:r>
              <a:rPr lang="en-US" sz="1600" dirty="0">
                <a:solidFill>
                  <a:schemeClr val="accent1"/>
                </a:solidFill>
                <a:effectLst/>
                <a:highlight>
                  <a:srgbClr val="FFFF00"/>
                </a:highlight>
                <a:latin typeface="Arial" panose="020B0604020202020204" pitchFamily="34" charset="0"/>
                <a:ea typeface="Arial" panose="020B0604020202020204" pitchFamily="34" charset="0"/>
              </a:rPr>
              <a:t>I wasn’t </a:t>
            </a:r>
          </a:p>
          <a:p>
            <a:r>
              <a:rPr lang="en-US" sz="1600" dirty="0">
                <a:solidFill>
                  <a:schemeClr val="accent1"/>
                </a:solidFill>
                <a:effectLst/>
                <a:highlight>
                  <a:srgbClr val="FFFF00"/>
                </a:highlight>
                <a:latin typeface="Arial" panose="020B0604020202020204" pitchFamily="34" charset="0"/>
                <a:ea typeface="Arial" panose="020B0604020202020204" pitchFamily="34" charset="0"/>
              </a:rPr>
              <a:t>afraid of struggling</a:t>
            </a:r>
            <a:r>
              <a:rPr lang="en-US" sz="1600" dirty="0">
                <a:solidFill>
                  <a:schemeClr val="accent1"/>
                </a:solidFill>
                <a:effectLst/>
                <a:latin typeface="Arial" panose="020B0604020202020204" pitchFamily="34" charset="0"/>
                <a:ea typeface="Arial" panose="020B0604020202020204" pitchFamily="34" charset="0"/>
              </a:rPr>
              <a:t> because she </a:t>
            </a:r>
          </a:p>
          <a:p>
            <a:r>
              <a:rPr lang="en-US" sz="1600" dirty="0">
                <a:solidFill>
                  <a:schemeClr val="accent1"/>
                </a:solidFill>
                <a:effectLst/>
                <a:latin typeface="Arial" panose="020B0604020202020204" pitchFamily="34" charset="0"/>
                <a:ea typeface="Arial" panose="020B0604020202020204" pitchFamily="34" charset="0"/>
              </a:rPr>
              <a:t>was always there when </a:t>
            </a:r>
            <a:r>
              <a:rPr lang="en-US" sz="1600" dirty="0" err="1">
                <a:solidFill>
                  <a:schemeClr val="accent1"/>
                </a:solidFill>
                <a:effectLst/>
                <a:latin typeface="Arial" panose="020B0604020202020204" pitchFamily="34" charset="0"/>
                <a:ea typeface="Arial" panose="020B0604020202020204" pitchFamily="34" charset="0"/>
              </a:rPr>
              <a:t>i</a:t>
            </a:r>
            <a:r>
              <a:rPr lang="en-US" sz="1600" dirty="0">
                <a:solidFill>
                  <a:schemeClr val="accent1"/>
                </a:solidFill>
                <a:effectLst/>
                <a:latin typeface="Arial" panose="020B0604020202020204" pitchFamily="34" charset="0"/>
                <a:ea typeface="Arial" panose="020B0604020202020204" pitchFamily="34" charset="0"/>
              </a:rPr>
              <a:t> needed her.</a:t>
            </a:r>
            <a:r>
              <a:rPr lang="en-US" sz="1600" dirty="0">
                <a:solidFill>
                  <a:schemeClr val="accent1"/>
                </a:solidFill>
                <a:effectLst/>
              </a:rPr>
              <a:t> </a:t>
            </a:r>
          </a:p>
          <a:p>
            <a:endParaRPr lang="en-US" sz="1600" dirty="0">
              <a:solidFill>
                <a:schemeClr val="accent1"/>
              </a:solidFill>
            </a:endParaRPr>
          </a:p>
        </p:txBody>
      </p:sp>
      <p:grpSp>
        <p:nvGrpSpPr>
          <p:cNvPr id="9" name="Graphic 7" descr="Thought bubble with solid fill">
            <a:extLst>
              <a:ext uri="{FF2B5EF4-FFF2-40B4-BE49-F238E27FC236}">
                <a16:creationId xmlns:a16="http://schemas.microsoft.com/office/drawing/2014/main" id="{CE2939DB-792F-A8DA-566A-834AAFF90A2D}"/>
              </a:ext>
            </a:extLst>
          </p:cNvPr>
          <p:cNvGrpSpPr/>
          <p:nvPr/>
        </p:nvGrpSpPr>
        <p:grpSpPr>
          <a:xfrm rot="20446507">
            <a:off x="316435" y="2252067"/>
            <a:ext cx="2550020" cy="2353865"/>
            <a:chOff x="3708946" y="3364109"/>
            <a:chExt cx="2550020" cy="2353865"/>
          </a:xfrm>
          <a:solidFill>
            <a:srgbClr val="000000"/>
          </a:solidFill>
        </p:grpSpPr>
        <p:sp>
          <p:nvSpPr>
            <p:cNvPr id="10" name="Freeform 9">
              <a:extLst>
                <a:ext uri="{FF2B5EF4-FFF2-40B4-BE49-F238E27FC236}">
                  <a16:creationId xmlns:a16="http://schemas.microsoft.com/office/drawing/2014/main" id="{D1040BA5-A9D8-9385-F7FB-6E75D352F2CB}"/>
                </a:ext>
              </a:extLst>
            </p:cNvPr>
            <p:cNvSpPr/>
            <p:nvPr/>
          </p:nvSpPr>
          <p:spPr>
            <a:xfrm>
              <a:off x="3708946" y="3364109"/>
              <a:ext cx="2550020" cy="1732706"/>
            </a:xfrm>
            <a:custGeom>
              <a:avLst/>
              <a:gdLst>
                <a:gd name="connsiteX0" fmla="*/ 2223095 w 2550020"/>
                <a:gd name="connsiteY0" fmla="*/ 588466 h 1732706"/>
                <a:gd name="connsiteX1" fmla="*/ 2147902 w 2550020"/>
                <a:gd name="connsiteY1" fmla="*/ 598274 h 1732706"/>
                <a:gd name="connsiteX2" fmla="*/ 2157710 w 2550020"/>
                <a:gd name="connsiteY2" fmla="*/ 523081 h 1732706"/>
                <a:gd name="connsiteX3" fmla="*/ 1830784 w 2550020"/>
                <a:gd name="connsiteY3" fmla="*/ 196155 h 1732706"/>
                <a:gd name="connsiteX4" fmla="*/ 1628090 w 2550020"/>
                <a:gd name="connsiteY4" fmla="*/ 264810 h 1732706"/>
                <a:gd name="connsiteX5" fmla="*/ 1307703 w 2550020"/>
                <a:gd name="connsiteY5" fmla="*/ 0 h 1732706"/>
                <a:gd name="connsiteX6" fmla="*/ 990585 w 2550020"/>
                <a:gd name="connsiteY6" fmla="*/ 245194 h 1732706"/>
                <a:gd name="connsiteX7" fmla="*/ 719237 w 2550020"/>
                <a:gd name="connsiteY7" fmla="*/ 98078 h 1732706"/>
                <a:gd name="connsiteX8" fmla="*/ 392311 w 2550020"/>
                <a:gd name="connsiteY8" fmla="*/ 425003 h 1732706"/>
                <a:gd name="connsiteX9" fmla="*/ 402119 w 2550020"/>
                <a:gd name="connsiteY9" fmla="*/ 500196 h 1732706"/>
                <a:gd name="connsiteX10" fmla="*/ 326926 w 2550020"/>
                <a:gd name="connsiteY10" fmla="*/ 490389 h 1732706"/>
                <a:gd name="connsiteX11" fmla="*/ 0 w 2550020"/>
                <a:gd name="connsiteY11" fmla="*/ 817314 h 1732706"/>
                <a:gd name="connsiteX12" fmla="*/ 326926 w 2550020"/>
                <a:gd name="connsiteY12" fmla="*/ 1144240 h 1732706"/>
                <a:gd name="connsiteX13" fmla="*/ 330195 w 2550020"/>
                <a:gd name="connsiteY13" fmla="*/ 1144240 h 1732706"/>
                <a:gd name="connsiteX14" fmla="*/ 653851 w 2550020"/>
                <a:gd name="connsiteY14" fmla="*/ 1438473 h 1732706"/>
                <a:gd name="connsiteX15" fmla="*/ 853276 w 2550020"/>
                <a:gd name="connsiteY15" fmla="*/ 1369819 h 1732706"/>
                <a:gd name="connsiteX16" fmla="*/ 850007 w 2550020"/>
                <a:gd name="connsiteY16" fmla="*/ 1405781 h 1732706"/>
                <a:gd name="connsiteX17" fmla="*/ 1176933 w 2550020"/>
                <a:gd name="connsiteY17" fmla="*/ 1732706 h 1732706"/>
                <a:gd name="connsiteX18" fmla="*/ 1503858 w 2550020"/>
                <a:gd name="connsiteY18" fmla="*/ 1435204 h 1732706"/>
                <a:gd name="connsiteX19" fmla="*/ 1765399 w 2550020"/>
                <a:gd name="connsiteY19" fmla="*/ 1569244 h 1732706"/>
                <a:gd name="connsiteX20" fmla="*/ 2092325 w 2550020"/>
                <a:gd name="connsiteY20" fmla="*/ 1242318 h 1732706"/>
                <a:gd name="connsiteX21" fmla="*/ 2092325 w 2550020"/>
                <a:gd name="connsiteY21" fmla="*/ 1212894 h 1732706"/>
                <a:gd name="connsiteX22" fmla="*/ 2223095 w 2550020"/>
                <a:gd name="connsiteY22" fmla="*/ 1242318 h 1732706"/>
                <a:gd name="connsiteX23" fmla="*/ 2550021 w 2550020"/>
                <a:gd name="connsiteY23" fmla="*/ 915392 h 1732706"/>
                <a:gd name="connsiteX24" fmla="*/ 2223095 w 2550020"/>
                <a:gd name="connsiteY24" fmla="*/ 588466 h 173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0020" h="1732706">
                  <a:moveTo>
                    <a:pt x="2223095" y="588466"/>
                  </a:moveTo>
                  <a:cubicBezTo>
                    <a:pt x="2196941" y="588466"/>
                    <a:pt x="2174056" y="591736"/>
                    <a:pt x="2147902" y="598274"/>
                  </a:cubicBezTo>
                  <a:cubicBezTo>
                    <a:pt x="2154441" y="575389"/>
                    <a:pt x="2157710" y="549235"/>
                    <a:pt x="2157710" y="523081"/>
                  </a:cubicBezTo>
                  <a:cubicBezTo>
                    <a:pt x="2157710" y="343272"/>
                    <a:pt x="2010593" y="196155"/>
                    <a:pt x="1830784" y="196155"/>
                  </a:cubicBezTo>
                  <a:cubicBezTo>
                    <a:pt x="1755591" y="196155"/>
                    <a:pt x="1683668" y="222309"/>
                    <a:pt x="1628090" y="264810"/>
                  </a:cubicBezTo>
                  <a:cubicBezTo>
                    <a:pt x="1601936" y="114424"/>
                    <a:pt x="1467897" y="0"/>
                    <a:pt x="1307703" y="0"/>
                  </a:cubicBezTo>
                  <a:cubicBezTo>
                    <a:pt x="1157317" y="0"/>
                    <a:pt x="1029816" y="104616"/>
                    <a:pt x="990585" y="245194"/>
                  </a:cubicBezTo>
                  <a:cubicBezTo>
                    <a:pt x="931738" y="156924"/>
                    <a:pt x="833661" y="98078"/>
                    <a:pt x="719237" y="98078"/>
                  </a:cubicBezTo>
                  <a:cubicBezTo>
                    <a:pt x="539427" y="98078"/>
                    <a:pt x="392311" y="245194"/>
                    <a:pt x="392311" y="425003"/>
                  </a:cubicBezTo>
                  <a:cubicBezTo>
                    <a:pt x="392311" y="451157"/>
                    <a:pt x="395580" y="474042"/>
                    <a:pt x="402119" y="500196"/>
                  </a:cubicBezTo>
                  <a:cubicBezTo>
                    <a:pt x="375965" y="493658"/>
                    <a:pt x="353080" y="490389"/>
                    <a:pt x="326926" y="490389"/>
                  </a:cubicBezTo>
                  <a:cubicBezTo>
                    <a:pt x="147117" y="490389"/>
                    <a:pt x="0" y="637505"/>
                    <a:pt x="0" y="817314"/>
                  </a:cubicBezTo>
                  <a:cubicBezTo>
                    <a:pt x="0" y="997124"/>
                    <a:pt x="147117" y="1144240"/>
                    <a:pt x="326926" y="1144240"/>
                  </a:cubicBezTo>
                  <a:cubicBezTo>
                    <a:pt x="326926" y="1144240"/>
                    <a:pt x="326926" y="1144240"/>
                    <a:pt x="330195" y="1144240"/>
                  </a:cubicBezTo>
                  <a:cubicBezTo>
                    <a:pt x="346541" y="1310972"/>
                    <a:pt x="487119" y="1438473"/>
                    <a:pt x="653851" y="1438473"/>
                  </a:cubicBezTo>
                  <a:cubicBezTo>
                    <a:pt x="729044" y="1438473"/>
                    <a:pt x="797699" y="1412319"/>
                    <a:pt x="853276" y="1369819"/>
                  </a:cubicBezTo>
                  <a:cubicBezTo>
                    <a:pt x="853276" y="1379627"/>
                    <a:pt x="850007" y="1392704"/>
                    <a:pt x="850007" y="1405781"/>
                  </a:cubicBezTo>
                  <a:cubicBezTo>
                    <a:pt x="850007" y="1585590"/>
                    <a:pt x="997124" y="1732706"/>
                    <a:pt x="1176933" y="1732706"/>
                  </a:cubicBezTo>
                  <a:cubicBezTo>
                    <a:pt x="1346934" y="1732706"/>
                    <a:pt x="1487512" y="1601936"/>
                    <a:pt x="1503858" y="1435204"/>
                  </a:cubicBezTo>
                  <a:cubicBezTo>
                    <a:pt x="1562705" y="1516935"/>
                    <a:pt x="1657514" y="1569244"/>
                    <a:pt x="1765399" y="1569244"/>
                  </a:cubicBezTo>
                  <a:cubicBezTo>
                    <a:pt x="1945208" y="1569244"/>
                    <a:pt x="2092325" y="1422127"/>
                    <a:pt x="2092325" y="1242318"/>
                  </a:cubicBezTo>
                  <a:cubicBezTo>
                    <a:pt x="2092325" y="1232510"/>
                    <a:pt x="2092325" y="1222702"/>
                    <a:pt x="2092325" y="1212894"/>
                  </a:cubicBezTo>
                  <a:cubicBezTo>
                    <a:pt x="2131556" y="1229241"/>
                    <a:pt x="2177325" y="1242318"/>
                    <a:pt x="2223095" y="1242318"/>
                  </a:cubicBezTo>
                  <a:cubicBezTo>
                    <a:pt x="2402904" y="1242318"/>
                    <a:pt x="2550021" y="1095201"/>
                    <a:pt x="2550021" y="915392"/>
                  </a:cubicBezTo>
                  <a:cubicBezTo>
                    <a:pt x="2550021" y="735583"/>
                    <a:pt x="2402904" y="588466"/>
                    <a:pt x="2223095" y="588466"/>
                  </a:cubicBezTo>
                  <a:close/>
                </a:path>
              </a:pathLst>
            </a:custGeom>
            <a:solidFill>
              <a:srgbClr val="000000"/>
            </a:solidFill>
            <a:ln w="3264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509B6526-489C-4CE9-D1EE-BAFE8FA23CF8}"/>
                </a:ext>
              </a:extLst>
            </p:cNvPr>
            <p:cNvSpPr/>
            <p:nvPr/>
          </p:nvSpPr>
          <p:spPr>
            <a:xfrm>
              <a:off x="4166642" y="5031431"/>
              <a:ext cx="392310" cy="392310"/>
            </a:xfrm>
            <a:custGeom>
              <a:avLst/>
              <a:gdLst>
                <a:gd name="connsiteX0" fmla="*/ 392311 w 392310"/>
                <a:gd name="connsiteY0" fmla="*/ 196155 h 392310"/>
                <a:gd name="connsiteX1" fmla="*/ 196155 w 392310"/>
                <a:gd name="connsiteY1" fmla="*/ 392311 h 392310"/>
                <a:gd name="connsiteX2" fmla="*/ 0 w 392310"/>
                <a:gd name="connsiteY2" fmla="*/ 196155 h 392310"/>
                <a:gd name="connsiteX3" fmla="*/ 196155 w 392310"/>
                <a:gd name="connsiteY3" fmla="*/ 0 h 392310"/>
                <a:gd name="connsiteX4" fmla="*/ 392311 w 392310"/>
                <a:gd name="connsiteY4" fmla="*/ 196155 h 39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10" h="392310">
                  <a:moveTo>
                    <a:pt x="392311" y="196155"/>
                  </a:moveTo>
                  <a:cubicBezTo>
                    <a:pt x="392311" y="304489"/>
                    <a:pt x="304489" y="392311"/>
                    <a:pt x="196155" y="392311"/>
                  </a:cubicBezTo>
                  <a:cubicBezTo>
                    <a:pt x="87822" y="392311"/>
                    <a:pt x="0" y="304489"/>
                    <a:pt x="0" y="196155"/>
                  </a:cubicBezTo>
                  <a:cubicBezTo>
                    <a:pt x="0" y="87822"/>
                    <a:pt x="87822" y="0"/>
                    <a:pt x="196155" y="0"/>
                  </a:cubicBezTo>
                  <a:cubicBezTo>
                    <a:pt x="304489" y="0"/>
                    <a:pt x="392311" y="87822"/>
                    <a:pt x="392311" y="196155"/>
                  </a:cubicBezTo>
                  <a:close/>
                </a:path>
              </a:pathLst>
            </a:custGeom>
            <a:solidFill>
              <a:srgbClr val="000000"/>
            </a:solidFill>
            <a:ln w="326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03DBA8E-30A9-2502-F9D8-D20E2C3D369C}"/>
                </a:ext>
              </a:extLst>
            </p:cNvPr>
            <p:cNvSpPr/>
            <p:nvPr/>
          </p:nvSpPr>
          <p:spPr>
            <a:xfrm>
              <a:off x="3823370" y="5423741"/>
              <a:ext cx="294233" cy="294233"/>
            </a:xfrm>
            <a:custGeom>
              <a:avLst/>
              <a:gdLst>
                <a:gd name="connsiteX0" fmla="*/ 294233 w 294233"/>
                <a:gd name="connsiteY0" fmla="*/ 147117 h 294233"/>
                <a:gd name="connsiteX1" fmla="*/ 147117 w 294233"/>
                <a:gd name="connsiteY1" fmla="*/ 294233 h 294233"/>
                <a:gd name="connsiteX2" fmla="*/ 0 w 294233"/>
                <a:gd name="connsiteY2" fmla="*/ 147117 h 294233"/>
                <a:gd name="connsiteX3" fmla="*/ 147117 w 294233"/>
                <a:gd name="connsiteY3" fmla="*/ 0 h 294233"/>
                <a:gd name="connsiteX4" fmla="*/ 294233 w 294233"/>
                <a:gd name="connsiteY4" fmla="*/ 147117 h 2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33" h="294233">
                  <a:moveTo>
                    <a:pt x="294233" y="147117"/>
                  </a:moveTo>
                  <a:cubicBezTo>
                    <a:pt x="294233" y="228367"/>
                    <a:pt x="228367" y="294233"/>
                    <a:pt x="147117" y="294233"/>
                  </a:cubicBezTo>
                  <a:cubicBezTo>
                    <a:pt x="65866" y="294233"/>
                    <a:pt x="0" y="228367"/>
                    <a:pt x="0" y="147117"/>
                  </a:cubicBezTo>
                  <a:cubicBezTo>
                    <a:pt x="0" y="65866"/>
                    <a:pt x="65866" y="0"/>
                    <a:pt x="147117" y="0"/>
                  </a:cubicBezTo>
                  <a:cubicBezTo>
                    <a:pt x="228367" y="0"/>
                    <a:pt x="294233" y="65866"/>
                    <a:pt x="294233" y="147117"/>
                  </a:cubicBezTo>
                  <a:close/>
                </a:path>
              </a:pathLst>
            </a:custGeom>
            <a:solidFill>
              <a:srgbClr val="000000"/>
            </a:solidFill>
            <a:ln w="32643"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F228AF54-E0CC-A359-5910-A39AE6062FB7}"/>
              </a:ext>
            </a:extLst>
          </p:cNvPr>
          <p:cNvSpPr txBox="1"/>
          <p:nvPr/>
        </p:nvSpPr>
        <p:spPr>
          <a:xfrm>
            <a:off x="542926" y="2674075"/>
            <a:ext cx="2243138" cy="923330"/>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Failure was </a:t>
            </a:r>
            <a:r>
              <a:rPr lang="en-US" sz="1800" dirty="0">
                <a:effectLst/>
                <a:highlight>
                  <a:srgbClr val="FFFF00"/>
                </a:highlight>
                <a:latin typeface="Arial" panose="020B0604020202020204" pitchFamily="34" charset="0"/>
                <a:ea typeface="Arial" panose="020B0604020202020204" pitchFamily="34" charset="0"/>
              </a:rPr>
              <a:t>not a big deal</a:t>
            </a:r>
            <a:r>
              <a:rPr lang="en-US" sz="1800" dirty="0">
                <a:solidFill>
                  <a:schemeClr val="bg1"/>
                </a:solidFill>
                <a:effectLst/>
                <a:latin typeface="Arial" panose="020B0604020202020204" pitchFamily="34" charset="0"/>
                <a:ea typeface="Arial" panose="020B0604020202020204" pitchFamily="34" charset="0"/>
              </a:rPr>
              <a:t> for sure.</a:t>
            </a:r>
            <a:r>
              <a:rPr lang="en-US" dirty="0">
                <a:solidFill>
                  <a:schemeClr val="bg1"/>
                </a:solidFill>
                <a:effectLst/>
              </a:rPr>
              <a:t> </a:t>
            </a:r>
            <a:endParaRPr lang="en-US" dirty="0">
              <a:solidFill>
                <a:schemeClr val="bg1"/>
              </a:solidFill>
            </a:endParaRPr>
          </a:p>
          <a:p>
            <a:endParaRPr lang="en-US" dirty="0">
              <a:solidFill>
                <a:schemeClr val="bg1"/>
              </a:solidFill>
            </a:endParaRPr>
          </a:p>
        </p:txBody>
      </p:sp>
      <p:pic>
        <p:nvPicPr>
          <p:cNvPr id="15" name="Graphic 14" descr="Chat bubble outline">
            <a:extLst>
              <a:ext uri="{FF2B5EF4-FFF2-40B4-BE49-F238E27FC236}">
                <a16:creationId xmlns:a16="http://schemas.microsoft.com/office/drawing/2014/main" id="{BE4AB6DE-CAD6-9A54-E6F7-15D59CB6D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6064" y="2577685"/>
            <a:ext cx="4314825" cy="4314825"/>
          </a:xfrm>
          <a:prstGeom prst="rect">
            <a:avLst/>
          </a:prstGeom>
        </p:spPr>
      </p:pic>
      <p:sp>
        <p:nvSpPr>
          <p:cNvPr id="16" name="TextBox 15">
            <a:extLst>
              <a:ext uri="{FF2B5EF4-FFF2-40B4-BE49-F238E27FC236}">
                <a16:creationId xmlns:a16="http://schemas.microsoft.com/office/drawing/2014/main" id="{B1E6B3DE-7E8A-8462-6241-7B9216CCAC70}"/>
              </a:ext>
            </a:extLst>
          </p:cNvPr>
          <p:cNvSpPr txBox="1"/>
          <p:nvPr/>
        </p:nvSpPr>
        <p:spPr>
          <a:xfrm>
            <a:off x="3697493" y="3580071"/>
            <a:ext cx="2492007" cy="1754326"/>
          </a:xfrm>
          <a:prstGeom prst="rect">
            <a:avLst/>
          </a:prstGeom>
          <a:solidFill>
            <a:schemeClr val="bg1"/>
          </a:solidFill>
        </p:spPr>
        <p:txBody>
          <a:bodyPr wrap="square" rtlCol="0">
            <a:spAutoFit/>
          </a:bodyPr>
          <a:lstStyle/>
          <a:p>
            <a:r>
              <a:rPr lang="en-US" sz="1800" dirty="0">
                <a:latin typeface="Arial" panose="020B0604020202020204" pitchFamily="34" charset="0"/>
                <a:ea typeface="Arial" panose="020B0604020202020204" pitchFamily="34" charset="0"/>
              </a:rPr>
              <a:t>I can</a:t>
            </a:r>
            <a:r>
              <a:rPr lang="en-US" sz="1800" dirty="0">
                <a:effectLs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stress less </a:t>
            </a:r>
            <a:r>
              <a:rPr lang="en-US" sz="1800" dirty="0">
                <a:effectLst/>
                <a:latin typeface="Arial" panose="020B0604020202020204" pitchFamily="34" charset="0"/>
                <a:ea typeface="Arial" panose="020B0604020202020204" pitchFamily="34" charset="0"/>
              </a:rPr>
              <a:t>about it and focus on next topics instead of just feeling bad and wanting to give up.</a:t>
            </a:r>
            <a:r>
              <a:rPr lang="en-US" dirty="0">
                <a:effectLst/>
              </a:rPr>
              <a:t> </a:t>
            </a:r>
            <a:endParaRPr lang="en-US" dirty="0"/>
          </a:p>
          <a:p>
            <a:endParaRPr lang="en-US" dirty="0"/>
          </a:p>
        </p:txBody>
      </p:sp>
      <p:sp>
        <p:nvSpPr>
          <p:cNvPr id="17" name="TextBox 16">
            <a:extLst>
              <a:ext uri="{FF2B5EF4-FFF2-40B4-BE49-F238E27FC236}">
                <a16:creationId xmlns:a16="http://schemas.microsoft.com/office/drawing/2014/main" id="{43818336-F720-BE22-02E8-3D3D20B54CEC}"/>
              </a:ext>
            </a:extLst>
          </p:cNvPr>
          <p:cNvSpPr txBox="1"/>
          <p:nvPr/>
        </p:nvSpPr>
        <p:spPr>
          <a:xfrm>
            <a:off x="6920542" y="2061283"/>
            <a:ext cx="3228975" cy="1477328"/>
          </a:xfrm>
          <a:prstGeom prst="rect">
            <a:avLst/>
          </a:prstGeom>
          <a:solidFill>
            <a:srgbClr val="000000"/>
          </a:solidFill>
        </p:spPr>
        <p:txBody>
          <a:bodyPr wrap="square" rtlCol="0">
            <a:spAutoFit/>
          </a:bodyPr>
          <a:lstStyle/>
          <a:p>
            <a:r>
              <a:rPr lang="en-US" dirty="0">
                <a:solidFill>
                  <a:schemeClr val="bg1"/>
                </a:solidFill>
                <a:latin typeface="Arial" panose="020B0604020202020204" pitchFamily="34" charset="0"/>
                <a:ea typeface="Arial" panose="020B0604020202020204" pitchFamily="34" charset="0"/>
              </a:rPr>
              <a:t>I</a:t>
            </a:r>
            <a:r>
              <a:rPr lang="en-US" sz="1800" dirty="0">
                <a:solidFill>
                  <a:schemeClr val="bg1"/>
                </a:solidFill>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 </a:t>
            </a:r>
            <a:r>
              <a:rPr lang="en-US" sz="1800" dirty="0">
                <a:solidFill>
                  <a:schemeClr val="bg1"/>
                </a:solidFill>
                <a:effectLst/>
                <a:latin typeface="Arial" panose="020B0604020202020204" pitchFamily="34" charset="0"/>
                <a:ea typeface="Arial" panose="020B0604020202020204" pitchFamily="34" charset="0"/>
              </a:rPr>
              <a:t>made it feel like </a:t>
            </a:r>
            <a:r>
              <a:rPr lang="en-US" sz="1800" dirty="0">
                <a:effectLst/>
                <a:highlight>
                  <a:srgbClr val="FFFF00"/>
                </a:highlight>
                <a:latin typeface="Arial" panose="020B0604020202020204" pitchFamily="34" charset="0"/>
                <a:ea typeface="Arial" panose="020B0604020202020204" pitchFamily="34" charset="0"/>
              </a:rPr>
              <a:t>failure is a natural part of learning</a:t>
            </a:r>
            <a:r>
              <a:rPr lang="en-US" sz="1800" dirty="0">
                <a:solidFill>
                  <a:schemeClr val="bg1"/>
                </a:solidFill>
                <a:effectLst/>
                <a:latin typeface="Arial" panose="020B0604020202020204" pitchFamily="34" charset="0"/>
                <a:ea typeface="Arial" panose="020B0604020202020204" pitchFamily="34" charset="0"/>
              </a:rPr>
              <a:t> and failure helped me to improve and ultimately got an A in the class</a:t>
            </a:r>
            <a:endParaRPr lang="en-US" dirty="0">
              <a:solidFill>
                <a:schemeClr val="bg1"/>
              </a:solidFill>
            </a:endParaRPr>
          </a:p>
        </p:txBody>
      </p:sp>
      <p:pic>
        <p:nvPicPr>
          <p:cNvPr id="21" name="Graphic 20" descr="Chat outline">
            <a:extLst>
              <a:ext uri="{FF2B5EF4-FFF2-40B4-BE49-F238E27FC236}">
                <a16:creationId xmlns:a16="http://schemas.microsoft.com/office/drawing/2014/main" id="{3509EB55-CAB7-47EF-C1AA-112E7DFDD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9715" y="-931987"/>
            <a:ext cx="10210846" cy="6678863"/>
          </a:xfrm>
          <a:prstGeom prst="rect">
            <a:avLst/>
          </a:prstGeom>
        </p:spPr>
      </p:pic>
      <p:sp>
        <p:nvSpPr>
          <p:cNvPr id="22" name="TextBox 21">
            <a:extLst>
              <a:ext uri="{FF2B5EF4-FFF2-40B4-BE49-F238E27FC236}">
                <a16:creationId xmlns:a16="http://schemas.microsoft.com/office/drawing/2014/main" id="{04CC9550-ED07-0D49-F6DE-99AEA7513696}"/>
              </a:ext>
            </a:extLst>
          </p:cNvPr>
          <p:cNvSpPr txBox="1"/>
          <p:nvPr/>
        </p:nvSpPr>
        <p:spPr>
          <a:xfrm>
            <a:off x="2842992" y="685800"/>
            <a:ext cx="3972146" cy="2062103"/>
          </a:xfrm>
          <a:prstGeom prst="rect">
            <a:avLst/>
          </a:prstGeom>
          <a:solidFill>
            <a:schemeClr val="bg1"/>
          </a:solidFill>
        </p:spPr>
        <p:txBody>
          <a:bodyPr wrap="square" rtlCol="0">
            <a:spAutoFit/>
          </a:bodyPr>
          <a:lstStyle/>
          <a:p>
            <a:r>
              <a:rPr lang="en-US" sz="1600" dirty="0">
                <a:effectLst/>
                <a:latin typeface="Arial" panose="020B0604020202020204" pitchFamily="34" charset="0"/>
                <a:ea typeface="Arial" panose="020B0604020202020204" pitchFamily="34" charset="0"/>
              </a:rPr>
              <a:t>rather than feeling discouraged from a failing grade, her grading technique gave me a sense of “Okay, I did good in these questions, and </a:t>
            </a:r>
            <a:r>
              <a:rPr lang="en-US" sz="1600" dirty="0">
                <a:effectLst/>
                <a:highlight>
                  <a:srgbClr val="FFFF00"/>
                </a:highlight>
                <a:latin typeface="Arial" panose="020B0604020202020204" pitchFamily="34" charset="0"/>
                <a:ea typeface="Arial" panose="020B0604020202020204" pitchFamily="34" charset="0"/>
              </a:rPr>
              <a:t>I need to keep practicing in these other areas </a:t>
            </a:r>
            <a:r>
              <a:rPr lang="en-US" sz="1600" dirty="0">
                <a:effectLst/>
                <a:latin typeface="Arial" panose="020B0604020202020204" pitchFamily="34" charset="0"/>
                <a:ea typeface="Arial" panose="020B0604020202020204" pitchFamily="34" charset="0"/>
              </a:rPr>
              <a:t>I didn’t do so well in, so now I know what areas to target” all without making me feel like I’m not smart enough</a:t>
            </a:r>
            <a:endParaRPr lang="en-US" sz="1600" dirty="0"/>
          </a:p>
        </p:txBody>
      </p:sp>
      <p:pic>
        <p:nvPicPr>
          <p:cNvPr id="24" name="Graphic 23" descr="Speech with solid fill">
            <a:extLst>
              <a:ext uri="{FF2B5EF4-FFF2-40B4-BE49-F238E27FC236}">
                <a16:creationId xmlns:a16="http://schemas.microsoft.com/office/drawing/2014/main" id="{B75B4886-C995-0CDD-20BC-CE976B4C50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475" y="2886822"/>
            <a:ext cx="4781894" cy="4781894"/>
          </a:xfrm>
          <a:prstGeom prst="rect">
            <a:avLst/>
          </a:prstGeom>
        </p:spPr>
      </p:pic>
      <p:pic>
        <p:nvPicPr>
          <p:cNvPr id="27" name="Graphic 26" descr="Meeting with solid fill">
            <a:extLst>
              <a:ext uri="{FF2B5EF4-FFF2-40B4-BE49-F238E27FC236}">
                <a16:creationId xmlns:a16="http://schemas.microsoft.com/office/drawing/2014/main" id="{A1F8944B-60E7-FFAF-20C8-D0B60EDE0F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262" y="2984208"/>
            <a:ext cx="4897255" cy="4897255"/>
          </a:xfrm>
          <a:prstGeom prst="rect">
            <a:avLst/>
          </a:prstGeom>
        </p:spPr>
      </p:pic>
      <p:sp>
        <p:nvSpPr>
          <p:cNvPr id="28" name="TextBox 27">
            <a:extLst>
              <a:ext uri="{FF2B5EF4-FFF2-40B4-BE49-F238E27FC236}">
                <a16:creationId xmlns:a16="http://schemas.microsoft.com/office/drawing/2014/main" id="{DFD93CC9-EE8F-6578-CEBF-5F5DC243265C}"/>
              </a:ext>
            </a:extLst>
          </p:cNvPr>
          <p:cNvSpPr txBox="1"/>
          <p:nvPr/>
        </p:nvSpPr>
        <p:spPr>
          <a:xfrm>
            <a:off x="1957344" y="3932841"/>
            <a:ext cx="2590798" cy="2031325"/>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If I got a bad grade I said to myself "Ok I need to do better" so I looked back at what I messed up on and </a:t>
            </a:r>
            <a:r>
              <a:rPr lang="en-US" sz="1800" dirty="0">
                <a:effectLst/>
                <a:highlight>
                  <a:srgbClr val="FFFF00"/>
                </a:highlight>
                <a:latin typeface="Arial" panose="020B0604020202020204" pitchFamily="34" charset="0"/>
                <a:ea typeface="Arial" panose="020B0604020202020204" pitchFamily="34" charset="0"/>
              </a:rPr>
              <a:t>practiced it until I improved</a:t>
            </a:r>
            <a:r>
              <a:rPr lang="en-US" sz="1800" dirty="0">
                <a:solidFill>
                  <a:schemeClr val="bg1"/>
                </a:solidFill>
                <a:effectLst/>
                <a:latin typeface="Arial" panose="020B0604020202020204" pitchFamily="34" charset="0"/>
                <a:ea typeface="Arial" panose="020B0604020202020204" pitchFamily="34" charset="0"/>
              </a:rPr>
              <a:t>.</a:t>
            </a:r>
            <a:r>
              <a:rPr lang="en-US" dirty="0">
                <a:solidFill>
                  <a:schemeClr val="bg1"/>
                </a:solidFill>
                <a:effectLst/>
              </a:rPr>
              <a:t> </a:t>
            </a:r>
            <a:endParaRPr lang="en-US" dirty="0">
              <a:solidFill>
                <a:schemeClr val="bg1"/>
              </a:solidFill>
            </a:endParaRPr>
          </a:p>
        </p:txBody>
      </p:sp>
      <p:sp>
        <p:nvSpPr>
          <p:cNvPr id="29" name="TextBox 28">
            <a:extLst>
              <a:ext uri="{FF2B5EF4-FFF2-40B4-BE49-F238E27FC236}">
                <a16:creationId xmlns:a16="http://schemas.microsoft.com/office/drawing/2014/main" id="{6E17C297-7646-E109-D596-FE91FB87B770}"/>
              </a:ext>
            </a:extLst>
          </p:cNvPr>
          <p:cNvSpPr txBox="1"/>
          <p:nvPr/>
        </p:nvSpPr>
        <p:spPr>
          <a:xfrm>
            <a:off x="5626369" y="6008142"/>
            <a:ext cx="3176611" cy="923330"/>
          </a:xfrm>
          <a:prstGeom prst="rect">
            <a:avLst/>
          </a:prstGeom>
          <a:noFill/>
        </p:spPr>
        <p:txBody>
          <a:bodyPr wrap="square" rtlCol="0">
            <a:spAutoFit/>
          </a:bodyPr>
          <a:lstStyle/>
          <a:p>
            <a:r>
              <a:rPr lang="en-US" sz="1800" dirty="0">
                <a:effectLst/>
                <a:highlight>
                  <a:srgbClr val="FFFF00"/>
                </a:highlight>
                <a:latin typeface="Arial" panose="020B0604020202020204" pitchFamily="34" charset="0"/>
                <a:ea typeface="Arial" panose="020B0604020202020204" pitchFamily="34" charset="0"/>
              </a:rPr>
              <a:t>I felt less stress and less test anxiety</a:t>
            </a: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4144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animBg="1"/>
      <p:bldP spid="17" grpId="0" animBg="1"/>
      <p:bldP spid="22" grpId="0" animBg="1"/>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7A938-9B0D-FD14-2DC8-385394DA710E}"/>
              </a:ext>
            </a:extLst>
          </p:cNvPr>
          <p:cNvSpPr>
            <a:spLocks noGrp="1"/>
          </p:cNvSpPr>
          <p:nvPr>
            <p:ph type="title"/>
          </p:nvPr>
        </p:nvSpPr>
        <p:spPr>
          <a:xfrm>
            <a:off x="862818" y="685801"/>
            <a:ext cx="3057379" cy="3046228"/>
          </a:xfrm>
        </p:spPr>
        <p:txBody>
          <a:bodyPr vert="horz" lIns="91440" tIns="45720" rIns="91440" bIns="45720" rtlCol="0" anchor="b">
            <a:normAutofit/>
          </a:bodyPr>
          <a:lstStyle/>
          <a:p>
            <a:pPr algn="ctr"/>
            <a:r>
              <a:rPr lang="en-US" sz="3600" kern="1200" cap="all" spc="300" baseline="0">
                <a:solidFill>
                  <a:schemeClr val="bg2"/>
                </a:solidFill>
                <a:latin typeface="+mj-lt"/>
                <a:ea typeface="+mj-ea"/>
                <a:cs typeface="+mj-cs"/>
              </a:rPr>
              <a:t>What’s your takeaway?</a:t>
            </a:r>
          </a:p>
        </p:txBody>
      </p:sp>
      <p:pic>
        <p:nvPicPr>
          <p:cNvPr id="5" name="Content Placeholder 4" descr="A qr code with a white background&#10;&#10;Description automatically generated">
            <a:extLst>
              <a:ext uri="{FF2B5EF4-FFF2-40B4-BE49-F238E27FC236}">
                <a16:creationId xmlns:a16="http://schemas.microsoft.com/office/drawing/2014/main" id="{9BC1A004-E258-DAD0-37AB-56A688320027}"/>
              </a:ext>
            </a:extLst>
          </p:cNvPr>
          <p:cNvPicPr>
            <a:picLocks noGrp="1" noChangeAspect="1"/>
          </p:cNvPicPr>
          <p:nvPr>
            <p:ph idx="1"/>
          </p:nvPr>
        </p:nvPicPr>
        <p:blipFill>
          <a:blip r:embed="rId2"/>
          <a:stretch>
            <a:fillRect/>
          </a:stretch>
        </p:blipFill>
        <p:spPr>
          <a:xfrm>
            <a:off x="5715000" y="685801"/>
            <a:ext cx="5486399" cy="5486399"/>
          </a:xfrm>
          <a:prstGeom prst="rect">
            <a:avLst/>
          </a:prstGeom>
        </p:spPr>
      </p:pic>
    </p:spTree>
    <p:extLst>
      <p:ext uri="{BB962C8B-B14F-4D97-AF65-F5344CB8AC3E}">
        <p14:creationId xmlns:p14="http://schemas.microsoft.com/office/powerpoint/2010/main" val="98584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0BC8B9-6425-CBAC-EE46-A24AB513A040}"/>
              </a:ext>
            </a:extLst>
          </p:cNvPr>
          <p:cNvPicPr>
            <a:picLocks noChangeAspect="1"/>
          </p:cNvPicPr>
          <p:nvPr/>
        </p:nvPicPr>
        <p:blipFill rotWithShape="1">
          <a:blip r:embed="rId3"/>
          <a:srcRect/>
          <a:stretch/>
        </p:blipFill>
        <p:spPr>
          <a:xfrm>
            <a:off x="0" y="10"/>
            <a:ext cx="12192000" cy="6857990"/>
          </a:xfrm>
          <a:prstGeom prst="rect">
            <a:avLst/>
          </a:prstGeom>
        </p:spPr>
      </p:pic>
      <p:sp>
        <p:nvSpPr>
          <p:cNvPr id="11" name="Rectangle 10">
            <a:extLst>
              <a:ext uri="{FF2B5EF4-FFF2-40B4-BE49-F238E27FC236}">
                <a16:creationId xmlns:a16="http://schemas.microsoft.com/office/drawing/2014/main" id="{D37E9081-32E2-43C3-80C8-7F3854D9D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3429000"/>
          </a:xfrm>
          <a:prstGeom prst="rect">
            <a:avLst/>
          </a:prstGeom>
          <a:gradFill>
            <a:gsLst>
              <a:gs pos="47000">
                <a:srgbClr val="000000">
                  <a:alpha val="23000"/>
                </a:srgbClr>
              </a:gs>
              <a:gs pos="0">
                <a:srgbClr val="000000">
                  <a:alpha val="0"/>
                </a:srgbClr>
              </a:gs>
              <a:gs pos="100000">
                <a:srgbClr val="000000">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CA19C-F36F-281A-FB28-86A7FC4D35D9}"/>
              </a:ext>
            </a:extLst>
          </p:cNvPr>
          <p:cNvSpPr>
            <a:spLocks noGrp="1"/>
          </p:cNvSpPr>
          <p:nvPr>
            <p:ph type="title"/>
          </p:nvPr>
        </p:nvSpPr>
        <p:spPr>
          <a:xfrm>
            <a:off x="1371600" y="241382"/>
            <a:ext cx="9486900" cy="1281544"/>
          </a:xfrm>
        </p:spPr>
        <p:txBody>
          <a:bodyPr vert="horz" lIns="91440" tIns="45720" rIns="91440" bIns="45720" rtlCol="0" anchor="b">
            <a:normAutofit fontScale="90000"/>
          </a:bodyPr>
          <a:lstStyle/>
          <a:p>
            <a:pPr algn="ctr"/>
            <a:r>
              <a:rPr lang="en-US" sz="3600" kern="1200" cap="all" spc="300" baseline="0" dirty="0" err="1">
                <a:solidFill>
                  <a:srgbClr val="FFFFFF"/>
                </a:solidFill>
                <a:latin typeface="+mj-lt"/>
                <a:ea typeface="+mj-ea"/>
                <a:cs typeface="+mj-cs"/>
              </a:rPr>
              <a:t>SIg</a:t>
            </a:r>
            <a:r>
              <a:rPr lang="en-US" sz="3600" kern="1200" cap="all" spc="300" baseline="0" dirty="0">
                <a:solidFill>
                  <a:srgbClr val="FFFFFF"/>
                </a:solidFill>
                <a:latin typeface="+mj-lt"/>
                <a:ea typeface="+mj-ea"/>
                <a:cs typeface="+mj-cs"/>
              </a:rPr>
              <a:t>? CoP? </a:t>
            </a:r>
            <a:br>
              <a:rPr lang="en-US" sz="3600" kern="1200" cap="all" spc="300" baseline="0" dirty="0">
                <a:solidFill>
                  <a:srgbClr val="FFFFFF"/>
                </a:solidFill>
                <a:latin typeface="+mj-lt"/>
                <a:ea typeface="+mj-ea"/>
                <a:cs typeface="+mj-cs"/>
              </a:rPr>
            </a:br>
            <a:r>
              <a:rPr lang="en-US" sz="3600" kern="1200" cap="all" spc="300" baseline="0" dirty="0">
                <a:solidFill>
                  <a:srgbClr val="FFFFFF"/>
                </a:solidFill>
                <a:latin typeface="+mj-lt"/>
                <a:ea typeface="+mj-ea"/>
                <a:cs typeface="+mj-cs"/>
              </a:rPr>
              <a:t>On Failure as a tool </a:t>
            </a:r>
            <a:br>
              <a:rPr lang="en-US" sz="3600" kern="1200" cap="all" spc="300" baseline="0" dirty="0">
                <a:solidFill>
                  <a:srgbClr val="FFFFFF"/>
                </a:solidFill>
                <a:latin typeface="+mj-lt"/>
                <a:ea typeface="+mj-ea"/>
                <a:cs typeface="+mj-cs"/>
              </a:rPr>
            </a:br>
            <a:r>
              <a:rPr lang="en-US" sz="3600" kern="1200" cap="all" spc="300" baseline="0" dirty="0">
                <a:solidFill>
                  <a:srgbClr val="FFFFFF"/>
                </a:solidFill>
                <a:latin typeface="+mj-lt"/>
                <a:ea typeface="+mj-ea"/>
                <a:cs typeface="+mj-cs"/>
              </a:rPr>
              <a:t>to enhance learning?</a:t>
            </a:r>
          </a:p>
        </p:txBody>
      </p:sp>
      <p:sp>
        <p:nvSpPr>
          <p:cNvPr id="3" name="Content Placeholder 2">
            <a:extLst>
              <a:ext uri="{FF2B5EF4-FFF2-40B4-BE49-F238E27FC236}">
                <a16:creationId xmlns:a16="http://schemas.microsoft.com/office/drawing/2014/main" id="{BC813FF2-C76B-9408-0F7A-4D1E2727DC90}"/>
              </a:ext>
            </a:extLst>
          </p:cNvPr>
          <p:cNvSpPr>
            <a:spLocks noGrp="1"/>
          </p:cNvSpPr>
          <p:nvPr>
            <p:ph idx="1"/>
          </p:nvPr>
        </p:nvSpPr>
        <p:spPr>
          <a:xfrm>
            <a:off x="2038350" y="1738745"/>
            <a:ext cx="8115300" cy="1004456"/>
          </a:xfrm>
        </p:spPr>
        <p:txBody>
          <a:bodyPr vert="horz" lIns="91440" tIns="45720" rIns="91440" bIns="45720" rtlCol="0">
            <a:normAutofit/>
          </a:bodyPr>
          <a:lstStyle/>
          <a:p>
            <a:pPr marL="0" indent="0" algn="ctr">
              <a:buNone/>
            </a:pPr>
            <a:r>
              <a:rPr lang="en-US" i="1" kern="1200">
                <a:solidFill>
                  <a:srgbClr val="FFFFFF"/>
                </a:solidFill>
                <a:latin typeface="+mj-lt"/>
                <a:ea typeface="+mn-ea"/>
                <a:cs typeface="+mn-cs"/>
              </a:rPr>
              <a:t>Failure-safe learning environment</a:t>
            </a:r>
          </a:p>
        </p:txBody>
      </p:sp>
      <p:sp>
        <p:nvSpPr>
          <p:cNvPr id="5" name="TextBox 4">
            <a:extLst>
              <a:ext uri="{FF2B5EF4-FFF2-40B4-BE49-F238E27FC236}">
                <a16:creationId xmlns:a16="http://schemas.microsoft.com/office/drawing/2014/main" id="{50973545-EA15-1FAA-AB60-68497035E7DF}"/>
              </a:ext>
            </a:extLst>
          </p:cNvPr>
          <p:cNvSpPr txBox="1"/>
          <p:nvPr/>
        </p:nvSpPr>
        <p:spPr>
          <a:xfrm>
            <a:off x="3189999" y="6092904"/>
            <a:ext cx="6521850" cy="738664"/>
          </a:xfrm>
          <a:prstGeom prst="rect">
            <a:avLst/>
          </a:prstGeom>
          <a:noFill/>
        </p:spPr>
        <p:txBody>
          <a:bodyPr wrap="none" rtlCol="0">
            <a:spAutoFit/>
          </a:bodyPr>
          <a:lstStyle/>
          <a:p>
            <a:pPr algn="ctr"/>
            <a:r>
              <a:rPr lang="en-US" sz="2400" dirty="0">
                <a:solidFill>
                  <a:schemeClr val="bg1"/>
                </a:solidFill>
                <a:latin typeface="+mj-lt"/>
                <a:hlinkClick r:id="rId4">
                  <a:extLst>
                    <a:ext uri="{A12FA001-AC4F-418D-AE19-62706E023703}">
                      <ahyp:hlinkClr xmlns:ahyp="http://schemas.microsoft.com/office/drawing/2018/hyperlinkcolor" val="tx"/>
                    </a:ext>
                  </a:extLst>
                </a:hlinkClick>
              </a:rPr>
              <a:t>https://forms.gle/H3qLxo8tgPFNzWs68</a:t>
            </a:r>
            <a:endParaRPr lang="en-US" sz="2400" dirty="0">
              <a:solidFill>
                <a:schemeClr val="bg1"/>
              </a:solidFill>
              <a:latin typeface="+mj-lt"/>
            </a:endParaRPr>
          </a:p>
          <a:p>
            <a:r>
              <a:rPr lang="en-US" dirty="0">
                <a:solidFill>
                  <a:srgbClr val="FFFF00"/>
                </a:solidFill>
                <a:latin typeface="+mj-lt"/>
              </a:rPr>
              <a:t>Contact me at: </a:t>
            </a:r>
            <a:r>
              <a:rPr lang="en-US" dirty="0">
                <a:solidFill>
                  <a:srgbClr val="FFFF00"/>
                </a:solidFill>
                <a:latin typeface="+mj-lt"/>
                <a:hlinkClick r:id="rId5">
                  <a:extLst>
                    <a:ext uri="{A12FA001-AC4F-418D-AE19-62706E023703}">
                      <ahyp:hlinkClr xmlns:ahyp="http://schemas.microsoft.com/office/drawing/2018/hyperlinkcolor" val="tx"/>
                    </a:ext>
                  </a:extLst>
                </a:hlinkClick>
              </a:rPr>
              <a:t>mceberio@utep.edu</a:t>
            </a:r>
            <a:r>
              <a:rPr lang="en-US" dirty="0">
                <a:solidFill>
                  <a:srgbClr val="FFFF00"/>
                </a:solidFill>
                <a:latin typeface="+mj-lt"/>
              </a:rPr>
              <a:t> // </a:t>
            </a:r>
            <a:r>
              <a:rPr lang="en-US" dirty="0">
                <a:solidFill>
                  <a:srgbClr val="FFFF00"/>
                </a:solidFill>
                <a:latin typeface="+mj-lt"/>
                <a:hlinkClick r:id="rId6">
                  <a:extLst>
                    <a:ext uri="{A12FA001-AC4F-418D-AE19-62706E023703}">
                      <ahyp:hlinkClr xmlns:ahyp="http://schemas.microsoft.com/office/drawing/2018/hyperlinkcolor" val="tx"/>
                    </a:ext>
                  </a:extLst>
                </a:hlinkClick>
              </a:rPr>
              <a:t>http://www.martineceberio.fr</a:t>
            </a:r>
            <a:r>
              <a:rPr lang="en-US" dirty="0">
                <a:solidFill>
                  <a:srgbClr val="FFFF00"/>
                </a:solidFill>
                <a:latin typeface="+mj-lt"/>
              </a:rPr>
              <a:t> </a:t>
            </a:r>
          </a:p>
        </p:txBody>
      </p:sp>
      <p:pic>
        <p:nvPicPr>
          <p:cNvPr id="7" name="Picture 6" descr="A qr code with black squares&#10;&#10;Description automatically generated">
            <a:extLst>
              <a:ext uri="{FF2B5EF4-FFF2-40B4-BE49-F238E27FC236}">
                <a16:creationId xmlns:a16="http://schemas.microsoft.com/office/drawing/2014/main" id="{7BE5B96B-ADA0-07AA-4280-A2EAE712C748}"/>
              </a:ext>
            </a:extLst>
          </p:cNvPr>
          <p:cNvPicPr>
            <a:picLocks noChangeAspect="1"/>
          </p:cNvPicPr>
          <p:nvPr/>
        </p:nvPicPr>
        <p:blipFill>
          <a:blip r:embed="rId7"/>
          <a:stretch>
            <a:fillRect/>
          </a:stretch>
        </p:blipFill>
        <p:spPr>
          <a:xfrm>
            <a:off x="182981" y="1272248"/>
            <a:ext cx="1672389" cy="1672389"/>
          </a:xfrm>
          <a:prstGeom prst="rect">
            <a:avLst/>
          </a:prstGeom>
        </p:spPr>
      </p:pic>
    </p:spTree>
    <p:extLst>
      <p:ext uri="{BB962C8B-B14F-4D97-AF65-F5344CB8AC3E}">
        <p14:creationId xmlns:p14="http://schemas.microsoft.com/office/powerpoint/2010/main" val="1046457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642132-805A-497E-9C84-8D6774339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E7F1DA-407F-41FD-AC0F-D9CAD1187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685800"/>
            <a:ext cx="4724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D3CF2-9607-8EF2-C2AC-10D94BB91085}"/>
              </a:ext>
            </a:extLst>
          </p:cNvPr>
          <p:cNvSpPr>
            <a:spLocks noGrp="1"/>
          </p:cNvSpPr>
          <p:nvPr>
            <p:ph type="title"/>
          </p:nvPr>
        </p:nvSpPr>
        <p:spPr>
          <a:xfrm>
            <a:off x="7355847" y="702600"/>
            <a:ext cx="3390900" cy="2360429"/>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Thank you for your attention!</a:t>
            </a:r>
          </a:p>
        </p:txBody>
      </p:sp>
      <p:pic>
        <p:nvPicPr>
          <p:cNvPr id="5" name="Picture 4" descr="Dark floating bulbs with one lit up brightly">
            <a:extLst>
              <a:ext uri="{FF2B5EF4-FFF2-40B4-BE49-F238E27FC236}">
                <a16:creationId xmlns:a16="http://schemas.microsoft.com/office/drawing/2014/main" id="{E48A4F04-BC6B-40D5-07BB-3CC685CF4E5E}"/>
              </a:ext>
            </a:extLst>
          </p:cNvPr>
          <p:cNvPicPr>
            <a:picLocks noChangeAspect="1"/>
          </p:cNvPicPr>
          <p:nvPr/>
        </p:nvPicPr>
        <p:blipFill rotWithShape="1">
          <a:blip r:embed="rId3"/>
          <a:srcRect l="11095" r="16"/>
          <a:stretch/>
        </p:blipFill>
        <p:spPr>
          <a:xfrm>
            <a:off x="1" y="10"/>
            <a:ext cx="6096000" cy="6857990"/>
          </a:xfrm>
          <a:prstGeom prst="rect">
            <a:avLst/>
          </a:prstGeom>
        </p:spPr>
      </p:pic>
      <p:sp>
        <p:nvSpPr>
          <p:cNvPr id="4" name="TextBox 3">
            <a:extLst>
              <a:ext uri="{FF2B5EF4-FFF2-40B4-BE49-F238E27FC236}">
                <a16:creationId xmlns:a16="http://schemas.microsoft.com/office/drawing/2014/main" id="{42874FB4-4F61-C3C5-7B25-E4081E09DA91}"/>
              </a:ext>
            </a:extLst>
          </p:cNvPr>
          <p:cNvSpPr txBox="1"/>
          <p:nvPr/>
        </p:nvSpPr>
        <p:spPr>
          <a:xfrm>
            <a:off x="7611768" y="3429000"/>
            <a:ext cx="2879058" cy="1938992"/>
          </a:xfrm>
          <a:prstGeom prst="rect">
            <a:avLst/>
          </a:prstGeom>
          <a:noFill/>
        </p:spPr>
        <p:txBody>
          <a:bodyPr wrap="square" rtlCol="0">
            <a:spAutoFit/>
          </a:bodyPr>
          <a:lstStyle/>
          <a:p>
            <a:pPr algn="ctr"/>
            <a:r>
              <a:rPr lang="en-US" sz="4000" dirty="0">
                <a:solidFill>
                  <a:schemeClr val="bg1"/>
                </a:solidFill>
                <a:latin typeface="+mj-lt"/>
              </a:rPr>
              <a:t>Happy to take any question </a:t>
            </a:r>
            <a:r>
              <a:rPr lang="en-US" sz="4000" dirty="0">
                <a:solidFill>
                  <a:schemeClr val="bg1"/>
                </a:solidFill>
                <a:latin typeface="+mj-lt"/>
                <a:sym typeface="Wingdings" pitchFamily="2" charset="2"/>
              </a:rPr>
              <a:t></a:t>
            </a:r>
            <a:r>
              <a:rPr lang="en-US" sz="4000" dirty="0">
                <a:solidFill>
                  <a:schemeClr val="bg1"/>
                </a:solidFill>
                <a:latin typeface="+mj-lt"/>
              </a:rPr>
              <a:t> </a:t>
            </a:r>
          </a:p>
        </p:txBody>
      </p:sp>
      <p:sp>
        <p:nvSpPr>
          <p:cNvPr id="6" name="TextBox 5">
            <a:extLst>
              <a:ext uri="{FF2B5EF4-FFF2-40B4-BE49-F238E27FC236}">
                <a16:creationId xmlns:a16="http://schemas.microsoft.com/office/drawing/2014/main" id="{4F5BCD2F-0BCA-F663-99EE-261C7F6B3977}"/>
              </a:ext>
            </a:extLst>
          </p:cNvPr>
          <p:cNvSpPr txBox="1"/>
          <p:nvPr/>
        </p:nvSpPr>
        <p:spPr>
          <a:xfrm>
            <a:off x="7422453" y="6189000"/>
            <a:ext cx="3464731" cy="646331"/>
          </a:xfrm>
          <a:prstGeom prst="rect">
            <a:avLst/>
          </a:prstGeom>
          <a:noFill/>
        </p:spPr>
        <p:txBody>
          <a:bodyPr wrap="none" rtlCol="0">
            <a:spAutoFit/>
          </a:bodyPr>
          <a:lstStyle/>
          <a:p>
            <a:r>
              <a:rPr lang="en-US" dirty="0">
                <a:solidFill>
                  <a:schemeClr val="accent1"/>
                </a:solidFill>
                <a:latin typeface="+mj-lt"/>
              </a:rPr>
              <a:t>Contact me at: </a:t>
            </a:r>
            <a:r>
              <a:rPr lang="en-US" dirty="0">
                <a:solidFill>
                  <a:schemeClr val="accent1"/>
                </a:solidFill>
                <a:latin typeface="+mj-lt"/>
                <a:hlinkClick r:id="rId4">
                  <a:extLst>
                    <a:ext uri="{A12FA001-AC4F-418D-AE19-62706E023703}">
                      <ahyp:hlinkClr xmlns:ahyp="http://schemas.microsoft.com/office/drawing/2018/hyperlinkcolor" val="tx"/>
                    </a:ext>
                  </a:extLst>
                </a:hlinkClick>
              </a:rPr>
              <a:t>mceberio@utep.edu</a:t>
            </a:r>
            <a:r>
              <a:rPr lang="en-US" dirty="0">
                <a:solidFill>
                  <a:schemeClr val="accent1"/>
                </a:solidFill>
                <a:latin typeface="+mj-lt"/>
              </a:rPr>
              <a:t> </a:t>
            </a:r>
          </a:p>
          <a:p>
            <a:r>
              <a:rPr lang="en-US" dirty="0">
                <a:solidFill>
                  <a:schemeClr val="accent1"/>
                </a:solidFill>
                <a:latin typeface="+mj-lt"/>
              </a:rPr>
              <a:t>// </a:t>
            </a:r>
            <a:r>
              <a:rPr lang="en-US" dirty="0">
                <a:solidFill>
                  <a:schemeClr val="accent1"/>
                </a:solidFill>
                <a:latin typeface="+mj-lt"/>
                <a:hlinkClick r:id="rId5">
                  <a:extLst>
                    <a:ext uri="{A12FA001-AC4F-418D-AE19-62706E023703}">
                      <ahyp:hlinkClr xmlns:ahyp="http://schemas.microsoft.com/office/drawing/2018/hyperlinkcolor" val="tx"/>
                    </a:ext>
                  </a:extLst>
                </a:hlinkClick>
              </a:rPr>
              <a:t>http://www.martineceberio.fr</a:t>
            </a:r>
            <a:r>
              <a:rPr lang="en-US" dirty="0">
                <a:solidFill>
                  <a:schemeClr val="accent1"/>
                </a:solidFill>
                <a:latin typeface="+mj-lt"/>
              </a:rPr>
              <a:t> </a:t>
            </a:r>
          </a:p>
        </p:txBody>
      </p:sp>
    </p:spTree>
    <p:extLst>
      <p:ext uri="{BB962C8B-B14F-4D97-AF65-F5344CB8AC3E}">
        <p14:creationId xmlns:p14="http://schemas.microsoft.com/office/powerpoint/2010/main" val="5742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83CE6-EAC6-6B0E-B093-E63DF11AC8EE}"/>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What about Failure?</a:t>
            </a:r>
          </a:p>
        </p:txBody>
      </p:sp>
      <p:sp>
        <p:nvSpPr>
          <p:cNvPr id="3" name="Content Placeholder 2">
            <a:extLst>
              <a:ext uri="{FF2B5EF4-FFF2-40B4-BE49-F238E27FC236}">
                <a16:creationId xmlns:a16="http://schemas.microsoft.com/office/drawing/2014/main" id="{C6AB91DD-267F-5E19-96F2-AEDD825BD234}"/>
              </a:ext>
            </a:extLst>
          </p:cNvPr>
          <p:cNvSpPr>
            <a:spLocks/>
          </p:cNvSpPr>
          <p:nvPr/>
        </p:nvSpPr>
        <p:spPr>
          <a:xfrm>
            <a:off x="5350043" y="1138900"/>
            <a:ext cx="5755104" cy="2626983"/>
          </a:xfrm>
          <a:prstGeom prst="rect">
            <a:avLst/>
          </a:prstGeom>
        </p:spPr>
        <p:txBody>
          <a:bodyPr/>
          <a:lstStyle/>
          <a:p>
            <a:pPr defTabSz="502920">
              <a:spcAft>
                <a:spcPts val="600"/>
              </a:spcAft>
            </a:pPr>
            <a:r>
              <a:rPr lang="en-US" sz="2000" dirty="0">
                <a:latin typeface="+mj-lt"/>
              </a:rPr>
              <a:t>“Failure is success in progress.” - Albert Einstein</a:t>
            </a:r>
          </a:p>
          <a:p>
            <a:pPr defTabSz="502920">
              <a:spcAft>
                <a:spcPts val="600"/>
              </a:spcAft>
            </a:pPr>
            <a:r>
              <a:rPr lang="en-US" sz="2000" kern="1200" dirty="0">
                <a:solidFill>
                  <a:schemeClr val="accent6"/>
                </a:solidFill>
                <a:latin typeface="+mj-lt"/>
                <a:ea typeface="+mn-ea"/>
                <a:cs typeface="+mn-cs"/>
              </a:rPr>
              <a:t>"If you are not confused, you are not paying attention", by Tom Peters</a:t>
            </a:r>
          </a:p>
          <a:p>
            <a:pPr defTabSz="502920">
              <a:spcAft>
                <a:spcPts val="600"/>
              </a:spcAft>
            </a:pPr>
            <a:r>
              <a:rPr lang="en-US" sz="2000" kern="1200" dirty="0">
                <a:solidFill>
                  <a:schemeClr val="tx1"/>
                </a:solidFill>
                <a:latin typeface="+mj-lt"/>
                <a:ea typeface="+mn-ea"/>
                <a:cs typeface="+mn-cs"/>
              </a:rPr>
              <a:t>[In real life] "nobody scores you on a failure provided you end up on a success", Jeff Olson, President of Hiller Measurements</a:t>
            </a:r>
          </a:p>
        </p:txBody>
      </p:sp>
      <p:sp>
        <p:nvSpPr>
          <p:cNvPr id="4" name="Title 1">
            <a:extLst>
              <a:ext uri="{FF2B5EF4-FFF2-40B4-BE49-F238E27FC236}">
                <a16:creationId xmlns:a16="http://schemas.microsoft.com/office/drawing/2014/main" id="{F9F8EA32-333F-D04B-5F6D-14A67E12122F}"/>
              </a:ext>
            </a:extLst>
          </p:cNvPr>
          <p:cNvSpPr txBox="1">
            <a:spLocks/>
          </p:cNvSpPr>
          <p:nvPr/>
        </p:nvSpPr>
        <p:spPr>
          <a:xfrm>
            <a:off x="5895475" y="5339418"/>
            <a:ext cx="5977437" cy="7593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defTabSz="502920">
              <a:spcAft>
                <a:spcPts val="600"/>
              </a:spcAft>
            </a:pPr>
            <a:r>
              <a:rPr lang="en-US" sz="2000" kern="1200" cap="all" spc="165" baseline="0" dirty="0">
                <a:solidFill>
                  <a:schemeClr val="tx2"/>
                </a:solidFill>
                <a:latin typeface="+mj-lt"/>
                <a:ea typeface="+mj-ea"/>
                <a:cs typeface="+mj-cs"/>
              </a:rPr>
              <a:t>normalizing Failure and struggle?</a:t>
            </a:r>
            <a:endParaRPr lang="en-US" sz="4000" dirty="0"/>
          </a:p>
        </p:txBody>
      </p:sp>
    </p:spTree>
    <p:extLst>
      <p:ext uri="{BB962C8B-B14F-4D97-AF65-F5344CB8AC3E}">
        <p14:creationId xmlns:p14="http://schemas.microsoft.com/office/powerpoint/2010/main" val="410870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2BCD1-B23E-D721-A1DB-C3FA465F6809}"/>
              </a:ext>
            </a:extLst>
          </p:cNvPr>
          <p:cNvSpPr>
            <a:spLocks noGrp="1"/>
          </p:cNvSpPr>
          <p:nvPr>
            <p:ph type="title"/>
          </p:nvPr>
        </p:nvSpPr>
        <p:spPr>
          <a:xfrm>
            <a:off x="4762500" y="942449"/>
            <a:ext cx="6096000" cy="936840"/>
          </a:xfrm>
        </p:spPr>
        <p:txBody>
          <a:bodyPr>
            <a:normAutofit/>
          </a:bodyPr>
          <a:lstStyle/>
          <a:p>
            <a:pPr algn="ctr"/>
            <a:r>
              <a:rPr lang="en-US" sz="3000" dirty="0"/>
              <a:t>So, what do we do with failure?</a:t>
            </a:r>
          </a:p>
        </p:txBody>
      </p:sp>
      <p:pic>
        <p:nvPicPr>
          <p:cNvPr id="5" name="Picture 4" descr="Magnifying glass and question mark">
            <a:extLst>
              <a:ext uri="{FF2B5EF4-FFF2-40B4-BE49-F238E27FC236}">
                <a16:creationId xmlns:a16="http://schemas.microsoft.com/office/drawing/2014/main" id="{5F018E0A-7D6C-2998-0621-EA411AE06C5D}"/>
              </a:ext>
            </a:extLst>
          </p:cNvPr>
          <p:cNvPicPr>
            <a:picLocks noChangeAspect="1"/>
          </p:cNvPicPr>
          <p:nvPr/>
        </p:nvPicPr>
        <p:blipFill rotWithShape="1">
          <a:blip r:embed="rId3"/>
          <a:srcRect l="40535" r="31653"/>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6F15BB4D-044C-A8F7-0B84-F5137FE7CB87}"/>
              </a:ext>
            </a:extLst>
          </p:cNvPr>
          <p:cNvSpPr>
            <a:spLocks noGrp="1"/>
          </p:cNvSpPr>
          <p:nvPr>
            <p:ph idx="1"/>
          </p:nvPr>
        </p:nvSpPr>
        <p:spPr>
          <a:xfrm>
            <a:off x="4672977" y="2135938"/>
            <a:ext cx="6247233" cy="3535585"/>
          </a:xfrm>
        </p:spPr>
        <p:txBody>
          <a:bodyPr>
            <a:normAutofit/>
          </a:bodyPr>
          <a:lstStyle/>
          <a:p>
            <a:endParaRPr lang="en-US" dirty="0"/>
          </a:p>
          <a:p>
            <a:r>
              <a:rPr lang="en-US" dirty="0"/>
              <a:t>Failure happens, it’s </a:t>
            </a:r>
            <a:r>
              <a:rPr lang="en-US" b="1" dirty="0">
                <a:solidFill>
                  <a:schemeClr val="accent6"/>
                </a:solidFill>
              </a:rPr>
              <a:t>unescapable</a:t>
            </a:r>
            <a:r>
              <a:rPr lang="en-US" dirty="0"/>
              <a:t>, it is desirable</a:t>
            </a:r>
            <a:endParaRPr lang="en-US" b="1" dirty="0">
              <a:solidFill>
                <a:schemeClr val="accent6"/>
              </a:solidFill>
            </a:endParaRPr>
          </a:p>
          <a:p>
            <a:r>
              <a:rPr lang="en-US" dirty="0"/>
              <a:t>It is not an issue BUT part of the process</a:t>
            </a:r>
          </a:p>
          <a:p>
            <a:r>
              <a:rPr lang="en-US" dirty="0">
                <a:sym typeface="Wingdings" pitchFamily="2" charset="2"/>
              </a:rPr>
              <a:t> It is not to be fixed (as in: getting rid of it)</a:t>
            </a:r>
          </a:p>
          <a:p>
            <a:r>
              <a:rPr lang="en-US" dirty="0">
                <a:sym typeface="Wingdings" pitchFamily="2" charset="2"/>
              </a:rPr>
              <a:t>It is to be tamed: </a:t>
            </a:r>
            <a:r>
              <a:rPr lang="en-US" b="1" dirty="0">
                <a:solidFill>
                  <a:schemeClr val="accent6"/>
                </a:solidFill>
                <a:sym typeface="Wingdings" pitchFamily="2" charset="2"/>
              </a:rPr>
              <a:t>drop the fear </a:t>
            </a:r>
            <a:r>
              <a:rPr lang="en-US" dirty="0">
                <a:sym typeface="Wingdings" pitchFamily="2" charset="2"/>
              </a:rPr>
              <a:t>AND </a:t>
            </a:r>
            <a:r>
              <a:rPr lang="en-US" b="1" dirty="0">
                <a:solidFill>
                  <a:schemeClr val="accent6"/>
                </a:solidFill>
                <a:sym typeface="Wingdings" pitchFamily="2" charset="2"/>
              </a:rPr>
              <a:t>make something of it</a:t>
            </a:r>
            <a:endParaRPr lang="en-US" b="1" dirty="0">
              <a:solidFill>
                <a:schemeClr val="accent6"/>
              </a:solidFill>
            </a:endParaRPr>
          </a:p>
        </p:txBody>
      </p:sp>
    </p:spTree>
    <p:extLst>
      <p:ext uri="{BB962C8B-B14F-4D97-AF65-F5344CB8AC3E}">
        <p14:creationId xmlns:p14="http://schemas.microsoft.com/office/powerpoint/2010/main" val="41022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AE55D-C861-E3DB-A097-4CDDA22C7E50}"/>
              </a:ext>
            </a:extLst>
          </p:cNvPr>
          <p:cNvSpPr>
            <a:spLocks noGrp="1"/>
          </p:cNvSpPr>
          <p:nvPr>
            <p:ph type="title"/>
          </p:nvPr>
        </p:nvSpPr>
        <p:spPr>
          <a:xfrm>
            <a:off x="1284850" y="1065791"/>
            <a:ext cx="6393688" cy="813498"/>
          </a:xfrm>
        </p:spPr>
        <p:txBody>
          <a:bodyPr>
            <a:normAutofit/>
          </a:bodyPr>
          <a:lstStyle/>
          <a:p>
            <a:pPr algn="ctr"/>
            <a:r>
              <a:rPr lang="en-US" sz="2500"/>
              <a:t>What does failure look like?</a:t>
            </a:r>
            <a:br>
              <a:rPr lang="en-US" sz="2500"/>
            </a:br>
            <a:r>
              <a:rPr lang="en-US" sz="2500"/>
              <a:t>And what to do about it?</a:t>
            </a:r>
          </a:p>
        </p:txBody>
      </p:sp>
      <p:sp>
        <p:nvSpPr>
          <p:cNvPr id="3" name="Content Placeholder 2">
            <a:extLst>
              <a:ext uri="{FF2B5EF4-FFF2-40B4-BE49-F238E27FC236}">
                <a16:creationId xmlns:a16="http://schemas.microsoft.com/office/drawing/2014/main" id="{A9657248-42CA-1BFB-1FEB-0D0C26D64E19}"/>
              </a:ext>
            </a:extLst>
          </p:cNvPr>
          <p:cNvSpPr>
            <a:spLocks noGrp="1"/>
          </p:cNvSpPr>
          <p:nvPr>
            <p:ph idx="1"/>
          </p:nvPr>
        </p:nvSpPr>
        <p:spPr>
          <a:xfrm>
            <a:off x="1284850" y="2135938"/>
            <a:ext cx="6339840" cy="3439557"/>
          </a:xfrm>
        </p:spPr>
        <p:txBody>
          <a:bodyPr>
            <a:normAutofit/>
          </a:bodyPr>
          <a:lstStyle/>
          <a:p>
            <a:r>
              <a:rPr lang="en-US" dirty="0">
                <a:solidFill>
                  <a:schemeClr val="accent6"/>
                </a:solidFill>
              </a:rPr>
              <a:t>[2 minutes] </a:t>
            </a:r>
            <a:r>
              <a:rPr lang="en-US" dirty="0"/>
              <a:t>Think of a </a:t>
            </a:r>
            <a:r>
              <a:rPr lang="en-US" b="1" dirty="0">
                <a:solidFill>
                  <a:schemeClr val="accent6"/>
                </a:solidFill>
              </a:rPr>
              <a:t>type of failure </a:t>
            </a:r>
            <a:r>
              <a:rPr lang="en-US" dirty="0"/>
              <a:t>your students can face and how you could guide them to improve</a:t>
            </a:r>
          </a:p>
          <a:p>
            <a:r>
              <a:rPr lang="en-US" dirty="0">
                <a:solidFill>
                  <a:srgbClr val="00B050"/>
                </a:solidFill>
              </a:rPr>
              <a:t>[5 minutes] </a:t>
            </a:r>
            <a:r>
              <a:rPr lang="en-US" dirty="0"/>
              <a:t>Share your thoughts and ideas about addressing failure with your neighbor(s)</a:t>
            </a:r>
          </a:p>
          <a:p>
            <a:r>
              <a:rPr lang="en-US" dirty="0">
                <a:solidFill>
                  <a:schemeClr val="accent1"/>
                </a:solidFill>
              </a:rPr>
              <a:t>[5 minutes] </a:t>
            </a:r>
            <a:r>
              <a:rPr lang="en-US" dirty="0"/>
              <a:t>Report to the whole group (voluntary)</a:t>
            </a:r>
          </a:p>
          <a:p>
            <a:endParaRPr lang="en-US" dirty="0"/>
          </a:p>
        </p:txBody>
      </p:sp>
      <p:pic>
        <p:nvPicPr>
          <p:cNvPr id="4" name="Picture 3">
            <a:extLst>
              <a:ext uri="{FF2B5EF4-FFF2-40B4-BE49-F238E27FC236}">
                <a16:creationId xmlns:a16="http://schemas.microsoft.com/office/drawing/2014/main" id="{7D4BF5BF-4D99-B9D1-EB31-D78C2524AFD8}"/>
              </a:ext>
            </a:extLst>
          </p:cNvPr>
          <p:cNvPicPr>
            <a:picLocks noChangeAspect="1"/>
          </p:cNvPicPr>
          <p:nvPr/>
        </p:nvPicPr>
        <p:blipFill>
          <a:blip r:embed="rId3"/>
          <a:stretch>
            <a:fillRect/>
          </a:stretch>
        </p:blipFill>
        <p:spPr>
          <a:xfrm>
            <a:off x="7499067" y="1902492"/>
            <a:ext cx="3738428" cy="3673004"/>
          </a:xfrm>
          <a:prstGeom prst="rect">
            <a:avLst/>
          </a:prstGeom>
        </p:spPr>
      </p:pic>
    </p:spTree>
    <p:extLst>
      <p:ext uri="{BB962C8B-B14F-4D97-AF65-F5344CB8AC3E}">
        <p14:creationId xmlns:p14="http://schemas.microsoft.com/office/powerpoint/2010/main" val="117864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C32BF-CB73-83AE-762E-893F94E00A5D}"/>
              </a:ext>
            </a:extLst>
          </p:cNvPr>
          <p:cNvSpPr>
            <a:spLocks noGrp="1"/>
          </p:cNvSpPr>
          <p:nvPr>
            <p:ph type="title"/>
          </p:nvPr>
        </p:nvSpPr>
        <p:spPr>
          <a:xfrm>
            <a:off x="6781800" y="510494"/>
            <a:ext cx="4741045" cy="1022884"/>
          </a:xfrm>
        </p:spPr>
        <p:txBody>
          <a:bodyPr>
            <a:normAutofit/>
          </a:bodyPr>
          <a:lstStyle/>
          <a:p>
            <a:pPr algn="ctr"/>
            <a:r>
              <a:rPr lang="en-US" dirty="0"/>
              <a:t>embracing the good in failure</a:t>
            </a:r>
            <a:endParaRPr lang="en-US"/>
          </a:p>
        </p:txBody>
      </p:sp>
      <p:pic>
        <p:nvPicPr>
          <p:cNvPr id="5" name="Picture 4">
            <a:extLst>
              <a:ext uri="{FF2B5EF4-FFF2-40B4-BE49-F238E27FC236}">
                <a16:creationId xmlns:a16="http://schemas.microsoft.com/office/drawing/2014/main" id="{E698E43F-696C-E978-1C8E-026E04CCB058}"/>
              </a:ext>
            </a:extLst>
          </p:cNvPr>
          <p:cNvPicPr>
            <a:picLocks noChangeAspect="1"/>
          </p:cNvPicPr>
          <p:nvPr/>
        </p:nvPicPr>
        <p:blipFill rotWithShape="1">
          <a:blip r:embed="rId3"/>
          <a:srcRect l="31529" r="11167" b="-1"/>
          <a:stretch/>
        </p:blipFill>
        <p:spPr>
          <a:xfrm>
            <a:off x="685801" y="685800"/>
            <a:ext cx="4724400" cy="5486400"/>
          </a:xfrm>
          <a:prstGeom prst="rect">
            <a:avLst/>
          </a:prstGeom>
        </p:spPr>
      </p:pic>
      <p:sp>
        <p:nvSpPr>
          <p:cNvPr id="3" name="Content Placeholder 2">
            <a:extLst>
              <a:ext uri="{FF2B5EF4-FFF2-40B4-BE49-F238E27FC236}">
                <a16:creationId xmlns:a16="http://schemas.microsoft.com/office/drawing/2014/main" id="{6B319DEA-989A-17EB-6D35-82B8A1DD75F4}"/>
              </a:ext>
            </a:extLst>
          </p:cNvPr>
          <p:cNvSpPr>
            <a:spLocks noGrp="1"/>
          </p:cNvSpPr>
          <p:nvPr>
            <p:ph idx="1"/>
          </p:nvPr>
        </p:nvSpPr>
        <p:spPr>
          <a:xfrm>
            <a:off x="6291260" y="1817153"/>
            <a:ext cx="5680161" cy="4471452"/>
          </a:xfrm>
        </p:spPr>
        <p:txBody>
          <a:bodyPr>
            <a:normAutofit/>
          </a:bodyPr>
          <a:lstStyle/>
          <a:p>
            <a:pPr>
              <a:lnSpc>
                <a:spcPct val="90000"/>
              </a:lnSpc>
            </a:pPr>
            <a:r>
              <a:rPr lang="en-US" dirty="0"/>
              <a:t>Mathematician David </a:t>
            </a:r>
            <a:r>
              <a:rPr lang="en-US" dirty="0" err="1"/>
              <a:t>Bessis</a:t>
            </a:r>
            <a:r>
              <a:rPr lang="en-US" dirty="0"/>
              <a:t> </a:t>
            </a:r>
            <a:r>
              <a:rPr lang="en-US" dirty="0" err="1"/>
              <a:t>prones</a:t>
            </a:r>
            <a:r>
              <a:rPr lang="en-US" dirty="0"/>
              <a:t> the </a:t>
            </a:r>
            <a:r>
              <a:rPr lang="en-US" b="1" dirty="0">
                <a:solidFill>
                  <a:srgbClr val="00B0F0"/>
                </a:solidFill>
              </a:rPr>
              <a:t>development of mental models</a:t>
            </a:r>
            <a:r>
              <a:rPr lang="en-US" dirty="0"/>
              <a:t>, even if </a:t>
            </a:r>
            <a:r>
              <a:rPr lang="en-US" b="1" dirty="0">
                <a:solidFill>
                  <a:srgbClr val="00B0F0"/>
                </a:solidFill>
              </a:rPr>
              <a:t>incorrect</a:t>
            </a:r>
            <a:r>
              <a:rPr lang="en-US" dirty="0"/>
              <a:t>, as a starting point </a:t>
            </a:r>
            <a:r>
              <a:rPr lang="en-US" dirty="0">
                <a:sym typeface="Wingdings" pitchFamily="2" charset="2"/>
              </a:rPr>
              <a:t> we need them to build correct ones over time</a:t>
            </a:r>
            <a:endParaRPr lang="en-US" dirty="0"/>
          </a:p>
          <a:p>
            <a:pPr>
              <a:lnSpc>
                <a:spcPct val="90000"/>
              </a:lnSpc>
            </a:pPr>
            <a:r>
              <a:rPr lang="en-US" dirty="0"/>
              <a:t>He further stresses the value in learning to be </a:t>
            </a:r>
            <a:r>
              <a:rPr lang="en-US" b="1" dirty="0">
                <a:solidFill>
                  <a:srgbClr val="00B0F0"/>
                </a:solidFill>
              </a:rPr>
              <a:t>comfortable with being wrong</a:t>
            </a:r>
            <a:r>
              <a:rPr lang="en-US" dirty="0"/>
              <a:t>.</a:t>
            </a:r>
          </a:p>
          <a:p>
            <a:pPr marL="0" indent="0">
              <a:lnSpc>
                <a:spcPct val="90000"/>
              </a:lnSpc>
              <a:buNone/>
            </a:pPr>
            <a:endParaRPr lang="en-US" dirty="0"/>
          </a:p>
          <a:p>
            <a:pPr>
              <a:lnSpc>
                <a:spcPct val="90000"/>
              </a:lnSpc>
            </a:pPr>
            <a:r>
              <a:rPr lang="en-US" b="1" dirty="0">
                <a:solidFill>
                  <a:schemeClr val="accent1"/>
                </a:solidFill>
              </a:rPr>
              <a:t>Afraid</a:t>
            </a:r>
            <a:r>
              <a:rPr lang="en-US" dirty="0"/>
              <a:t> of failing </a:t>
            </a:r>
            <a:r>
              <a:rPr lang="en-US" dirty="0">
                <a:sym typeface="Wingdings" pitchFamily="2" charset="2"/>
              </a:rPr>
              <a:t> detrimental to memorization and to learning </a:t>
            </a:r>
            <a:endParaRPr lang="en-US" dirty="0"/>
          </a:p>
          <a:p>
            <a:pPr>
              <a:lnSpc>
                <a:spcPct val="90000"/>
              </a:lnSpc>
            </a:pPr>
            <a:endParaRPr lang="en-US" dirty="0"/>
          </a:p>
        </p:txBody>
      </p:sp>
      <p:sp>
        <p:nvSpPr>
          <p:cNvPr id="4" name="TextBox 3">
            <a:extLst>
              <a:ext uri="{FF2B5EF4-FFF2-40B4-BE49-F238E27FC236}">
                <a16:creationId xmlns:a16="http://schemas.microsoft.com/office/drawing/2014/main" id="{B94C11BA-E68E-005C-98C9-F45FDAF65F66}"/>
              </a:ext>
            </a:extLst>
          </p:cNvPr>
          <p:cNvSpPr txBox="1"/>
          <p:nvPr/>
        </p:nvSpPr>
        <p:spPr>
          <a:xfrm>
            <a:off x="586795" y="6152648"/>
            <a:ext cx="5018668" cy="461665"/>
          </a:xfrm>
          <a:prstGeom prst="rect">
            <a:avLst/>
          </a:prstGeom>
          <a:noFill/>
        </p:spPr>
        <p:txBody>
          <a:bodyPr wrap="square" rtlCol="0">
            <a:spAutoFit/>
          </a:bodyPr>
          <a:lstStyle/>
          <a:p>
            <a:pPr>
              <a:spcAft>
                <a:spcPts val="600"/>
              </a:spcAft>
            </a:pPr>
            <a:r>
              <a:rPr lang="en-US" sz="1200" dirty="0">
                <a:solidFill>
                  <a:srgbClr val="0070C0"/>
                </a:solidFill>
                <a:latin typeface="+mj-lt"/>
              </a:rPr>
              <a:t>Mathematica, </a:t>
            </a:r>
            <a:r>
              <a:rPr lang="en-US" sz="1200" dirty="0" err="1">
                <a:solidFill>
                  <a:srgbClr val="0070C0"/>
                </a:solidFill>
                <a:latin typeface="+mj-lt"/>
              </a:rPr>
              <a:t>une</a:t>
            </a:r>
            <a:r>
              <a:rPr lang="en-US" sz="1200" dirty="0">
                <a:solidFill>
                  <a:srgbClr val="0070C0"/>
                </a:solidFill>
                <a:latin typeface="+mj-lt"/>
              </a:rPr>
              <a:t> </a:t>
            </a:r>
            <a:r>
              <a:rPr lang="en-US" sz="1200" dirty="0" err="1">
                <a:solidFill>
                  <a:srgbClr val="0070C0"/>
                </a:solidFill>
                <a:latin typeface="+mj-lt"/>
              </a:rPr>
              <a:t>aventure</a:t>
            </a:r>
            <a:r>
              <a:rPr lang="en-US" sz="1200" dirty="0">
                <a:solidFill>
                  <a:srgbClr val="0070C0"/>
                </a:solidFill>
                <a:latin typeface="+mj-lt"/>
              </a:rPr>
              <a:t> au </a:t>
            </a:r>
            <a:r>
              <a:rPr lang="en-US" sz="1200" dirty="0" err="1">
                <a:solidFill>
                  <a:srgbClr val="0070C0"/>
                </a:solidFill>
                <a:latin typeface="+mj-lt"/>
              </a:rPr>
              <a:t>coeur</a:t>
            </a:r>
            <a:r>
              <a:rPr lang="en-US" sz="1200" dirty="0">
                <a:solidFill>
                  <a:srgbClr val="0070C0"/>
                </a:solidFill>
                <a:latin typeface="+mj-lt"/>
              </a:rPr>
              <a:t> de nous-</a:t>
            </a:r>
            <a:r>
              <a:rPr lang="en-US" sz="1200" dirty="0" err="1">
                <a:solidFill>
                  <a:srgbClr val="0070C0"/>
                </a:solidFill>
                <a:latin typeface="+mj-lt"/>
              </a:rPr>
              <a:t>mêmes</a:t>
            </a:r>
            <a:r>
              <a:rPr lang="en-US" sz="1200" dirty="0">
                <a:solidFill>
                  <a:srgbClr val="0070C0"/>
                </a:solidFill>
                <a:latin typeface="+mj-lt"/>
              </a:rPr>
              <a:t>, D. </a:t>
            </a:r>
            <a:r>
              <a:rPr lang="en-US" sz="1200" dirty="0" err="1">
                <a:solidFill>
                  <a:srgbClr val="0070C0"/>
                </a:solidFill>
                <a:latin typeface="+mj-lt"/>
              </a:rPr>
              <a:t>Bessis</a:t>
            </a:r>
            <a:r>
              <a:rPr lang="en-US" sz="1200" dirty="0">
                <a:solidFill>
                  <a:srgbClr val="0070C0"/>
                </a:solidFill>
                <a:latin typeface="+mj-lt"/>
              </a:rPr>
              <a:t> // Neuroscience: the Highs and Lows of Memory,  Allen &amp; </a:t>
            </a:r>
            <a:r>
              <a:rPr lang="en-US" sz="1200" dirty="0" err="1">
                <a:solidFill>
                  <a:srgbClr val="0070C0"/>
                </a:solidFill>
                <a:latin typeface="+mj-lt"/>
              </a:rPr>
              <a:t>Monyer</a:t>
            </a:r>
            <a:r>
              <a:rPr lang="en-US" sz="1200" dirty="0">
                <a:solidFill>
                  <a:srgbClr val="0070C0"/>
                </a:solidFill>
                <a:latin typeface="+mj-lt"/>
              </a:rPr>
              <a:t>, 2013 </a:t>
            </a:r>
          </a:p>
        </p:txBody>
      </p:sp>
    </p:spTree>
    <p:extLst>
      <p:ext uri="{BB962C8B-B14F-4D97-AF65-F5344CB8AC3E}">
        <p14:creationId xmlns:p14="http://schemas.microsoft.com/office/powerpoint/2010/main" val="6992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48A43-5C6E-BBC0-38A4-565DA57C0DA8}"/>
              </a:ext>
            </a:extLst>
          </p:cNvPr>
          <p:cNvSpPr>
            <a:spLocks noGrp="1"/>
          </p:cNvSpPr>
          <p:nvPr>
            <p:ph type="title"/>
          </p:nvPr>
        </p:nvSpPr>
        <p:spPr>
          <a:xfrm>
            <a:off x="1050389" y="914881"/>
            <a:ext cx="5212188" cy="964407"/>
          </a:xfrm>
        </p:spPr>
        <p:txBody>
          <a:bodyPr>
            <a:normAutofit/>
          </a:bodyPr>
          <a:lstStyle/>
          <a:p>
            <a:pPr algn="ctr"/>
            <a:r>
              <a:rPr lang="en-US" sz="2000"/>
              <a:t>Dropping the fear of failure</a:t>
            </a:r>
            <a:br>
              <a:rPr lang="en-US" sz="2000"/>
            </a:br>
            <a:r>
              <a:rPr lang="en-US" sz="2000"/>
              <a:t>Welcoming surprises</a:t>
            </a:r>
          </a:p>
        </p:txBody>
      </p:sp>
      <p:sp>
        <p:nvSpPr>
          <p:cNvPr id="3" name="Content Placeholder 2">
            <a:extLst>
              <a:ext uri="{FF2B5EF4-FFF2-40B4-BE49-F238E27FC236}">
                <a16:creationId xmlns:a16="http://schemas.microsoft.com/office/drawing/2014/main" id="{81C8B2F3-A2DB-1A9F-1A65-5B3B2F3C67E2}"/>
              </a:ext>
            </a:extLst>
          </p:cNvPr>
          <p:cNvSpPr>
            <a:spLocks noGrp="1"/>
          </p:cNvSpPr>
          <p:nvPr>
            <p:ph idx="1"/>
          </p:nvPr>
        </p:nvSpPr>
        <p:spPr>
          <a:xfrm>
            <a:off x="902368" y="2146570"/>
            <a:ext cx="5678906" cy="3754499"/>
          </a:xfrm>
        </p:spPr>
        <p:txBody>
          <a:bodyPr>
            <a:normAutofit/>
          </a:bodyPr>
          <a:lstStyle/>
          <a:p>
            <a:pPr marL="0" indent="0">
              <a:lnSpc>
                <a:spcPct val="90000"/>
              </a:lnSpc>
              <a:buNone/>
            </a:pPr>
            <a:r>
              <a:rPr lang="en-US" sz="2200" dirty="0"/>
              <a:t>Learning is enhanced when students:</a:t>
            </a:r>
          </a:p>
          <a:p>
            <a:pPr>
              <a:lnSpc>
                <a:spcPct val="90000"/>
              </a:lnSpc>
            </a:pPr>
            <a:r>
              <a:rPr lang="en-US" sz="2200" dirty="0"/>
              <a:t>First form answers </a:t>
            </a:r>
            <a:r>
              <a:rPr lang="en-US" sz="2200" b="1" dirty="0">
                <a:solidFill>
                  <a:schemeClr val="accent6"/>
                </a:solidFill>
              </a:rPr>
              <a:t>– engaged </a:t>
            </a:r>
          </a:p>
          <a:p>
            <a:pPr>
              <a:lnSpc>
                <a:spcPct val="90000"/>
              </a:lnSpc>
            </a:pPr>
            <a:r>
              <a:rPr lang="en-US" sz="2200" dirty="0"/>
              <a:t>Are surprised by the actual answer </a:t>
            </a:r>
            <a:r>
              <a:rPr lang="en-US" sz="2200" b="1" dirty="0">
                <a:solidFill>
                  <a:schemeClr val="accent6"/>
                </a:solidFill>
              </a:rPr>
              <a:t>– emotion, fun</a:t>
            </a:r>
            <a:endParaRPr lang="en-US" sz="2200" b="1" dirty="0">
              <a:solidFill>
                <a:schemeClr val="accent6"/>
              </a:solidFill>
              <a:sym typeface="Wingdings" pitchFamily="2" charset="2"/>
            </a:endParaRPr>
          </a:p>
          <a:p>
            <a:pPr>
              <a:lnSpc>
                <a:spcPct val="90000"/>
              </a:lnSpc>
              <a:buFont typeface="Wingdings" pitchFamily="2" charset="2"/>
              <a:buChar char="à"/>
            </a:pPr>
            <a:endParaRPr lang="en-US" sz="2200" dirty="0">
              <a:sym typeface="Wingdings" pitchFamily="2" charset="2"/>
            </a:endParaRPr>
          </a:p>
          <a:p>
            <a:pPr marL="0" indent="0">
              <a:lnSpc>
                <a:spcPct val="90000"/>
              </a:lnSpc>
              <a:buNone/>
            </a:pPr>
            <a:r>
              <a:rPr lang="en-US" sz="2200" dirty="0">
                <a:sym typeface="Wingdings" pitchFamily="2" charset="2"/>
              </a:rPr>
              <a:t>Action, trial and error, emotion (surprise, fun)  </a:t>
            </a:r>
            <a:r>
              <a:rPr lang="en-US" sz="2200" b="1" dirty="0">
                <a:solidFill>
                  <a:schemeClr val="accent6"/>
                </a:solidFill>
                <a:sym typeface="Wingdings" pitchFamily="2" charset="2"/>
              </a:rPr>
              <a:t>= learning</a:t>
            </a:r>
          </a:p>
          <a:p>
            <a:pPr marL="0" indent="0">
              <a:lnSpc>
                <a:spcPct val="90000"/>
              </a:lnSpc>
              <a:buNone/>
            </a:pPr>
            <a:endParaRPr lang="en-US" sz="2200" dirty="0">
              <a:sym typeface="Wingdings" pitchFamily="2" charset="2"/>
            </a:endParaRPr>
          </a:p>
          <a:p>
            <a:pPr marL="0" indent="0">
              <a:lnSpc>
                <a:spcPct val="90000"/>
              </a:lnSpc>
              <a:buNone/>
            </a:pPr>
            <a:r>
              <a:rPr lang="en-US" sz="2200" b="1" dirty="0">
                <a:solidFill>
                  <a:schemeClr val="accent1">
                    <a:lumMod val="75000"/>
                  </a:schemeClr>
                </a:solidFill>
                <a:sym typeface="Wingdings" pitchFamily="2" charset="2"/>
              </a:rPr>
              <a:t>BUT:</a:t>
            </a:r>
            <a:r>
              <a:rPr lang="en-US" sz="2200" dirty="0">
                <a:solidFill>
                  <a:schemeClr val="accent1">
                    <a:lumMod val="75000"/>
                  </a:schemeClr>
                </a:solidFill>
                <a:sym typeface="Wingdings" pitchFamily="2" charset="2"/>
              </a:rPr>
              <a:t> </a:t>
            </a:r>
            <a:r>
              <a:rPr lang="en-US" sz="2200" dirty="0">
                <a:sym typeface="Wingdings" pitchFamily="2" charset="2"/>
              </a:rPr>
              <a:t>Students must be willing to play</a:t>
            </a:r>
            <a:endParaRPr lang="en-US" sz="2200" dirty="0"/>
          </a:p>
        </p:txBody>
      </p:sp>
      <p:pic>
        <p:nvPicPr>
          <p:cNvPr id="5" name="Picture 4" descr="Toy plastic numbers">
            <a:extLst>
              <a:ext uri="{FF2B5EF4-FFF2-40B4-BE49-F238E27FC236}">
                <a16:creationId xmlns:a16="http://schemas.microsoft.com/office/drawing/2014/main" id="{F1BCE94B-A0DC-5580-61DE-D5F4EAEFED3A}"/>
              </a:ext>
            </a:extLst>
          </p:cNvPr>
          <p:cNvPicPr>
            <a:picLocks noChangeAspect="1"/>
          </p:cNvPicPr>
          <p:nvPr/>
        </p:nvPicPr>
        <p:blipFill rotWithShape="1">
          <a:blip r:embed="rId3"/>
          <a:srcRect l="23929" r="30087"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394BDA7F-EE0E-CA9B-EA20-B98332147769}"/>
              </a:ext>
            </a:extLst>
          </p:cNvPr>
          <p:cNvSpPr txBox="1"/>
          <p:nvPr/>
        </p:nvSpPr>
        <p:spPr>
          <a:xfrm>
            <a:off x="1047132" y="6168351"/>
            <a:ext cx="5434125" cy="276999"/>
          </a:xfrm>
          <a:prstGeom prst="rect">
            <a:avLst/>
          </a:prstGeom>
          <a:noFill/>
        </p:spPr>
        <p:txBody>
          <a:bodyPr wrap="square" rtlCol="0">
            <a:spAutoFit/>
          </a:bodyPr>
          <a:lstStyle/>
          <a:p>
            <a:pPr>
              <a:spcAft>
                <a:spcPts val="600"/>
              </a:spcAft>
            </a:pPr>
            <a:r>
              <a:rPr lang="en-US" sz="1200" dirty="0" err="1">
                <a:solidFill>
                  <a:srgbClr val="0070C0"/>
                </a:solidFill>
                <a:latin typeface="+mj-lt"/>
              </a:rPr>
              <a:t>L’école</a:t>
            </a:r>
            <a:r>
              <a:rPr lang="en-US" sz="1200" dirty="0">
                <a:solidFill>
                  <a:srgbClr val="0070C0"/>
                </a:solidFill>
                <a:latin typeface="+mj-lt"/>
              </a:rPr>
              <a:t> du </a:t>
            </a:r>
            <a:r>
              <a:rPr lang="en-US" sz="1200" dirty="0" err="1">
                <a:solidFill>
                  <a:srgbClr val="0070C0"/>
                </a:solidFill>
                <a:latin typeface="+mj-lt"/>
              </a:rPr>
              <a:t>cerveau</a:t>
            </a:r>
            <a:r>
              <a:rPr lang="en-US" sz="1200" dirty="0">
                <a:solidFill>
                  <a:srgbClr val="0070C0"/>
                </a:solidFill>
                <a:latin typeface="+mj-lt"/>
              </a:rPr>
              <a:t>, de Montessori, </a:t>
            </a:r>
            <a:r>
              <a:rPr lang="en-US" sz="1200" dirty="0" err="1">
                <a:solidFill>
                  <a:srgbClr val="0070C0"/>
                </a:solidFill>
                <a:latin typeface="+mj-lt"/>
              </a:rPr>
              <a:t>Freinet</a:t>
            </a:r>
            <a:r>
              <a:rPr lang="en-US" sz="1200" dirty="0">
                <a:solidFill>
                  <a:srgbClr val="0070C0"/>
                </a:solidFill>
                <a:latin typeface="+mj-lt"/>
              </a:rPr>
              <a:t> et Piaget aux sciences </a:t>
            </a:r>
            <a:r>
              <a:rPr lang="en-US" sz="1200" dirty="0" err="1">
                <a:solidFill>
                  <a:srgbClr val="0070C0"/>
                </a:solidFill>
                <a:latin typeface="+mj-lt"/>
              </a:rPr>
              <a:t>cognitives</a:t>
            </a:r>
            <a:r>
              <a:rPr lang="en-US" sz="1200" dirty="0">
                <a:solidFill>
                  <a:srgbClr val="0070C0"/>
                </a:solidFill>
                <a:latin typeface="+mj-lt"/>
              </a:rPr>
              <a:t>, O. </a:t>
            </a:r>
            <a:r>
              <a:rPr lang="en-US" sz="1200" dirty="0" err="1">
                <a:solidFill>
                  <a:srgbClr val="0070C0"/>
                </a:solidFill>
                <a:latin typeface="+mj-lt"/>
              </a:rPr>
              <a:t>Houdé</a:t>
            </a:r>
            <a:endParaRPr lang="en-US" sz="1200" dirty="0">
              <a:solidFill>
                <a:srgbClr val="0070C0"/>
              </a:solidFill>
              <a:latin typeface="+mj-lt"/>
            </a:endParaRPr>
          </a:p>
        </p:txBody>
      </p:sp>
    </p:spTree>
    <p:extLst>
      <p:ext uri="{BB962C8B-B14F-4D97-AF65-F5344CB8AC3E}">
        <p14:creationId xmlns:p14="http://schemas.microsoft.com/office/powerpoint/2010/main" val="57879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9E002-3F18-1ED3-1B9B-75BE54355564}"/>
              </a:ext>
            </a:extLst>
          </p:cNvPr>
          <p:cNvSpPr>
            <a:spLocks noGrp="1"/>
          </p:cNvSpPr>
          <p:nvPr>
            <p:ph type="title"/>
          </p:nvPr>
        </p:nvSpPr>
        <p:spPr>
          <a:xfrm>
            <a:off x="1050389" y="914881"/>
            <a:ext cx="5212188" cy="964407"/>
          </a:xfrm>
        </p:spPr>
        <p:txBody>
          <a:bodyPr>
            <a:normAutofit/>
          </a:bodyPr>
          <a:lstStyle/>
          <a:p>
            <a:pPr algn="ctr"/>
            <a:r>
              <a:rPr lang="en-US" sz="3000"/>
              <a:t>Safety for more Learning</a:t>
            </a:r>
          </a:p>
        </p:txBody>
      </p:sp>
      <p:sp>
        <p:nvSpPr>
          <p:cNvPr id="3" name="Content Placeholder 2">
            <a:extLst>
              <a:ext uri="{FF2B5EF4-FFF2-40B4-BE49-F238E27FC236}">
                <a16:creationId xmlns:a16="http://schemas.microsoft.com/office/drawing/2014/main" id="{0677A3B5-DD44-45A0-2168-FA5507899296}"/>
              </a:ext>
            </a:extLst>
          </p:cNvPr>
          <p:cNvSpPr>
            <a:spLocks noGrp="1"/>
          </p:cNvSpPr>
          <p:nvPr>
            <p:ph idx="1"/>
          </p:nvPr>
        </p:nvSpPr>
        <p:spPr>
          <a:xfrm>
            <a:off x="770022" y="2146570"/>
            <a:ext cx="5883442" cy="3754499"/>
          </a:xfrm>
        </p:spPr>
        <p:txBody>
          <a:bodyPr>
            <a:normAutofit lnSpcReduction="10000"/>
          </a:bodyPr>
          <a:lstStyle/>
          <a:p>
            <a:r>
              <a:rPr lang="en-US" dirty="0"/>
              <a:t>Safe environment, psychological safety: including failure-safe, identity-safe</a:t>
            </a:r>
          </a:p>
          <a:p>
            <a:r>
              <a:rPr lang="en-US" dirty="0"/>
              <a:t>Normalizing failure and struggle</a:t>
            </a:r>
          </a:p>
          <a:p>
            <a:r>
              <a:rPr lang="en-US" b="1" dirty="0">
                <a:solidFill>
                  <a:schemeClr val="accent6"/>
                </a:solidFill>
              </a:rPr>
              <a:t>Brain waves </a:t>
            </a:r>
            <a:r>
              <a:rPr lang="en-US" dirty="0"/>
              <a:t>professor/students: synchronous when students are engaged &amp; feel safe</a:t>
            </a:r>
          </a:p>
          <a:p>
            <a:endParaRPr lang="en-US" dirty="0"/>
          </a:p>
          <a:p>
            <a:endParaRPr lang="en-US" dirty="0"/>
          </a:p>
          <a:p>
            <a:r>
              <a:rPr lang="en-US" dirty="0"/>
              <a:t>Reconciling students with learning and </a:t>
            </a:r>
            <a:r>
              <a:rPr lang="en-US" b="1" dirty="0">
                <a:solidFill>
                  <a:schemeClr val="accent6"/>
                </a:solidFill>
              </a:rPr>
              <a:t>the joy of learning</a:t>
            </a:r>
            <a:r>
              <a:rPr lang="en-US" dirty="0"/>
              <a:t>, a playground</a:t>
            </a:r>
          </a:p>
        </p:txBody>
      </p:sp>
      <p:pic>
        <p:nvPicPr>
          <p:cNvPr id="5" name="Picture 4" descr="3D box skeletons">
            <a:extLst>
              <a:ext uri="{FF2B5EF4-FFF2-40B4-BE49-F238E27FC236}">
                <a16:creationId xmlns:a16="http://schemas.microsoft.com/office/drawing/2014/main" id="{BED16BFE-9408-99C0-9676-F7EB691B0A74}"/>
              </a:ext>
            </a:extLst>
          </p:cNvPr>
          <p:cNvPicPr>
            <a:picLocks noChangeAspect="1"/>
          </p:cNvPicPr>
          <p:nvPr/>
        </p:nvPicPr>
        <p:blipFill rotWithShape="1">
          <a:blip r:embed="rId3"/>
          <a:srcRect l="28724" r="25292"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481B00AF-0A26-552F-9FD4-44953C5F6A09}"/>
              </a:ext>
            </a:extLst>
          </p:cNvPr>
          <p:cNvSpPr txBox="1"/>
          <p:nvPr/>
        </p:nvSpPr>
        <p:spPr>
          <a:xfrm>
            <a:off x="685800" y="6168351"/>
            <a:ext cx="5883442" cy="646331"/>
          </a:xfrm>
          <a:prstGeom prst="rect">
            <a:avLst/>
          </a:prstGeom>
          <a:noFill/>
        </p:spPr>
        <p:txBody>
          <a:bodyPr wrap="square" rtlCol="0">
            <a:spAutoFit/>
          </a:bodyPr>
          <a:lstStyle/>
          <a:p>
            <a:pPr algn="l"/>
            <a:r>
              <a:rPr lang="en-US" sz="1200" dirty="0">
                <a:solidFill>
                  <a:srgbClr val="0070C0"/>
                </a:solidFill>
                <a:latin typeface="+mj-lt"/>
                <a:hlinkClick r:id="rId4">
                  <a:extLst>
                    <a:ext uri="{A12FA001-AC4F-418D-AE19-62706E023703}">
                      <ahyp:hlinkClr xmlns:ahyp="http://schemas.microsoft.com/office/drawing/2018/hyperlinkcolor" val="tx"/>
                    </a:ext>
                  </a:extLst>
                </a:hlinkClick>
              </a:rPr>
              <a:t>The Psychological Safety Playbook: Lead More Powerfully by Being More Human Lead More Powerfully by Being More Human</a:t>
            </a:r>
            <a:r>
              <a:rPr lang="en-US" sz="1200" dirty="0">
                <a:solidFill>
                  <a:srgbClr val="0070C0"/>
                </a:solidFill>
                <a:latin typeface="+mj-lt"/>
              </a:rPr>
              <a:t>, </a:t>
            </a:r>
            <a:r>
              <a:rPr lang="en-US" sz="1200" dirty="0" err="1">
                <a:solidFill>
                  <a:srgbClr val="0070C0"/>
                </a:solidFill>
                <a:latin typeface="+mj-lt"/>
              </a:rPr>
              <a:t>Helbig</a:t>
            </a:r>
            <a:r>
              <a:rPr lang="en-US" sz="1200" dirty="0">
                <a:solidFill>
                  <a:srgbClr val="0070C0"/>
                </a:solidFill>
                <a:latin typeface="+mj-lt"/>
              </a:rPr>
              <a:t> &amp; Norman //  </a:t>
            </a:r>
            <a:r>
              <a:rPr lang="en-US" sz="1200" dirty="0">
                <a:solidFill>
                  <a:srgbClr val="0070C0"/>
                </a:solidFill>
                <a:latin typeface="+mj-lt"/>
                <a:hlinkClick r:id="rId5">
                  <a:extLst>
                    <a:ext uri="{A12FA001-AC4F-418D-AE19-62706E023703}">
                      <ahyp:hlinkClr xmlns:ahyp="http://schemas.microsoft.com/office/drawing/2018/hyperlinkcolor" val="tx"/>
                    </a:ext>
                  </a:extLst>
                </a:hlinkClick>
              </a:rPr>
              <a:t>The Fearless Organization: Creating Psychological Safety in the Workplace for Learning, Innovation, and Growth</a:t>
            </a:r>
            <a:r>
              <a:rPr lang="en-US" sz="1200" dirty="0">
                <a:solidFill>
                  <a:srgbClr val="0070C0"/>
                </a:solidFill>
                <a:latin typeface="+mj-lt"/>
              </a:rPr>
              <a:t>, Edmondson</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22026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6F5D2-D375-7468-A2D6-9DE0D2D87D59}"/>
              </a:ext>
            </a:extLst>
          </p:cNvPr>
          <p:cNvSpPr>
            <a:spLocks noGrp="1"/>
          </p:cNvSpPr>
          <p:nvPr>
            <p:ph type="title"/>
          </p:nvPr>
        </p:nvSpPr>
        <p:spPr>
          <a:xfrm>
            <a:off x="1050389" y="914881"/>
            <a:ext cx="5212188" cy="964407"/>
          </a:xfrm>
        </p:spPr>
        <p:txBody>
          <a:bodyPr>
            <a:normAutofit/>
          </a:bodyPr>
          <a:lstStyle/>
          <a:p>
            <a:pPr algn="ctr"/>
            <a:r>
              <a:rPr lang="en-US" sz="2000"/>
              <a:t>Embracing failure, Creating a safe place, &amp; enhancing Equity in your classroom</a:t>
            </a:r>
          </a:p>
        </p:txBody>
      </p:sp>
      <p:sp>
        <p:nvSpPr>
          <p:cNvPr id="3" name="Content Placeholder 2">
            <a:extLst>
              <a:ext uri="{FF2B5EF4-FFF2-40B4-BE49-F238E27FC236}">
                <a16:creationId xmlns:a16="http://schemas.microsoft.com/office/drawing/2014/main" id="{42F2494C-9660-12B3-0040-88A63F225DA3}"/>
              </a:ext>
            </a:extLst>
          </p:cNvPr>
          <p:cNvSpPr>
            <a:spLocks noGrp="1"/>
          </p:cNvSpPr>
          <p:nvPr>
            <p:ph idx="1"/>
          </p:nvPr>
        </p:nvSpPr>
        <p:spPr>
          <a:xfrm>
            <a:off x="1118023" y="2146570"/>
            <a:ext cx="5586035" cy="3754499"/>
          </a:xfrm>
        </p:spPr>
        <p:txBody>
          <a:bodyPr>
            <a:normAutofit/>
          </a:bodyPr>
          <a:lstStyle/>
          <a:p>
            <a:r>
              <a:rPr lang="en-US" dirty="0"/>
              <a:t>Some </a:t>
            </a:r>
            <a:r>
              <a:rPr lang="en-US" b="1" dirty="0">
                <a:solidFill>
                  <a:srgbClr val="FFC000"/>
                </a:solidFill>
              </a:rPr>
              <a:t>context about UTEP</a:t>
            </a:r>
          </a:p>
          <a:p>
            <a:r>
              <a:rPr lang="en-US" dirty="0"/>
              <a:t>Our philosophy is: access BUT access without inclusion and equity is useless</a:t>
            </a:r>
          </a:p>
          <a:p>
            <a:r>
              <a:rPr lang="en-US" dirty="0"/>
              <a:t>Grading should not penalize the learning process or the student’s situation </a:t>
            </a:r>
          </a:p>
          <a:p>
            <a:r>
              <a:rPr lang="en-US" dirty="0"/>
              <a:t>Leveling the playing field</a:t>
            </a:r>
          </a:p>
          <a:p>
            <a:r>
              <a:rPr lang="en-US" b="1" dirty="0">
                <a:solidFill>
                  <a:srgbClr val="FFC000"/>
                </a:solidFill>
              </a:rPr>
              <a:t>Mastery</a:t>
            </a:r>
            <a:r>
              <a:rPr lang="en-US" b="1" dirty="0"/>
              <a:t> </a:t>
            </a:r>
            <a:r>
              <a:rPr lang="en-US" dirty="0"/>
              <a:t>instead of journey</a:t>
            </a:r>
          </a:p>
          <a:p>
            <a:endParaRPr lang="en-US" dirty="0"/>
          </a:p>
          <a:p>
            <a:endParaRPr lang="en-US" dirty="0"/>
          </a:p>
        </p:txBody>
      </p:sp>
      <p:pic>
        <p:nvPicPr>
          <p:cNvPr id="5" name="Picture 4" descr="Yellow paper aeroplane flying the opposite way as many grey paper aeroplanes">
            <a:extLst>
              <a:ext uri="{FF2B5EF4-FFF2-40B4-BE49-F238E27FC236}">
                <a16:creationId xmlns:a16="http://schemas.microsoft.com/office/drawing/2014/main" id="{1ECB467F-E587-133F-F891-A19B3DC89D88}"/>
              </a:ext>
            </a:extLst>
          </p:cNvPr>
          <p:cNvPicPr>
            <a:picLocks noChangeAspect="1"/>
          </p:cNvPicPr>
          <p:nvPr/>
        </p:nvPicPr>
        <p:blipFill rotWithShape="1">
          <a:blip r:embed="rId3"/>
          <a:srcRect l="16050" r="37966"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7180B44D-E41D-2045-C7E8-AE3FAA22D750}"/>
              </a:ext>
            </a:extLst>
          </p:cNvPr>
          <p:cNvSpPr txBox="1"/>
          <p:nvPr/>
        </p:nvSpPr>
        <p:spPr>
          <a:xfrm>
            <a:off x="685800" y="6168351"/>
            <a:ext cx="5883442" cy="646331"/>
          </a:xfrm>
          <a:prstGeom prst="rect">
            <a:avLst/>
          </a:prstGeom>
          <a:noFill/>
        </p:spPr>
        <p:txBody>
          <a:bodyPr wrap="square" rtlCol="0">
            <a:spAutoFit/>
          </a:bodyPr>
          <a:lstStyle/>
          <a:p>
            <a:pPr algn="l"/>
            <a:r>
              <a:rPr lang="en-US" sz="1200" dirty="0">
                <a:solidFill>
                  <a:srgbClr val="0070C0"/>
                </a:solidFill>
                <a:latin typeface="+mj-lt"/>
              </a:rPr>
              <a:t>Inclusion, Inc., Sanford S.  // </a:t>
            </a:r>
            <a:r>
              <a:rPr lang="en-US" sz="1200" dirty="0" err="1">
                <a:solidFill>
                  <a:srgbClr val="0070C0"/>
                </a:solidFill>
                <a:latin typeface="+mj-lt"/>
              </a:rPr>
              <a:t>Inclusalytics</a:t>
            </a:r>
            <a:r>
              <a:rPr lang="en-US" sz="1200" dirty="0">
                <a:solidFill>
                  <a:srgbClr val="0070C0"/>
                </a:solidFill>
                <a:latin typeface="+mj-lt"/>
              </a:rPr>
              <a:t>: How Diversity, Equity, and Inclusion Leaders use Data to Drive their Work, Mattingly, V., Grice, S., Goldstein, A. // Grading for Equity, Feldman, J. // On Your Mark, </a:t>
            </a:r>
            <a:r>
              <a:rPr lang="en-US" sz="1200" dirty="0" err="1">
                <a:solidFill>
                  <a:srgbClr val="0070C0"/>
                </a:solidFill>
                <a:latin typeface="+mj-lt"/>
              </a:rPr>
              <a:t>Guskey</a:t>
            </a:r>
            <a:r>
              <a:rPr lang="en-US" sz="1200" dirty="0">
                <a:solidFill>
                  <a:srgbClr val="0070C0"/>
                </a:solidFill>
                <a:latin typeface="+mj-lt"/>
              </a:rPr>
              <a:t>, T.</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37652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icFrameVTI">
  <a:themeElements>
    <a:clrScheme name="AnalogousFromDarkSeedLeftStep">
      <a:dk1>
        <a:srgbClr val="000000"/>
      </a:dk1>
      <a:lt1>
        <a:srgbClr val="FFFFFF"/>
      </a:lt1>
      <a:dk2>
        <a:srgbClr val="1B2831"/>
      </a:dk2>
      <a:lt2>
        <a:srgbClr val="F0F3F1"/>
      </a:lt2>
      <a:accent1>
        <a:srgbClr val="E729C8"/>
      </a:accent1>
      <a:accent2>
        <a:srgbClr val="A517D5"/>
      </a:accent2>
      <a:accent3>
        <a:srgbClr val="6829E7"/>
      </a:accent3>
      <a:accent4>
        <a:srgbClr val="303FD9"/>
      </a:accent4>
      <a:accent5>
        <a:srgbClr val="2988E7"/>
      </a:accent5>
      <a:accent6>
        <a:srgbClr val="16BECC"/>
      </a:accent6>
      <a:hlink>
        <a:srgbClr val="3F6AB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1341</TotalTime>
  <Words>2471</Words>
  <Application>Microsoft Macintosh PowerPoint</Application>
  <PresentationFormat>Widescreen</PresentationFormat>
  <Paragraphs>217</Paragraphs>
  <Slides>23</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Gill Sans MT</vt:lpstr>
      <vt:lpstr>Goudy Old Style</vt:lpstr>
      <vt:lpstr>Wingdings</vt:lpstr>
      <vt:lpstr>ClassicFrameVTI</vt:lpstr>
      <vt:lpstr>Celebrating Failure  as Part of Learning</vt:lpstr>
      <vt:lpstr>Welcome!</vt:lpstr>
      <vt:lpstr>What about Failure?</vt:lpstr>
      <vt:lpstr>So, what do we do with failure?</vt:lpstr>
      <vt:lpstr>What does failure look like? And what to do about it?</vt:lpstr>
      <vt:lpstr>embracing the good in failure</vt:lpstr>
      <vt:lpstr>Dropping the fear of failure Welcoming surprises</vt:lpstr>
      <vt:lpstr>Safety for more Learning</vt:lpstr>
      <vt:lpstr>Embracing failure, Creating a safe place, &amp; enhancing Equity in your classroom</vt:lpstr>
      <vt:lpstr>Let’s talk about risks/challenges</vt:lpstr>
      <vt:lpstr>What risks do you foresee in embracing failure in your classroom?</vt:lpstr>
      <vt:lpstr>Lessons learned </vt:lpstr>
      <vt:lpstr>Strategies &amp; tools to mitigate risks</vt:lpstr>
      <vt:lpstr>Let’s brainstorm about mitigating risks</vt:lpstr>
      <vt:lpstr>approaches to mitigating risks -- policies </vt:lpstr>
      <vt:lpstr>approaches to mitigating risks -- service </vt:lpstr>
      <vt:lpstr>Tools/ways to help make this happen</vt:lpstr>
      <vt:lpstr>So how well does it work? Students’ paths</vt:lpstr>
      <vt:lpstr>What do students say about it?</vt:lpstr>
      <vt:lpstr>What do students say about it?</vt:lpstr>
      <vt:lpstr>What’s your takeaway?</vt:lpstr>
      <vt:lpstr>SIg? CoP?  On Failure as a tool  to enhance learning?</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Ceberio, Martine</dc:creator>
  <cp:lastModifiedBy>Ceberio, Martine</cp:lastModifiedBy>
  <cp:revision>1</cp:revision>
  <cp:lastPrinted>2024-06-11T16:42:23Z</cp:lastPrinted>
  <dcterms:created xsi:type="dcterms:W3CDTF">2024-06-10T17:16:47Z</dcterms:created>
  <dcterms:modified xsi:type="dcterms:W3CDTF">2024-06-11T18:24:02Z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2024-06-10T20:02:37Z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4f1e3513-5091-4350-977f-4e8a24bb3b6c</vt:lpwstr>
  </property>
  <property fmtid="{D5CDD505-2E9C-101B-9397-08002B2CF9AE}" pid="8" name="MSIP_Label_b73649dc-6fee-4eb8-a128-734c3c842ea8_ContentBits">
    <vt:lpwstr>0</vt:lpwstr>
  </property>
</Properties>
</file>