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8" r:id="rId3"/>
    <p:sldId id="257" r:id="rId4"/>
    <p:sldId id="270" r:id="rId5"/>
    <p:sldId id="259" r:id="rId6"/>
    <p:sldId id="261" r:id="rId7"/>
    <p:sldId id="262" r:id="rId8"/>
    <p:sldId id="264" r:id="rId9"/>
    <p:sldId id="265" r:id="rId10"/>
    <p:sldId id="268" r:id="rId11"/>
    <p:sldId id="263" r:id="rId12"/>
    <p:sldId id="266" r:id="rId13"/>
    <p:sldId id="269" r:id="rId14"/>
    <p:sldId id="267" r:id="rId15"/>
    <p:sldId id="271" r:id="rId16"/>
    <p:sldId id="272" r:id="rId17"/>
    <p:sldId id="273" r:id="rId18"/>
    <p:sldId id="274" r:id="rId19"/>
    <p:sldId id="2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2"/>
  </p:normalViewPr>
  <p:slideViewPr>
    <p:cSldViewPr snapToGrid="0">
      <p:cViewPr varScale="1">
        <p:scale>
          <a:sx n="106" d="100"/>
          <a:sy n="106"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A2669E-0D83-204C-BECD-98D701A9C6FA}" type="datetimeFigureOut">
              <a:rPr lang="en-US" smtClean="0"/>
              <a:t>11/27/23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8B6C1-65A6-B74E-B59A-BCDFAF45C44E}" type="slidenum">
              <a:rPr lang="en-US" smtClean="0"/>
              <a:t>‹#›</a:t>
            </a:fld>
            <a:endParaRPr lang="en-US"/>
          </a:p>
        </p:txBody>
      </p:sp>
    </p:spTree>
    <p:extLst>
      <p:ext uri="{BB962C8B-B14F-4D97-AF65-F5344CB8AC3E}">
        <p14:creationId xmlns:p14="http://schemas.microsoft.com/office/powerpoint/2010/main" val="423842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C4F9-5EE7-47B7-B965-368EB53A4352}"/>
              </a:ext>
            </a:extLst>
          </p:cNvPr>
          <p:cNvSpPr>
            <a:spLocks noGrp="1"/>
          </p:cNvSpPr>
          <p:nvPr>
            <p:ph type="ctrTitle"/>
          </p:nvPr>
        </p:nvSpPr>
        <p:spPr>
          <a:xfrm>
            <a:off x="647700" y="1181099"/>
            <a:ext cx="6864724" cy="3581399"/>
          </a:xfrm>
        </p:spPr>
        <p:txBody>
          <a:bodyPr anchor="b">
            <a:normAutofit/>
          </a:bodyPr>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7A4A1F1-374F-4FC8-89F7-83065EA4F5DD}"/>
              </a:ext>
            </a:extLst>
          </p:cNvPr>
          <p:cNvSpPr>
            <a:spLocks noGrp="1"/>
          </p:cNvSpPr>
          <p:nvPr>
            <p:ph type="subTitle" idx="1"/>
          </p:nvPr>
        </p:nvSpPr>
        <p:spPr>
          <a:xfrm>
            <a:off x="647700" y="5075227"/>
            <a:ext cx="6864724" cy="868374"/>
          </a:xfrm>
        </p:spPr>
        <p:txBody>
          <a:bodyPr>
            <a:normAutofit/>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FB5CB5F-AE9B-4C02-B16F-C462CAFC1963}"/>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5" name="Footer Placeholder 4">
            <a:extLst>
              <a:ext uri="{FF2B5EF4-FFF2-40B4-BE49-F238E27FC236}">
                <a16:creationId xmlns:a16="http://schemas.microsoft.com/office/drawing/2014/main" id="{4114B1CC-830B-4695-B174-D9E9100A8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D43F-E516-4123-A6D8-DB72C3CC50B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86098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C0AF-44D0-4830-AF13-49B8522BE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B4D8C-6045-47B3-9A0C-F2215A904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9A9F1-F398-416A-A8C0-0A36D838DD15}"/>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5" name="Footer Placeholder 4">
            <a:extLst>
              <a:ext uri="{FF2B5EF4-FFF2-40B4-BE49-F238E27FC236}">
                <a16:creationId xmlns:a16="http://schemas.microsoft.com/office/drawing/2014/main" id="{6E37F801-C9FB-4A34-8386-BA9FBACCB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05176-F6E9-4997-8355-74F2A4560A65}"/>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075296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BC807-13E1-4F3F-83FA-FD9BD24F3B1F}"/>
              </a:ext>
            </a:extLst>
          </p:cNvPr>
          <p:cNvSpPr>
            <a:spLocks noGrp="1"/>
          </p:cNvSpPr>
          <p:nvPr>
            <p:ph type="title" orient="vert"/>
          </p:nvPr>
        </p:nvSpPr>
        <p:spPr>
          <a:xfrm>
            <a:off x="8986520" y="647699"/>
            <a:ext cx="2291080" cy="52959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B7E2EAA-155E-482E-A2B8-547653B253EE}"/>
              </a:ext>
            </a:extLst>
          </p:cNvPr>
          <p:cNvSpPr>
            <a:spLocks noGrp="1"/>
          </p:cNvSpPr>
          <p:nvPr>
            <p:ph type="body" orient="vert" idx="1"/>
          </p:nvPr>
        </p:nvSpPr>
        <p:spPr>
          <a:xfrm>
            <a:off x="652371" y="647699"/>
            <a:ext cx="8120789"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A4BDC-BDD0-417D-AF7C-516EE556D7E4}"/>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5" name="Footer Placeholder 4">
            <a:extLst>
              <a:ext uri="{FF2B5EF4-FFF2-40B4-BE49-F238E27FC236}">
                <a16:creationId xmlns:a16="http://schemas.microsoft.com/office/drawing/2014/main" id="{0EF663EC-23F9-4202-80F3-F8E55088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8402D-7367-485B-AEA6-5AB2B8209D1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7346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FA8-039D-4BAF-8AAB-7B6616AFE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70502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96BE-9AF9-4E97-9204-5B672D797384}"/>
              </a:ext>
            </a:extLst>
          </p:cNvPr>
          <p:cNvSpPr>
            <a:spLocks noGrp="1"/>
          </p:cNvSpPr>
          <p:nvPr>
            <p:ph type="title"/>
          </p:nvPr>
        </p:nvSpPr>
        <p:spPr>
          <a:xfrm>
            <a:off x="1981200" y="2362200"/>
            <a:ext cx="7696200" cy="24003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EDF98A-E8AE-4443-9A8C-CB35DEB2CE60}"/>
              </a:ext>
            </a:extLst>
          </p:cNvPr>
          <p:cNvSpPr>
            <a:spLocks noGrp="1"/>
          </p:cNvSpPr>
          <p:nvPr>
            <p:ph type="body" idx="1"/>
          </p:nvPr>
        </p:nvSpPr>
        <p:spPr>
          <a:xfrm>
            <a:off x="1981200" y="5067300"/>
            <a:ext cx="7696200" cy="876300"/>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7114B-35CB-40C5-BCC8-C5039524FFC1}"/>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5" name="Footer Placeholder 4">
            <a:extLst>
              <a:ext uri="{FF2B5EF4-FFF2-40B4-BE49-F238E27FC236}">
                <a16:creationId xmlns:a16="http://schemas.microsoft.com/office/drawing/2014/main" id="{7A1AA324-982E-42C4-8002-5F236877C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01596-9353-4C1A-972E-6522F2B4204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64407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0BC9-7469-437A-B92B-0A2627E4B9B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B7D887-595C-4649-AF8E-E78307000D4A}"/>
              </a:ext>
            </a:extLst>
          </p:cNvPr>
          <p:cNvSpPr>
            <a:spLocks noGrp="1"/>
          </p:cNvSpPr>
          <p:nvPr>
            <p:ph sz="half" idx="1"/>
          </p:nvPr>
        </p:nvSpPr>
        <p:spPr>
          <a:xfrm>
            <a:off x="914400" y="1825625"/>
            <a:ext cx="49911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39FE29C-ED37-4DD9-949F-0024342619E1}"/>
              </a:ext>
            </a:extLst>
          </p:cNvPr>
          <p:cNvSpPr>
            <a:spLocks noGrp="1"/>
          </p:cNvSpPr>
          <p:nvPr>
            <p:ph sz="half" idx="2"/>
          </p:nvPr>
        </p:nvSpPr>
        <p:spPr>
          <a:xfrm>
            <a:off x="6248400" y="1825625"/>
            <a:ext cx="5029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6F6AA34-8CC0-4E5B-8396-0AC75633142B}"/>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6" name="Footer Placeholder 5">
            <a:extLst>
              <a:ext uri="{FF2B5EF4-FFF2-40B4-BE49-F238E27FC236}">
                <a16:creationId xmlns:a16="http://schemas.microsoft.com/office/drawing/2014/main" id="{28DF7398-73FE-4D27-AFF9-91BEBFED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00880-10EE-4115-8BBB-13DDF270DBD1}"/>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85485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3C9B-D20D-43FA-BA18-D50F86A9127E}"/>
              </a:ext>
            </a:extLst>
          </p:cNvPr>
          <p:cNvSpPr>
            <a:spLocks noGrp="1"/>
          </p:cNvSpPr>
          <p:nvPr>
            <p:ph type="title"/>
          </p:nvPr>
        </p:nvSpPr>
        <p:spPr>
          <a:xfrm>
            <a:off x="652371" y="647699"/>
            <a:ext cx="10625229" cy="115062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52F00A-F4EE-40FC-9325-373840422D52}"/>
              </a:ext>
            </a:extLst>
          </p:cNvPr>
          <p:cNvSpPr>
            <a:spLocks noGrp="1"/>
          </p:cNvSpPr>
          <p:nvPr>
            <p:ph type="body" idx="1"/>
          </p:nvPr>
        </p:nvSpPr>
        <p:spPr>
          <a:xfrm>
            <a:off x="655863" y="1879599"/>
            <a:ext cx="5157787"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5DD90-A306-4A8B-A54C-8033B7F7F0E9}"/>
              </a:ext>
            </a:extLst>
          </p:cNvPr>
          <p:cNvSpPr>
            <a:spLocks noGrp="1"/>
          </p:cNvSpPr>
          <p:nvPr>
            <p:ph sz="half" idx="2"/>
          </p:nvPr>
        </p:nvSpPr>
        <p:spPr>
          <a:xfrm>
            <a:off x="655863" y="2560955"/>
            <a:ext cx="5157787"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040E0AA-F8F8-4862-B27B-50FAF2F34DE0}"/>
              </a:ext>
            </a:extLst>
          </p:cNvPr>
          <p:cNvSpPr>
            <a:spLocks noGrp="1"/>
          </p:cNvSpPr>
          <p:nvPr>
            <p:ph type="body" sz="quarter" idx="3"/>
          </p:nvPr>
        </p:nvSpPr>
        <p:spPr>
          <a:xfrm>
            <a:off x="6094412" y="1879599"/>
            <a:ext cx="5183188"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FEBDD6-EDA1-4CE7-9DDC-9D977E12DDAB}"/>
              </a:ext>
            </a:extLst>
          </p:cNvPr>
          <p:cNvSpPr>
            <a:spLocks noGrp="1"/>
          </p:cNvSpPr>
          <p:nvPr>
            <p:ph sz="quarter" idx="4"/>
          </p:nvPr>
        </p:nvSpPr>
        <p:spPr>
          <a:xfrm>
            <a:off x="6094412" y="2560955"/>
            <a:ext cx="5183188"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0044487-D350-4434-A5C7-A96942FFC95E}"/>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8" name="Footer Placeholder 7">
            <a:extLst>
              <a:ext uri="{FF2B5EF4-FFF2-40B4-BE49-F238E27FC236}">
                <a16:creationId xmlns:a16="http://schemas.microsoft.com/office/drawing/2014/main" id="{3389DC43-E591-42BF-82EE-E4887E4BC5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8CD421-2D00-41DD-A393-4739E389D95E}"/>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59113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9A8B-0FAF-431C-9657-9003FA037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BA2A1-331D-40F8-867B-CE15011360A1}"/>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4" name="Footer Placeholder 3">
            <a:extLst>
              <a:ext uri="{FF2B5EF4-FFF2-40B4-BE49-F238E27FC236}">
                <a16:creationId xmlns:a16="http://schemas.microsoft.com/office/drawing/2014/main" id="{850995C1-5121-47B6-AC6D-F60C0FF66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BE022-9B54-431C-80D5-5D8F2AFCB92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4043196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5B6E5-6347-41F6-85FC-3BF3652D1BC3}"/>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3" name="Footer Placeholder 2">
            <a:extLst>
              <a:ext uri="{FF2B5EF4-FFF2-40B4-BE49-F238E27FC236}">
                <a16:creationId xmlns:a16="http://schemas.microsoft.com/office/drawing/2014/main" id="{1C6A93F6-45F8-4453-B5DC-B2F3D5D0B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364E1-213B-4AF0-80D7-8101EFD5E41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13941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0B5D-E76D-4797-AD77-15625D675F3A}"/>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744D8D-C9CF-43B2-905D-2368B17A539A}"/>
              </a:ext>
            </a:extLst>
          </p:cNvPr>
          <p:cNvSpPr>
            <a:spLocks noGrp="1"/>
          </p:cNvSpPr>
          <p:nvPr>
            <p:ph idx="1"/>
          </p:nvPr>
        </p:nvSpPr>
        <p:spPr>
          <a:xfrm>
            <a:off x="5540188" y="914400"/>
            <a:ext cx="5737412" cy="5029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1B4BF0C-D14C-46D7-ACDD-1885DDD883F1}"/>
              </a:ext>
            </a:extLst>
          </p:cNvPr>
          <p:cNvSpPr>
            <a:spLocks noGrp="1"/>
          </p:cNvSpPr>
          <p:nvPr>
            <p:ph type="body" sz="half" idx="2"/>
          </p:nvPr>
        </p:nvSpPr>
        <p:spPr>
          <a:xfrm>
            <a:off x="652372" y="2697479"/>
            <a:ext cx="4119654" cy="32461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D7D8D-72E7-4ABD-BB87-80BB49003104}"/>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6" name="Footer Placeholder 5">
            <a:extLst>
              <a:ext uri="{FF2B5EF4-FFF2-40B4-BE49-F238E27FC236}">
                <a16:creationId xmlns:a16="http://schemas.microsoft.com/office/drawing/2014/main" id="{A9D9C1CE-C8CE-4364-A021-ADC2D6472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6FA33-09EF-495A-853E-63750CA37AC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610540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23E-952E-40DF-A101-74D22789D534}"/>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41E98DD-BF5D-4CCA-8C66-F2A6CE11271C}"/>
              </a:ext>
            </a:extLst>
          </p:cNvPr>
          <p:cNvSpPr>
            <a:spLocks noGrp="1"/>
          </p:cNvSpPr>
          <p:nvPr>
            <p:ph type="pic" idx="1"/>
          </p:nvPr>
        </p:nvSpPr>
        <p:spPr>
          <a:xfrm>
            <a:off x="5486400" y="914400"/>
            <a:ext cx="5791200" cy="50291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EC22A6-F2C2-4A88-BEE5-2D6CEB520EB9}"/>
              </a:ext>
            </a:extLst>
          </p:cNvPr>
          <p:cNvSpPr>
            <a:spLocks noGrp="1"/>
          </p:cNvSpPr>
          <p:nvPr>
            <p:ph type="body" sz="half" idx="2"/>
          </p:nvPr>
        </p:nvSpPr>
        <p:spPr>
          <a:xfrm>
            <a:off x="652372" y="2697480"/>
            <a:ext cx="4119654"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1F755-C7AF-4C50-8CA8-828612A767B0}"/>
              </a:ext>
            </a:extLst>
          </p:cNvPr>
          <p:cNvSpPr>
            <a:spLocks noGrp="1"/>
          </p:cNvSpPr>
          <p:nvPr>
            <p:ph type="dt" sz="half" idx="10"/>
          </p:nvPr>
        </p:nvSpPr>
        <p:spPr/>
        <p:txBody>
          <a:bodyPr/>
          <a:lstStyle/>
          <a:p>
            <a:fld id="{D341B595-366B-43E2-A22E-EA6A78C03F06}" type="datetimeFigureOut">
              <a:rPr lang="en-US" smtClean="0"/>
              <a:t>11/27/23</a:t>
            </a:fld>
            <a:endParaRPr lang="en-US"/>
          </a:p>
        </p:txBody>
      </p:sp>
      <p:sp>
        <p:nvSpPr>
          <p:cNvPr id="6" name="Footer Placeholder 5">
            <a:extLst>
              <a:ext uri="{FF2B5EF4-FFF2-40B4-BE49-F238E27FC236}">
                <a16:creationId xmlns:a16="http://schemas.microsoft.com/office/drawing/2014/main" id="{C1EDE175-E818-477C-A3F6-7DD65C126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0B8E3-DB91-440B-818F-71E4248BB10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9972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B7D6-B8CB-49E3-874F-2255BEE82473}"/>
              </a:ext>
            </a:extLst>
          </p:cNvPr>
          <p:cNvSpPr>
            <a:spLocks noGrp="1"/>
          </p:cNvSpPr>
          <p:nvPr>
            <p:ph type="title"/>
          </p:nvPr>
        </p:nvSpPr>
        <p:spPr>
          <a:xfrm>
            <a:off x="652371" y="647700"/>
            <a:ext cx="10625229" cy="11470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BEEAC5-A8AB-4FE8-A270-D70F7DED4A50}"/>
              </a:ext>
            </a:extLst>
          </p:cNvPr>
          <p:cNvSpPr>
            <a:spLocks noGrp="1"/>
          </p:cNvSpPr>
          <p:nvPr>
            <p:ph type="body" idx="1"/>
          </p:nvPr>
        </p:nvSpPr>
        <p:spPr>
          <a:xfrm>
            <a:off x="652371" y="2095500"/>
            <a:ext cx="10620855" cy="3848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B6506C-52BF-4C05-AD31-7C08B80151CB}"/>
              </a:ext>
            </a:extLst>
          </p:cNvPr>
          <p:cNvSpPr>
            <a:spLocks noGrp="1"/>
          </p:cNvSpPr>
          <p:nvPr>
            <p:ph type="dt" sz="half" idx="2"/>
          </p:nvPr>
        </p:nvSpPr>
        <p:spPr>
          <a:xfrm>
            <a:off x="652371" y="6332538"/>
            <a:ext cx="3006492" cy="365125"/>
          </a:xfrm>
          <a:prstGeom prst="rect">
            <a:avLst/>
          </a:prstGeom>
        </p:spPr>
        <p:txBody>
          <a:bodyPr vert="horz" lIns="91440" tIns="45720" rIns="91440" bIns="45720" rtlCol="0" anchor="ctr"/>
          <a:lstStyle>
            <a:lvl1pPr algn="l">
              <a:defRPr sz="900" b="1" spc="100" baseline="0">
                <a:solidFill>
                  <a:schemeClr val="tx1"/>
                </a:solidFill>
              </a:defRPr>
            </a:lvl1pPr>
          </a:lstStyle>
          <a:p>
            <a:fld id="{D341B595-366B-43E2-A22E-EA6A78C03F06}" type="datetimeFigureOut">
              <a:rPr lang="en-US" smtClean="0"/>
              <a:t>11/27/23</a:t>
            </a:fld>
            <a:endParaRPr lang="en-US"/>
          </a:p>
        </p:txBody>
      </p:sp>
      <p:sp>
        <p:nvSpPr>
          <p:cNvPr id="5" name="Footer Placeholder 4">
            <a:extLst>
              <a:ext uri="{FF2B5EF4-FFF2-40B4-BE49-F238E27FC236}">
                <a16:creationId xmlns:a16="http://schemas.microsoft.com/office/drawing/2014/main" id="{F2534630-6C67-4A40-A499-CB025B2438CE}"/>
              </a:ext>
            </a:extLst>
          </p:cNvPr>
          <p:cNvSpPr>
            <a:spLocks noGrp="1"/>
          </p:cNvSpPr>
          <p:nvPr>
            <p:ph type="ftr" sz="quarter" idx="3"/>
          </p:nvPr>
        </p:nvSpPr>
        <p:spPr>
          <a:xfrm>
            <a:off x="8034169" y="6332538"/>
            <a:ext cx="3505459" cy="365125"/>
          </a:xfrm>
          <a:prstGeom prst="rect">
            <a:avLst/>
          </a:prstGeom>
        </p:spPr>
        <p:txBody>
          <a:bodyPr vert="horz" lIns="91440" tIns="45720" rIns="91440" bIns="45720" rtlCol="0" anchor="ctr"/>
          <a:lstStyle>
            <a:lvl1pPr algn="r">
              <a:defRPr sz="900" b="1"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964E14B-0EE8-4015-809C-DD36B5459B82}"/>
              </a:ext>
            </a:extLst>
          </p:cNvPr>
          <p:cNvSpPr>
            <a:spLocks noGrp="1"/>
          </p:cNvSpPr>
          <p:nvPr>
            <p:ph type="sldNum" sz="quarter" idx="4"/>
          </p:nvPr>
        </p:nvSpPr>
        <p:spPr>
          <a:xfrm>
            <a:off x="11444747" y="6332538"/>
            <a:ext cx="539808" cy="365125"/>
          </a:xfrm>
          <a:prstGeom prst="rect">
            <a:avLst/>
          </a:prstGeom>
        </p:spPr>
        <p:txBody>
          <a:bodyPr vert="horz" lIns="91440" tIns="45720" rIns="91440" bIns="45720" rtlCol="0" anchor="ctr"/>
          <a:lstStyle>
            <a:lvl1pPr algn="r">
              <a:defRPr sz="900" b="1" spc="100" baseline="0">
                <a:solidFill>
                  <a:schemeClr val="tx1"/>
                </a:solidFill>
              </a:defRPr>
            </a:lvl1pPr>
          </a:lstStyle>
          <a:p>
            <a:fld id="{4BA915EE-10CB-4CF1-8569-6154455DA573}" type="slidenum">
              <a:rPr lang="en-US" smtClean="0"/>
              <a:t>‹#›</a:t>
            </a:fld>
            <a:endParaRPr lang="en-US"/>
          </a:p>
        </p:txBody>
      </p:sp>
    </p:spTree>
    <p:extLst>
      <p:ext uri="{BB962C8B-B14F-4D97-AF65-F5344CB8AC3E}">
        <p14:creationId xmlns:p14="http://schemas.microsoft.com/office/powerpoint/2010/main" val="351058206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humanitiestexas.org/education/teacher-awards/nomination" TargetMode="External"/><Relationship Id="rId13" Type="http://schemas.openxmlformats.org/officeDocument/2006/relationships/hyperlink" Target="https://ncge.org/professional-development/awards-program/" TargetMode="External"/><Relationship Id="rId3" Type="http://schemas.openxmlformats.org/officeDocument/2006/relationships/hyperlink" Target="https://comptroller.texas.gov/programs/education/msp/funding/programs/piperprofessors.php" TargetMode="External"/><Relationship Id="rId7" Type="http://schemas.openxmlformats.org/officeDocument/2006/relationships/hyperlink" Target="https://awards.acm.org/karlstrom" TargetMode="External"/><Relationship Id="rId12" Type="http://schemas.openxmlformats.org/officeDocument/2006/relationships/hyperlink" Target="https://www.naspa.org/awards/outstanding-contribution-to-higher-education-award4" TargetMode="External"/><Relationship Id="rId2" Type="http://schemas.openxmlformats.org/officeDocument/2006/relationships/hyperlink" Target="https://www.utsystem.edu/offices/academic-affairs/regents-outstanding-teaching-awards" TargetMode="External"/><Relationship Id="rId1" Type="http://schemas.openxmlformats.org/officeDocument/2006/relationships/slideLayout" Target="../slideLayouts/slideLayout2.xml"/><Relationship Id="rId6" Type="http://schemas.openxmlformats.org/officeDocument/2006/relationships/hyperlink" Target="https://www.ieee.org/education/awards/informal-education.html" TargetMode="External"/><Relationship Id="rId11" Type="http://schemas.openxmlformats.org/officeDocument/2006/relationships/hyperlink" Target="https://onlinelearningconsortium.org/about/awards-of-excellence/" TargetMode="External"/><Relationship Id="rId5" Type="http://schemas.openxmlformats.org/officeDocument/2006/relationships/hyperlink" Target="https://www.ieee.org/education/awards/index.html" TargetMode="External"/><Relationship Id="rId10" Type="http://schemas.openxmlformats.org/officeDocument/2006/relationships/hyperlink" Target="https://cherryaward.web.baylor.edu/about" TargetMode="External"/><Relationship Id="rId4" Type="http://schemas.openxmlformats.org/officeDocument/2006/relationships/hyperlink" Target="https://www.wepan.org/awards/awards-nominations" TargetMode="External"/><Relationship Id="rId9" Type="http://schemas.openxmlformats.org/officeDocument/2006/relationships/hyperlink" Target="https://www.pearson.com/en-us/higher-education/about-us/excellence-in-higher-education-awards.html" TargetMode="External"/><Relationship Id="rId14" Type="http://schemas.openxmlformats.org/officeDocument/2006/relationships/hyperlink" Target="https://www.natcom.org/awards/donald-h-ecroyd-award-outstanding-teaching-higher-educati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omptroller.texas.gov/programs/education/msp/funding/programs/piperprofessors.php" TargetMode="External"/><Relationship Id="rId2" Type="http://schemas.openxmlformats.org/officeDocument/2006/relationships/hyperlink" Target="https://www.utsystem.edu/offices/academic-affairs/regents-outstanding-teaching-awards" TargetMode="External"/><Relationship Id="rId1" Type="http://schemas.openxmlformats.org/officeDocument/2006/relationships/slideLayout" Target="../slideLayouts/slideLayout2.xml"/><Relationship Id="rId4" Type="http://schemas.openxmlformats.org/officeDocument/2006/relationships/hyperlink" Target="https://www.wepan.org/awards/awards-nomination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ieee.org/education/awards/informal-education.html" TargetMode="External"/><Relationship Id="rId2" Type="http://schemas.openxmlformats.org/officeDocument/2006/relationships/hyperlink" Target="https://www.ieee.org/education/awards/index.html" TargetMode="External"/><Relationship Id="rId1" Type="http://schemas.openxmlformats.org/officeDocument/2006/relationships/slideLayout" Target="../slideLayouts/slideLayout2.xml"/><Relationship Id="rId5" Type="http://schemas.openxmlformats.org/officeDocument/2006/relationships/hyperlink" Target="https://www.humanitiestexas.org/education/teacher-awards/nomination" TargetMode="External"/><Relationship Id="rId4" Type="http://schemas.openxmlformats.org/officeDocument/2006/relationships/hyperlink" Target="https://awards.acm.org/karlstr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herryaward.web.baylor.edu/about" TargetMode="External"/><Relationship Id="rId2" Type="http://schemas.openxmlformats.org/officeDocument/2006/relationships/hyperlink" Target="https://www.pearson.com/en-us/higher-education/about-us/excellence-in-higher-education-awards.html" TargetMode="External"/><Relationship Id="rId1" Type="http://schemas.openxmlformats.org/officeDocument/2006/relationships/slideLayout" Target="../slideLayouts/slideLayout2.xml"/><Relationship Id="rId4" Type="http://schemas.openxmlformats.org/officeDocument/2006/relationships/hyperlink" Target="https://onlinelearningconsortium.org/about/awards-of-excellenc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ncge.org/professional-development/awards-program/" TargetMode="External"/><Relationship Id="rId2" Type="http://schemas.openxmlformats.org/officeDocument/2006/relationships/hyperlink" Target="https://www.naspa.org/awards/outstanding-contribution-to-higher-education-award4" TargetMode="External"/><Relationship Id="rId1" Type="http://schemas.openxmlformats.org/officeDocument/2006/relationships/slideLayout" Target="../slideLayouts/slideLayout2.xml"/><Relationship Id="rId4" Type="http://schemas.openxmlformats.org/officeDocument/2006/relationships/hyperlink" Target="https://www.natcom.org/awards/donald-h-ecroyd-award-outstanding-teaching-higher-education"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teval.net/resources.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mceberio@utep.edu"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awards.acm.org/karlstrom" TargetMode="External"/><Relationship Id="rId13" Type="http://schemas.openxmlformats.org/officeDocument/2006/relationships/hyperlink" Target="https://www.ctl.uga.edu/faculty/awards-funding-recognition/regional-and-national-teaching-awards/" TargetMode="External"/><Relationship Id="rId3" Type="http://schemas.openxmlformats.org/officeDocument/2006/relationships/hyperlink" Target="https://www.utsystem.edu/offices/academic-affairs/regents-outstanding-teaching-awards" TargetMode="External"/><Relationship Id="rId7" Type="http://schemas.openxmlformats.org/officeDocument/2006/relationships/hyperlink" Target="https://www.ieee.org/education/awards/informal-education.html" TargetMode="External"/><Relationship Id="rId12" Type="http://schemas.openxmlformats.org/officeDocument/2006/relationships/hyperlink" Target="https://onlinelearningconsortium.org/about/awards-of-excellence/" TargetMode="External"/><Relationship Id="rId17" Type="http://schemas.openxmlformats.org/officeDocument/2006/relationships/hyperlink" Target="https://teval.net/" TargetMode="External"/><Relationship Id="rId2" Type="http://schemas.openxmlformats.org/officeDocument/2006/relationships/hyperlink" Target="https://www.utep.edu/provost/_files/docs/faculty-evaluation/faculty-tenure-promotion-outline-indicators.pdf" TargetMode="External"/><Relationship Id="rId16" Type="http://schemas.openxmlformats.org/officeDocument/2006/relationships/hyperlink" Target="https://www.natcom.org/awards/donald-h-ecroyd-award-outstanding-teaching-higher-education" TargetMode="External"/><Relationship Id="rId1" Type="http://schemas.openxmlformats.org/officeDocument/2006/relationships/slideLayout" Target="../slideLayouts/slideLayout2.xml"/><Relationship Id="rId6" Type="http://schemas.openxmlformats.org/officeDocument/2006/relationships/hyperlink" Target="https://www.ieee.org/education/awards/index.html" TargetMode="External"/><Relationship Id="rId11" Type="http://schemas.openxmlformats.org/officeDocument/2006/relationships/hyperlink" Target="https://cherryaward.web.baylor.edu/about" TargetMode="External"/><Relationship Id="rId5" Type="http://schemas.openxmlformats.org/officeDocument/2006/relationships/hyperlink" Target="https://www.wepan.org/awards/awards-nominations" TargetMode="External"/><Relationship Id="rId15" Type="http://schemas.openxmlformats.org/officeDocument/2006/relationships/hyperlink" Target="https://ncge.org/professional-development/awards-program/" TargetMode="External"/><Relationship Id="rId10" Type="http://schemas.openxmlformats.org/officeDocument/2006/relationships/hyperlink" Target="https://www.pearson.com/en-us/higher-education/about-us/excellence-in-higher-education-awards.html" TargetMode="External"/><Relationship Id="rId4" Type="http://schemas.openxmlformats.org/officeDocument/2006/relationships/hyperlink" Target="https://comptroller.texas.gov/programs/education/msp/funding/programs/piperprofessors.php" TargetMode="External"/><Relationship Id="rId9" Type="http://schemas.openxmlformats.org/officeDocument/2006/relationships/hyperlink" Target="https://www.humanitiestexas.org/education/teacher-awards/nomination" TargetMode="External"/><Relationship Id="rId14" Type="http://schemas.openxmlformats.org/officeDocument/2006/relationships/hyperlink" Target="https://www.naspa.org/awards/outstanding-contribution-to-higher-education-award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886182-3ADC-447F-B077-24411DB56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loating Numbers And Letters On Top Of A Book">
            <a:extLst>
              <a:ext uri="{FF2B5EF4-FFF2-40B4-BE49-F238E27FC236}">
                <a16:creationId xmlns:a16="http://schemas.microsoft.com/office/drawing/2014/main" id="{A94666AC-E0EA-BD4E-E17B-C740FEB5249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0" y="-20143"/>
            <a:ext cx="12192000" cy="6857990"/>
          </a:xfrm>
          <a:prstGeom prst="rect">
            <a:avLst/>
          </a:prstGeom>
        </p:spPr>
      </p:pic>
      <p:sp>
        <p:nvSpPr>
          <p:cNvPr id="12" name="Rectangle 11">
            <a:extLst>
              <a:ext uri="{FF2B5EF4-FFF2-40B4-BE49-F238E27FC236}">
                <a16:creationId xmlns:a16="http://schemas.microsoft.com/office/drawing/2014/main" id="{67F1335F-97CE-4842-9A57-2B6A3F459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644537"/>
            <a:ext cx="12192002" cy="3213463"/>
          </a:xfrm>
          <a:prstGeom prst="rect">
            <a:avLst/>
          </a:prstGeom>
          <a:gradFill>
            <a:gsLst>
              <a:gs pos="0">
                <a:srgbClr val="000000">
                  <a:alpha val="0"/>
                </a:srgbClr>
              </a:gs>
              <a:gs pos="100000">
                <a:srgbClr val="000000">
                  <a:alpha val="6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18DCA-4D2D-E3B8-4826-73AA1CD13D91}"/>
              </a:ext>
            </a:extLst>
          </p:cNvPr>
          <p:cNvSpPr>
            <a:spLocks noGrp="1"/>
          </p:cNvSpPr>
          <p:nvPr>
            <p:ph type="ctrTitle"/>
          </p:nvPr>
        </p:nvSpPr>
        <p:spPr>
          <a:xfrm>
            <a:off x="7778066" y="395470"/>
            <a:ext cx="4211402" cy="4114800"/>
          </a:xfrm>
        </p:spPr>
        <p:txBody>
          <a:bodyPr anchor="t">
            <a:normAutofit/>
          </a:bodyPr>
          <a:lstStyle/>
          <a:p>
            <a:pPr algn="r"/>
            <a:r>
              <a:rPr lang="en-US" dirty="0"/>
              <a:t>The Teaching Dossier</a:t>
            </a:r>
          </a:p>
        </p:txBody>
      </p:sp>
      <p:sp>
        <p:nvSpPr>
          <p:cNvPr id="3" name="Subtitle 2">
            <a:extLst>
              <a:ext uri="{FF2B5EF4-FFF2-40B4-BE49-F238E27FC236}">
                <a16:creationId xmlns:a16="http://schemas.microsoft.com/office/drawing/2014/main" id="{CFAE45FD-2C7F-D40E-7B75-33111C98FFD6}"/>
              </a:ext>
            </a:extLst>
          </p:cNvPr>
          <p:cNvSpPr>
            <a:spLocks noGrp="1"/>
          </p:cNvSpPr>
          <p:nvPr>
            <p:ph type="subTitle" idx="1"/>
          </p:nvPr>
        </p:nvSpPr>
        <p:spPr>
          <a:xfrm>
            <a:off x="203435" y="5438275"/>
            <a:ext cx="4211402" cy="1076826"/>
          </a:xfrm>
        </p:spPr>
        <p:txBody>
          <a:bodyPr>
            <a:normAutofit lnSpcReduction="10000"/>
          </a:bodyPr>
          <a:lstStyle/>
          <a:p>
            <a:pPr algn="r">
              <a:lnSpc>
                <a:spcPct val="100000"/>
              </a:lnSpc>
            </a:pPr>
            <a:r>
              <a:rPr lang="en-US" sz="1600" dirty="0">
                <a:solidFill>
                  <a:srgbClr val="FFFFFF"/>
                </a:solidFill>
              </a:rPr>
              <a:t>Martine Ceberio</a:t>
            </a:r>
          </a:p>
          <a:p>
            <a:pPr algn="r">
              <a:lnSpc>
                <a:spcPct val="100000"/>
              </a:lnSpc>
            </a:pPr>
            <a:r>
              <a:rPr lang="en-US" sz="1600" dirty="0">
                <a:solidFill>
                  <a:srgbClr val="FFFFFF"/>
                </a:solidFill>
              </a:rPr>
              <a:t>UTEP Academy of Distinguished Teachers</a:t>
            </a:r>
          </a:p>
          <a:p>
            <a:pPr algn="r">
              <a:lnSpc>
                <a:spcPct val="100000"/>
              </a:lnSpc>
            </a:pPr>
            <a:r>
              <a:rPr lang="en-US" sz="1600" dirty="0">
                <a:solidFill>
                  <a:srgbClr val="FFFFFF"/>
                </a:solidFill>
              </a:rPr>
              <a:t>UTEP </a:t>
            </a:r>
            <a:r>
              <a:rPr lang="en-US" sz="1600" dirty="0" err="1">
                <a:solidFill>
                  <a:srgbClr val="FFFFFF"/>
                </a:solidFill>
              </a:rPr>
              <a:t>InSPIRE</a:t>
            </a:r>
            <a:endParaRPr lang="en-US" sz="1600" dirty="0">
              <a:solidFill>
                <a:srgbClr val="FFFFFF"/>
              </a:solidFill>
            </a:endParaRPr>
          </a:p>
        </p:txBody>
      </p:sp>
      <p:sp>
        <p:nvSpPr>
          <p:cNvPr id="4" name="Footer Placeholder 3">
            <a:extLst>
              <a:ext uri="{FF2B5EF4-FFF2-40B4-BE49-F238E27FC236}">
                <a16:creationId xmlns:a16="http://schemas.microsoft.com/office/drawing/2014/main" id="{B2A3EC66-EC55-57FD-156F-C56D90CADE9B}"/>
              </a:ext>
            </a:extLst>
          </p:cNvPr>
          <p:cNvSpPr>
            <a:spLocks noGrp="1"/>
          </p:cNvSpPr>
          <p:nvPr>
            <p:ph type="ftr" sz="quarter" idx="11"/>
          </p:nvPr>
        </p:nvSpPr>
        <p:spPr>
          <a:xfrm>
            <a:off x="8034169" y="6332538"/>
            <a:ext cx="3505459" cy="365125"/>
          </a:xfrm>
        </p:spPr>
        <p:txBody>
          <a:bodyPr>
            <a:normAutofit/>
          </a:bodyPr>
          <a:lstStyle/>
          <a:p>
            <a:pPr>
              <a:spcAft>
                <a:spcPts val="600"/>
              </a:spcAft>
            </a:pPr>
            <a:r>
              <a:rPr lang="en-US">
                <a:solidFill>
                  <a:srgbClr val="FFFFFF"/>
                </a:solidFill>
              </a:rPr>
              <a:t>The Teaching Dossier -- November 28, 2023</a:t>
            </a:r>
          </a:p>
        </p:txBody>
      </p:sp>
    </p:spTree>
    <p:extLst>
      <p:ext uri="{BB962C8B-B14F-4D97-AF65-F5344CB8AC3E}">
        <p14:creationId xmlns:p14="http://schemas.microsoft.com/office/powerpoint/2010/main" val="292863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 of white umbrellas with one blue one in the crowd">
            <a:extLst>
              <a:ext uri="{FF2B5EF4-FFF2-40B4-BE49-F238E27FC236}">
                <a16:creationId xmlns:a16="http://schemas.microsoft.com/office/drawing/2014/main" id="{85FEC2B5-C230-2F70-AF42-4BEBB43C8E55}"/>
              </a:ext>
            </a:extLst>
          </p:cNvPr>
          <p:cNvPicPr>
            <a:picLocks noChangeAspect="1"/>
          </p:cNvPicPr>
          <p:nvPr/>
        </p:nvPicPr>
        <p:blipFill rotWithShape="1">
          <a:blip r:embed="rId2"/>
          <a:srcRect l="31394" r="7222" b="1"/>
          <a:stretch/>
        </p:blipFill>
        <p:spPr>
          <a:xfrm>
            <a:off x="20" y="10"/>
            <a:ext cx="7353280" cy="6857990"/>
          </a:xfrm>
          <a:prstGeom prst="rect">
            <a:avLst/>
          </a:prstGeom>
          <a:noFill/>
        </p:spPr>
      </p:pic>
      <p:sp>
        <p:nvSpPr>
          <p:cNvPr id="2" name="Title 1">
            <a:extLst>
              <a:ext uri="{FF2B5EF4-FFF2-40B4-BE49-F238E27FC236}">
                <a16:creationId xmlns:a16="http://schemas.microsoft.com/office/drawing/2014/main" id="{7AEA3D4A-71C7-81B1-FAC8-43B71BE849A6}"/>
              </a:ext>
            </a:extLst>
          </p:cNvPr>
          <p:cNvSpPr>
            <a:spLocks noGrp="1"/>
          </p:cNvSpPr>
          <p:nvPr>
            <p:ph type="title"/>
          </p:nvPr>
        </p:nvSpPr>
        <p:spPr>
          <a:xfrm>
            <a:off x="647701" y="2362201"/>
            <a:ext cx="4413532" cy="3848100"/>
          </a:xfrm>
        </p:spPr>
        <p:txBody>
          <a:bodyPr anchor="b">
            <a:normAutofit/>
          </a:bodyPr>
          <a:lstStyle/>
          <a:p>
            <a:r>
              <a:rPr lang="en-US" dirty="0"/>
              <a:t>Helping nominators</a:t>
            </a:r>
          </a:p>
        </p:txBody>
      </p:sp>
      <p:sp>
        <p:nvSpPr>
          <p:cNvPr id="3" name="Content Placeholder 2">
            <a:extLst>
              <a:ext uri="{FF2B5EF4-FFF2-40B4-BE49-F238E27FC236}">
                <a16:creationId xmlns:a16="http://schemas.microsoft.com/office/drawing/2014/main" id="{B67BF1A9-4256-2669-F23F-568BABB69D84}"/>
              </a:ext>
            </a:extLst>
          </p:cNvPr>
          <p:cNvSpPr>
            <a:spLocks noGrp="1"/>
          </p:cNvSpPr>
          <p:nvPr>
            <p:ph idx="1"/>
          </p:nvPr>
        </p:nvSpPr>
        <p:spPr>
          <a:xfrm>
            <a:off x="7772142" y="585788"/>
            <a:ext cx="4212413" cy="5746750"/>
          </a:xfrm>
        </p:spPr>
        <p:txBody>
          <a:bodyPr>
            <a:normAutofit/>
          </a:bodyPr>
          <a:lstStyle/>
          <a:p>
            <a:r>
              <a:rPr lang="en-US" dirty="0"/>
              <a:t>For a number of awards, self-nominations are not allowed.</a:t>
            </a:r>
          </a:p>
          <a:p>
            <a:r>
              <a:rPr lang="en-US" dirty="0"/>
              <a:t>It may be a good idea to make the nominators’ job easy.</a:t>
            </a:r>
          </a:p>
          <a:p>
            <a:pPr lvl="1"/>
            <a:r>
              <a:rPr lang="en-US" b="1" dirty="0">
                <a:solidFill>
                  <a:srgbClr val="FF0000"/>
                </a:solidFill>
              </a:rPr>
              <a:t>Executive summary?</a:t>
            </a:r>
          </a:p>
          <a:p>
            <a:pPr lvl="1"/>
            <a:r>
              <a:rPr lang="en-US" b="1" dirty="0">
                <a:solidFill>
                  <a:srgbClr val="FF0000"/>
                </a:solidFill>
              </a:rPr>
              <a:t>Philosophy key points?</a:t>
            </a:r>
          </a:p>
          <a:p>
            <a:r>
              <a:rPr lang="en-US" dirty="0"/>
              <a:t>How?</a:t>
            </a:r>
          </a:p>
          <a:p>
            <a:r>
              <a:rPr lang="en-US" dirty="0"/>
              <a:t>Let’s look at some awards</a:t>
            </a:r>
          </a:p>
        </p:txBody>
      </p:sp>
      <p:sp>
        <p:nvSpPr>
          <p:cNvPr id="13" name="Slide Number Placeholder 8">
            <a:extLst>
              <a:ext uri="{FF2B5EF4-FFF2-40B4-BE49-F238E27FC236}">
                <a16:creationId xmlns:a16="http://schemas.microsoft.com/office/drawing/2014/main" id="{4703DF00-2EC1-47AA-99E2-71CE9A493947}"/>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10</a:t>
            </a:fld>
            <a:endParaRPr lang="en-US"/>
          </a:p>
        </p:txBody>
      </p:sp>
    </p:spTree>
    <p:extLst>
      <p:ext uri="{BB962C8B-B14F-4D97-AF65-F5344CB8AC3E}">
        <p14:creationId xmlns:p14="http://schemas.microsoft.com/office/powerpoint/2010/main" val="253561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5074-3861-9CFF-714C-7BDCBE553131}"/>
              </a:ext>
            </a:extLst>
          </p:cNvPr>
          <p:cNvSpPr>
            <a:spLocks noGrp="1"/>
          </p:cNvSpPr>
          <p:nvPr>
            <p:ph type="title"/>
          </p:nvPr>
        </p:nvSpPr>
        <p:spPr>
          <a:xfrm>
            <a:off x="652371" y="10022"/>
            <a:ext cx="10625229" cy="1147053"/>
          </a:xfrm>
        </p:spPr>
        <p:txBody>
          <a:bodyPr/>
          <a:lstStyle/>
          <a:p>
            <a:r>
              <a:rPr lang="en-US" dirty="0"/>
              <a:t>(INCOMPLETE) List of awards</a:t>
            </a:r>
          </a:p>
        </p:txBody>
      </p:sp>
      <p:sp>
        <p:nvSpPr>
          <p:cNvPr id="3" name="Content Placeholder 2">
            <a:extLst>
              <a:ext uri="{FF2B5EF4-FFF2-40B4-BE49-F238E27FC236}">
                <a16:creationId xmlns:a16="http://schemas.microsoft.com/office/drawing/2014/main" id="{39D92418-E28F-8F70-0C98-77E4CADB639E}"/>
              </a:ext>
            </a:extLst>
          </p:cNvPr>
          <p:cNvSpPr>
            <a:spLocks noGrp="1"/>
          </p:cNvSpPr>
          <p:nvPr>
            <p:ph idx="1"/>
          </p:nvPr>
        </p:nvSpPr>
        <p:spPr>
          <a:xfrm>
            <a:off x="652371" y="1361615"/>
            <a:ext cx="11126545" cy="5315910"/>
          </a:xfrm>
        </p:spPr>
        <p:txBody>
          <a:bodyPr>
            <a:normAutofit fontScale="92500" lnSpcReduction="20000"/>
          </a:bodyPr>
          <a:lstStyle/>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ROTA: </a:t>
            </a:r>
            <a:r>
              <a:rPr lang="en-US" sz="1800" u="sng" kern="100" dirty="0">
                <a:solidFill>
                  <a:srgbClr val="0563C1"/>
                </a:solidFill>
                <a:effectLst/>
                <a:ea typeface="Calibri" panose="020F0502020204030204" pitchFamily="34" charset="0"/>
                <a:cs typeface="Times New Roman" panose="02020603050405020304" pitchFamily="18" charset="0"/>
                <a:hlinkClick r:id="rId2"/>
              </a:rPr>
              <a:t>https://www.utsystem.edu/offices/academic-affairs/regents-outstanding-teaching-awards</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Minnie Piper Award: </a:t>
            </a:r>
            <a:r>
              <a:rPr lang="en-US" sz="1800" u="sng" kern="100" dirty="0">
                <a:solidFill>
                  <a:srgbClr val="0563C1"/>
                </a:solidFill>
                <a:effectLst/>
                <a:ea typeface="Calibri" panose="020F0502020204030204" pitchFamily="34" charset="0"/>
                <a:cs typeface="Times New Roman" panose="02020603050405020304" pitchFamily="18" charset="0"/>
                <a:hlinkClick r:id="rId3"/>
              </a:rPr>
              <a:t>https://comptroller.texas.gov/programs/education/msp/funding/programs/piperprofessors.php</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WEPAN Educator Award: </a:t>
            </a:r>
            <a:r>
              <a:rPr lang="en-US" sz="1800" u="sng" kern="100" dirty="0">
                <a:solidFill>
                  <a:srgbClr val="0563C1"/>
                </a:solidFill>
                <a:effectLst/>
                <a:ea typeface="Calibri" panose="020F0502020204030204" pitchFamily="34" charset="0"/>
                <a:cs typeface="Times New Roman" panose="02020603050405020304" pitchFamily="18" charset="0"/>
                <a:hlinkClick r:id="rId4"/>
              </a:rPr>
              <a:t>https://www.wepan.org/awards/awards-nominations</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WEPAN Inclusive Culture and Equity Award: </a:t>
            </a:r>
            <a:r>
              <a:rPr lang="en-US" sz="1800" u="sng" kern="100" dirty="0">
                <a:solidFill>
                  <a:srgbClr val="0563C1"/>
                </a:solidFill>
                <a:effectLst/>
                <a:ea typeface="Calibri" panose="020F0502020204030204" pitchFamily="34" charset="0"/>
                <a:cs typeface="Times New Roman" panose="02020603050405020304" pitchFamily="18" charset="0"/>
                <a:hlinkClick r:id="rId4"/>
              </a:rPr>
              <a:t>https://www.wepan.org/awards/awards-nominations</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WEPAN Leader in Engineering Education Award: </a:t>
            </a:r>
            <a:r>
              <a:rPr lang="en-US" sz="1800" u="sng" kern="100" dirty="0">
                <a:solidFill>
                  <a:srgbClr val="0563C1"/>
                </a:solidFill>
                <a:effectLst/>
                <a:ea typeface="Calibri" panose="020F0502020204030204" pitchFamily="34" charset="0"/>
                <a:cs typeface="Times New Roman" panose="02020603050405020304" pitchFamily="18" charset="0"/>
                <a:hlinkClick r:id="rId4"/>
              </a:rPr>
              <a:t>https://www.wepan.org/awards/awards-nominations</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solidFill>
                  <a:srgbClr val="000000"/>
                </a:solidFill>
                <a:effectLst/>
                <a:ea typeface="Calibri" panose="020F0502020204030204" pitchFamily="34" charset="0"/>
                <a:cs typeface="Times New Roman" panose="02020603050405020304" pitchFamily="18" charset="0"/>
              </a:rPr>
              <a:t>IEEE Educational Activities Board (EAB) Awards: </a:t>
            </a:r>
            <a:r>
              <a:rPr lang="en-US" sz="1800" u="sng" kern="100" dirty="0">
                <a:solidFill>
                  <a:srgbClr val="0563C1"/>
                </a:solidFill>
                <a:effectLst/>
                <a:ea typeface="Calibri" panose="020F0502020204030204" pitchFamily="34" charset="0"/>
                <a:cs typeface="Times New Roman" panose="02020603050405020304" pitchFamily="18" charset="0"/>
                <a:hlinkClick r:id="rId5"/>
              </a:rPr>
              <a:t>https://www.ieee.org/education/awards/index.html</a:t>
            </a:r>
            <a:r>
              <a:rPr lang="en-US" sz="1800" kern="100" dirty="0">
                <a:solidFill>
                  <a:srgbClr val="000000"/>
                </a:solidFill>
                <a:effectLst/>
                <a:ea typeface="Calibri" panose="020F0502020204030204" pitchFamily="34" charset="0"/>
                <a:cs typeface="Times New Roman" panose="02020603050405020304" pitchFamily="18" charset="0"/>
              </a:rPr>
              <a:t> </a:t>
            </a:r>
            <a:endParaRPr lang="en-US" sz="18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u="none" strike="noStrike" kern="100" dirty="0">
                <a:solidFill>
                  <a:srgbClr val="107FA8"/>
                </a:solidFill>
                <a:effectLst/>
                <a:ea typeface="Calibri" panose="020F0502020204030204" pitchFamily="34" charset="0"/>
                <a:cs typeface="Open Sans" panose="020B0606030504020204" pitchFamily="34" charset="0"/>
                <a:hlinkClick r:id="rId6"/>
              </a:rPr>
              <a:t>Meritorious Achievement Award in Outreach and Informal Education</a:t>
            </a:r>
            <a:endParaRPr lang="en-US" sz="1800" kern="100" dirty="0">
              <a:solidFill>
                <a:srgbClr val="000000"/>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ACM Karl V. </a:t>
            </a:r>
            <a:r>
              <a:rPr lang="en-US" sz="1800" kern="100" dirty="0" err="1">
                <a:effectLst/>
                <a:ea typeface="Calibri" panose="020F0502020204030204" pitchFamily="34" charset="0"/>
                <a:cs typeface="Times New Roman" panose="02020603050405020304" pitchFamily="18" charset="0"/>
              </a:rPr>
              <a:t>Karlstrom</a:t>
            </a:r>
            <a:r>
              <a:rPr lang="en-US" sz="1800" kern="100" dirty="0">
                <a:effectLst/>
                <a:ea typeface="Calibri" panose="020F0502020204030204" pitchFamily="34" charset="0"/>
                <a:cs typeface="Times New Roman" panose="02020603050405020304" pitchFamily="18" charset="0"/>
              </a:rPr>
              <a:t> Award: </a:t>
            </a:r>
            <a:r>
              <a:rPr lang="en-US" sz="1800" u="sng" kern="100" dirty="0">
                <a:solidFill>
                  <a:srgbClr val="0563C1"/>
                </a:solidFill>
                <a:effectLst/>
                <a:ea typeface="Calibri" panose="020F0502020204030204" pitchFamily="34" charset="0"/>
                <a:cs typeface="Times New Roman" panose="02020603050405020304" pitchFamily="18" charset="0"/>
                <a:hlinkClick r:id="rId7"/>
              </a:rPr>
              <a:t>https://awards.acm.org/karlstrom</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Several humanities awards: </a:t>
            </a:r>
            <a:r>
              <a:rPr lang="en-US" sz="1800" u="sng" kern="100" dirty="0">
                <a:solidFill>
                  <a:srgbClr val="0563C1"/>
                </a:solidFill>
                <a:effectLst/>
                <a:ea typeface="Calibri" panose="020F0502020204030204" pitchFamily="34" charset="0"/>
                <a:cs typeface="Times New Roman" panose="02020603050405020304" pitchFamily="18" charset="0"/>
                <a:hlinkClick r:id="rId8"/>
              </a:rPr>
              <a:t>https://www.humanitiestexas.org/education/teacher-awards/nomination</a:t>
            </a:r>
            <a:r>
              <a:rPr lang="en-US" sz="1800" kern="100" dirty="0">
                <a:effectLst/>
                <a:ea typeface="Calibri" panose="020F0502020204030204" pitchFamily="34" charset="0"/>
                <a:cs typeface="Times New Roman" panose="02020603050405020304" pitchFamily="18" charset="0"/>
              </a:rPr>
              <a:t> (K12)</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Pearson awards: </a:t>
            </a:r>
            <a:r>
              <a:rPr lang="en-US" sz="1800" u="sng" kern="100" dirty="0">
                <a:solidFill>
                  <a:srgbClr val="0563C1"/>
                </a:solidFill>
                <a:effectLst/>
                <a:ea typeface="Calibri" panose="020F0502020204030204" pitchFamily="34" charset="0"/>
                <a:cs typeface="Times New Roman" panose="02020603050405020304" pitchFamily="18" charset="0"/>
                <a:hlinkClick r:id="rId9"/>
              </a:rPr>
              <a:t>https://www.pearson.com/en-us/higher-education/about-us/excellence-in-higher-education-awards.html</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Baylor’s Cherry Award: </a:t>
            </a:r>
            <a:r>
              <a:rPr lang="en-US" sz="1800" kern="100" dirty="0">
                <a:effectLst/>
                <a:ea typeface="Calibri" panose="020F0502020204030204" pitchFamily="34" charset="0"/>
                <a:cs typeface="Times New Roman" panose="02020603050405020304" pitchFamily="18" charset="0"/>
                <a:hlinkClick r:id="rId10"/>
              </a:rPr>
              <a:t>https://cherryaward.web.baylor.edu/about</a:t>
            </a:r>
            <a:r>
              <a:rPr lang="en-US" sz="1800" kern="100" dirty="0">
                <a:effectLst/>
                <a:ea typeface="Calibri" panose="020F0502020204030204" pitchFamily="34" charset="0"/>
                <a:cs typeface="Times New Roman" panose="02020603050405020304" pitchFamily="18" charset="0"/>
              </a:rPr>
              <a:t> </a:t>
            </a:r>
          </a:p>
          <a:p>
            <a:pPr marL="342900" indent="-342900">
              <a:spcBef>
                <a:spcPts val="0"/>
              </a:spcBef>
              <a:buFont typeface="+mj-lt"/>
              <a:buAutoNum type="arabicPeriod"/>
            </a:pPr>
            <a:r>
              <a:rPr lang="en-US" sz="1800" kern="100" dirty="0">
                <a:effectLst/>
                <a:ea typeface="Calibri" panose="020F0502020204030204" pitchFamily="34" charset="0"/>
                <a:cs typeface="Times New Roman" panose="02020603050405020304" pitchFamily="18" charset="0"/>
              </a:rPr>
              <a:t>For online teaching: </a:t>
            </a:r>
            <a:r>
              <a:rPr lang="en-US" sz="1800" u="sng" kern="100" dirty="0">
                <a:solidFill>
                  <a:srgbClr val="0563C1"/>
                </a:solidFill>
                <a:effectLst/>
                <a:ea typeface="Calibri" panose="020F0502020204030204" pitchFamily="34" charset="0"/>
                <a:cs typeface="Times New Roman" panose="02020603050405020304" pitchFamily="18" charset="0"/>
                <a:hlinkClick r:id="rId11"/>
              </a:rPr>
              <a:t>https://onlinelearningconsortium.org/about/awards-of-excellence/</a:t>
            </a:r>
            <a:endParaRPr lang="en-US" sz="18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NASPA Award: </a:t>
            </a:r>
            <a:r>
              <a:rPr lang="en-US" sz="1800" u="sng" kern="100" dirty="0">
                <a:solidFill>
                  <a:srgbClr val="0563C1"/>
                </a:solidFill>
                <a:effectLst/>
                <a:ea typeface="Calibri" panose="020F0502020204030204" pitchFamily="34" charset="0"/>
                <a:cs typeface="Times New Roman" panose="02020603050405020304" pitchFamily="18" charset="0"/>
                <a:hlinkClick r:id="rId12"/>
              </a:rPr>
              <a:t>https://www.naspa.org/awards/outstanding-contribution-to-higher-education-award4</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National Council for Geography Education: HE Distinguished Teaching Award: </a:t>
            </a:r>
            <a:r>
              <a:rPr lang="en-US" sz="1800" u="sng" kern="100" dirty="0">
                <a:solidFill>
                  <a:srgbClr val="0563C1"/>
                </a:solidFill>
                <a:effectLst/>
                <a:ea typeface="Calibri" panose="020F0502020204030204" pitchFamily="34" charset="0"/>
                <a:cs typeface="Times New Roman" panose="02020603050405020304" pitchFamily="18" charset="0"/>
                <a:hlinkClick r:id="rId13"/>
              </a:rPr>
              <a:t>https://ncge.org/professional-development/awards-program/</a:t>
            </a:r>
            <a:r>
              <a:rPr lang="en-US" sz="18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National Communication Association: Donald H. </a:t>
            </a:r>
            <a:r>
              <a:rPr lang="en-US" sz="1800" kern="100" dirty="0" err="1">
                <a:effectLst/>
                <a:ea typeface="Calibri" panose="020F0502020204030204" pitchFamily="34" charset="0"/>
                <a:cs typeface="Times New Roman" panose="02020603050405020304" pitchFamily="18" charset="0"/>
              </a:rPr>
              <a:t>Ecroyd</a:t>
            </a:r>
            <a:r>
              <a:rPr lang="en-US" sz="1800" kern="100" dirty="0">
                <a:effectLst/>
                <a:ea typeface="Calibri" panose="020F0502020204030204" pitchFamily="34" charset="0"/>
                <a:cs typeface="Times New Roman" panose="02020603050405020304" pitchFamily="18" charset="0"/>
              </a:rPr>
              <a:t> Award for Outstanding Teaching in HE: </a:t>
            </a:r>
            <a:r>
              <a:rPr lang="en-US" sz="1800" u="sng" kern="100" dirty="0">
                <a:solidFill>
                  <a:srgbClr val="0563C1"/>
                </a:solidFill>
                <a:effectLst/>
                <a:ea typeface="Calibri" panose="020F0502020204030204" pitchFamily="34" charset="0"/>
                <a:cs typeface="Times New Roman" panose="02020603050405020304" pitchFamily="18" charset="0"/>
                <a:hlinkClick r:id="rId14"/>
              </a:rPr>
              <a:t>https://www.natcom.org/awards/donald-h-ecroyd-award-outstanding-teaching-higher-education</a:t>
            </a:r>
            <a:r>
              <a:rPr lang="en-US" sz="1800" kern="100" dirty="0">
                <a:effectLst/>
                <a:ea typeface="Calibri" panose="020F0502020204030204" pitchFamily="34" charset="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1974103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5074-3861-9CFF-714C-7BDCBE553131}"/>
              </a:ext>
            </a:extLst>
          </p:cNvPr>
          <p:cNvSpPr>
            <a:spLocks noGrp="1"/>
          </p:cNvSpPr>
          <p:nvPr>
            <p:ph type="title"/>
          </p:nvPr>
        </p:nvSpPr>
        <p:spPr>
          <a:xfrm>
            <a:off x="652371" y="10022"/>
            <a:ext cx="10625229" cy="1147053"/>
          </a:xfrm>
        </p:spPr>
        <p:txBody>
          <a:bodyPr/>
          <a:lstStyle/>
          <a:p>
            <a:r>
              <a:rPr lang="en-US" dirty="0"/>
              <a:t>AWARDS DETAILS</a:t>
            </a:r>
          </a:p>
        </p:txBody>
      </p:sp>
      <p:sp>
        <p:nvSpPr>
          <p:cNvPr id="3" name="Content Placeholder 2">
            <a:extLst>
              <a:ext uri="{FF2B5EF4-FFF2-40B4-BE49-F238E27FC236}">
                <a16:creationId xmlns:a16="http://schemas.microsoft.com/office/drawing/2014/main" id="{39D92418-E28F-8F70-0C98-77E4CADB639E}"/>
              </a:ext>
            </a:extLst>
          </p:cNvPr>
          <p:cNvSpPr>
            <a:spLocks noGrp="1"/>
          </p:cNvSpPr>
          <p:nvPr>
            <p:ph idx="1"/>
          </p:nvPr>
        </p:nvSpPr>
        <p:spPr>
          <a:xfrm>
            <a:off x="652371" y="1361615"/>
            <a:ext cx="11126545" cy="5315910"/>
          </a:xfrm>
        </p:spPr>
        <p:txBody>
          <a:bodyPr>
            <a:normAutofit fontScale="92500" lnSpcReduction="20000"/>
          </a:bodyPr>
          <a:lstStyle/>
          <a:p>
            <a:pPr marL="342900" marR="0" lvl="0" indent="-342900">
              <a:spcBef>
                <a:spcPts val="0"/>
              </a:spcBef>
              <a:spcAft>
                <a:spcPts val="0"/>
              </a:spcAft>
              <a:buFont typeface="+mj-lt"/>
              <a:buAutoNum type="arabicPeriod"/>
            </a:pPr>
            <a:r>
              <a:rPr lang="en-US" sz="1800" b="1" kern="100" dirty="0">
                <a:solidFill>
                  <a:srgbClr val="FF0000"/>
                </a:solidFill>
                <a:effectLst/>
                <a:ea typeface="Calibri" panose="020F0502020204030204" pitchFamily="34" charset="0"/>
                <a:cs typeface="Times New Roman" panose="02020603050405020304" pitchFamily="18" charset="0"/>
              </a:rPr>
              <a:t>ROTA:</a:t>
            </a:r>
            <a:r>
              <a:rPr lang="en-US" sz="1800" kern="100" dirty="0">
                <a:effectLst/>
                <a:ea typeface="Calibri" panose="020F0502020204030204" pitchFamily="34" charset="0"/>
                <a:cs typeface="Times New Roman" panose="02020603050405020304" pitchFamily="18" charset="0"/>
              </a:rPr>
              <a:t> </a:t>
            </a:r>
            <a:r>
              <a:rPr lang="en-US" sz="1800" u="sng" kern="100" dirty="0">
                <a:solidFill>
                  <a:srgbClr val="0563C1"/>
                </a:solidFill>
                <a:effectLst/>
                <a:ea typeface="Calibri" panose="020F0502020204030204" pitchFamily="34" charset="0"/>
                <a:cs typeface="Times New Roman" panose="02020603050405020304" pitchFamily="18" charset="0"/>
                <a:hlinkClick r:id="rId2"/>
              </a:rPr>
              <a:t>https://www.utsystem.edu/offices/academic-affairs/regents-outstanding-teaching-awards</a:t>
            </a:r>
            <a:r>
              <a:rPr lang="en-US" sz="1800" kern="100" dirty="0">
                <a:effectLst/>
                <a:ea typeface="Calibri" panose="020F0502020204030204" pitchFamily="34" charset="0"/>
                <a:cs typeface="Times New Roman" panose="02020603050405020304" pitchFamily="18" charset="0"/>
              </a:rPr>
              <a:t> </a:t>
            </a:r>
          </a:p>
          <a:p>
            <a:pPr marL="800100" lvl="1" indent="-342900">
              <a:spcBef>
                <a:spcPts val="0"/>
              </a:spcBef>
              <a:buFont typeface="+mj-lt"/>
              <a:buAutoNum type="arabicPeriod"/>
            </a:pPr>
            <a:r>
              <a:rPr lang="en-US" sz="1600" kern="100" dirty="0">
                <a:effectLst/>
                <a:ea typeface="Calibri" panose="020F0502020204030204" pitchFamily="34" charset="0"/>
                <a:cs typeface="Times New Roman" panose="02020603050405020304" pitchFamily="18" charset="0"/>
              </a:rPr>
              <a:t>Several internal rounds within UTEP</a:t>
            </a:r>
          </a:p>
          <a:p>
            <a:pPr marL="800100" lvl="1" indent="-342900">
              <a:spcBef>
                <a:spcPts val="0"/>
              </a:spcBef>
              <a:buFont typeface="+mj-lt"/>
              <a:buAutoNum type="arabicPeriod"/>
            </a:pPr>
            <a:r>
              <a:rPr lang="en-US" sz="1600" kern="100" dirty="0">
                <a:effectLst/>
                <a:ea typeface="Calibri" panose="020F0502020204030204" pitchFamily="34" charset="0"/>
                <a:cs typeface="Times New Roman" panose="02020603050405020304" pitchFamily="18" charset="0"/>
              </a:rPr>
              <a:t>Institution nomination</a:t>
            </a:r>
          </a:p>
          <a:p>
            <a:pPr marL="800100" lvl="1" indent="-342900">
              <a:spcBef>
                <a:spcPts val="0"/>
              </a:spcBef>
              <a:buFont typeface="+mj-lt"/>
              <a:buAutoNum type="arabicPeriod"/>
            </a:pPr>
            <a:r>
              <a:rPr lang="en-US" sz="1600" kern="100" dirty="0">
                <a:effectLst/>
                <a:ea typeface="Calibri" panose="020F0502020204030204" pitchFamily="34" charset="0"/>
                <a:cs typeface="Times New Roman" panose="02020603050405020304" pitchFamily="18" charset="0"/>
              </a:rPr>
              <a:t>Deadline: May-June annually, usually released in April </a:t>
            </a:r>
          </a:p>
          <a:p>
            <a:pPr marL="342900" marR="0" lvl="0" indent="-342900">
              <a:spcBef>
                <a:spcPts val="0"/>
              </a:spcBef>
              <a:spcAft>
                <a:spcPts val="0"/>
              </a:spcAft>
              <a:buFont typeface="+mj-lt"/>
              <a:buAutoNum type="arabicPeriod"/>
            </a:pPr>
            <a:endParaRPr lang="en-US" sz="18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solidFill>
                  <a:srgbClr val="FF0000"/>
                </a:solidFill>
                <a:effectLst/>
                <a:ea typeface="Calibri" panose="020F0502020204030204" pitchFamily="34" charset="0"/>
                <a:cs typeface="Times New Roman" panose="02020603050405020304" pitchFamily="18" charset="0"/>
              </a:rPr>
              <a:t>Minnie Piper Award: </a:t>
            </a:r>
            <a:r>
              <a:rPr lang="en-US" sz="1800" u="sng" kern="100" dirty="0">
                <a:solidFill>
                  <a:srgbClr val="0563C1"/>
                </a:solidFill>
                <a:effectLst/>
                <a:ea typeface="Calibri" panose="020F0502020204030204" pitchFamily="34" charset="0"/>
                <a:cs typeface="Times New Roman" panose="02020603050405020304" pitchFamily="18" charset="0"/>
                <a:hlinkClick r:id="rId3"/>
              </a:rPr>
              <a:t>https://comptroller.texas.gov/programs/education/msp/funding/programs/piperprofessors.php</a:t>
            </a:r>
            <a:r>
              <a:rPr lang="en-US" sz="1800" kern="100" dirty="0">
                <a:effectLst/>
                <a:ea typeface="Calibri" panose="020F0502020204030204" pitchFamily="34" charset="0"/>
                <a:cs typeface="Times New Roman" panose="02020603050405020304" pitchFamily="18" charset="0"/>
              </a:rPr>
              <a:t> </a:t>
            </a:r>
          </a:p>
          <a:p>
            <a:pPr marL="800100" lvl="1" indent="-342900">
              <a:spcBef>
                <a:spcPts val="0"/>
              </a:spcBef>
              <a:buFont typeface="+mj-lt"/>
              <a:buAutoNum type="arabicPeriod"/>
            </a:pPr>
            <a:r>
              <a:rPr lang="en-US" sz="1600" kern="100" dirty="0">
                <a:effectLst/>
                <a:ea typeface="Calibri" panose="020F0502020204030204" pitchFamily="34" charset="0"/>
                <a:cs typeface="Times New Roman" panose="02020603050405020304" pitchFamily="18" charset="0"/>
              </a:rPr>
              <a:t>Institution nomination</a:t>
            </a:r>
          </a:p>
          <a:p>
            <a:pPr marL="800100" lvl="1" indent="-342900">
              <a:spcBef>
                <a:spcPts val="0"/>
              </a:spcBef>
              <a:buFont typeface="+mj-lt"/>
              <a:buAutoNum type="arabicPeriod"/>
            </a:pPr>
            <a:r>
              <a:rPr lang="en-US" sz="1600" kern="100" dirty="0">
                <a:ea typeface="Calibri" panose="020F0502020204030204" pitchFamily="34" charset="0"/>
                <a:cs typeface="Times New Roman" panose="02020603050405020304" pitchFamily="18" charset="0"/>
              </a:rPr>
              <a:t>Specific form to fill out: workload and work type + evidence of effectiveness + outside institution engagement + statement of purpose </a:t>
            </a:r>
            <a:r>
              <a:rPr lang="en-US" sz="1600" kern="100" dirty="0">
                <a:ea typeface="Calibri" panose="020F0502020204030204" pitchFamily="34" charset="0"/>
                <a:cs typeface="Times New Roman" panose="02020603050405020304" pitchFamily="18" charset="0"/>
                <a:sym typeface="Wingdings" pitchFamily="2" charset="2"/>
              </a:rPr>
              <a:t> half from UTEP, half from nominee</a:t>
            </a:r>
            <a:endParaRPr lang="en-US" sz="1600" kern="100" dirty="0">
              <a:ea typeface="Calibri" panose="020F0502020204030204" pitchFamily="34" charset="0"/>
              <a:cs typeface="Times New Roman" panose="02020603050405020304" pitchFamily="18" charset="0"/>
            </a:endParaRPr>
          </a:p>
          <a:p>
            <a:pPr marL="800100" lvl="1" indent="-342900">
              <a:spcBef>
                <a:spcPts val="0"/>
              </a:spcBef>
              <a:buFont typeface="+mj-lt"/>
              <a:buAutoNum type="arabicPeriod"/>
            </a:pPr>
            <a:r>
              <a:rPr lang="en-US" sz="1600" kern="100" dirty="0">
                <a:ea typeface="Calibri" panose="020F0502020204030204" pitchFamily="34" charset="0"/>
                <a:cs typeface="Times New Roman" panose="02020603050405020304" pitchFamily="18" charset="0"/>
              </a:rPr>
              <a:t>Deadline: November for institution nomination</a:t>
            </a:r>
          </a:p>
          <a:p>
            <a:pPr marL="800100" lvl="1" indent="-342900">
              <a:spcBef>
                <a:spcPts val="0"/>
              </a:spcBef>
              <a:buFont typeface="+mj-lt"/>
              <a:buAutoNum type="arabicPeriod"/>
            </a:pPr>
            <a:endParaRPr lang="en-US" sz="16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b="1" kern="100" dirty="0">
                <a:solidFill>
                  <a:srgbClr val="FF0000"/>
                </a:solidFill>
                <a:effectLst/>
                <a:ea typeface="Calibri" panose="020F0502020204030204" pitchFamily="34" charset="0"/>
                <a:cs typeface="Times New Roman" panose="02020603050405020304" pitchFamily="18" charset="0"/>
              </a:rPr>
              <a:t>WEPAN Educator Award: </a:t>
            </a:r>
            <a:r>
              <a:rPr lang="en-US" sz="1800" u="sng" kern="100" dirty="0">
                <a:solidFill>
                  <a:srgbClr val="0563C1"/>
                </a:solidFill>
                <a:effectLst/>
                <a:ea typeface="Calibri" panose="020F0502020204030204" pitchFamily="34" charset="0"/>
                <a:cs typeface="Times New Roman" panose="02020603050405020304" pitchFamily="18" charset="0"/>
                <a:hlinkClick r:id="rId4"/>
              </a:rPr>
              <a:t>https://www.wepan.org/awards/awards-nominations</a:t>
            </a:r>
            <a:r>
              <a:rPr lang="en-US" sz="1800" kern="100" dirty="0">
                <a:effectLst/>
                <a:ea typeface="Calibri" panose="020F0502020204030204" pitchFamily="34" charset="0"/>
                <a:cs typeface="Times New Roman" panose="02020603050405020304" pitchFamily="18" charset="0"/>
              </a:rPr>
              <a:t> (Women in Engineering </a:t>
            </a:r>
            <a:r>
              <a:rPr lang="en-US" sz="1800" kern="100" dirty="0" err="1">
                <a:effectLst/>
                <a:ea typeface="Calibri" panose="020F0502020204030204" pitchFamily="34" charset="0"/>
                <a:cs typeface="Times New Roman" panose="02020603050405020304" pitchFamily="18" charset="0"/>
              </a:rPr>
              <a:t>ProActive</a:t>
            </a:r>
            <a:r>
              <a:rPr lang="en-US" sz="1800" kern="100" dirty="0">
                <a:effectLst/>
                <a:ea typeface="Calibri" panose="020F0502020204030204" pitchFamily="34" charset="0"/>
                <a:cs typeface="Times New Roman" panose="02020603050405020304" pitchFamily="18" charset="0"/>
              </a:rPr>
              <a:t> Network)</a:t>
            </a:r>
          </a:p>
          <a:p>
            <a:pPr marL="800100" lvl="1" indent="-342900">
              <a:spcBef>
                <a:spcPts val="0"/>
              </a:spcBef>
              <a:buFont typeface="+mj-lt"/>
              <a:buAutoNum type="arabicPeriod"/>
            </a:pPr>
            <a:r>
              <a:rPr lang="en-US" sz="1600" kern="100" dirty="0">
                <a:ea typeface="Calibri" panose="020F0502020204030204" pitchFamily="34" charset="0"/>
                <a:cs typeface="Times New Roman" panose="02020603050405020304" pitchFamily="18" charset="0"/>
              </a:rPr>
              <a:t>Deadline: November</a:t>
            </a:r>
          </a:p>
          <a:p>
            <a:pPr marL="800100" lvl="1" indent="-342900">
              <a:spcBef>
                <a:spcPts val="0"/>
              </a:spcBef>
              <a:buFont typeface="+mj-lt"/>
              <a:buAutoNum type="arabicPeriod"/>
            </a:pPr>
            <a:r>
              <a:rPr lang="en-US" sz="1600" kern="100" dirty="0">
                <a:effectLst/>
                <a:ea typeface="Calibri" panose="020F0502020204030204" pitchFamily="34" charset="0"/>
                <a:cs typeface="Times New Roman" panose="02020603050405020304" pitchFamily="18" charset="0"/>
              </a:rPr>
              <a:t>Self-nomination encouraged</a:t>
            </a:r>
          </a:p>
          <a:p>
            <a:pPr marL="457200" lvl="1" indent="0">
              <a:spcBef>
                <a:spcPts val="0"/>
              </a:spcBef>
              <a:buNone/>
            </a:pPr>
            <a:endParaRPr lang="en-US" sz="16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kern="100" dirty="0">
                <a:effectLst/>
                <a:ea typeface="Calibri" panose="020F0502020204030204" pitchFamily="34" charset="0"/>
                <a:cs typeface="Times New Roman" panose="02020603050405020304" pitchFamily="18" charset="0"/>
              </a:rPr>
              <a:t>Also within WEPAN:</a:t>
            </a:r>
          </a:p>
          <a:p>
            <a:pPr marL="800100" lvl="1" indent="-342900">
              <a:spcBef>
                <a:spcPts val="0"/>
              </a:spcBef>
              <a:buFont typeface="+mj-lt"/>
              <a:buAutoNum type="arabicPeriod"/>
            </a:pPr>
            <a:r>
              <a:rPr lang="en-US" sz="1600" kern="100" dirty="0">
                <a:effectLst/>
                <a:ea typeface="Calibri" panose="020F0502020204030204" pitchFamily="34" charset="0"/>
                <a:cs typeface="Times New Roman" panose="02020603050405020304" pitchFamily="18" charset="0"/>
              </a:rPr>
              <a:t>WEPAN Inclusive Culture and Equity Award: </a:t>
            </a:r>
            <a:r>
              <a:rPr lang="en-US" sz="1600" u="sng" kern="100" dirty="0">
                <a:solidFill>
                  <a:srgbClr val="0563C1"/>
                </a:solidFill>
                <a:effectLst/>
                <a:ea typeface="Calibri" panose="020F0502020204030204" pitchFamily="34" charset="0"/>
                <a:cs typeface="Times New Roman" panose="02020603050405020304" pitchFamily="18" charset="0"/>
                <a:hlinkClick r:id="rId4"/>
              </a:rPr>
              <a:t>https://www.wepan.org/awards/awards-nominations</a:t>
            </a:r>
            <a:r>
              <a:rPr lang="en-US" sz="1600" kern="100" dirty="0">
                <a:effectLst/>
                <a:ea typeface="Calibri" panose="020F0502020204030204" pitchFamily="34" charset="0"/>
                <a:cs typeface="Times New Roman" panose="02020603050405020304" pitchFamily="18" charset="0"/>
              </a:rPr>
              <a:t> </a:t>
            </a:r>
          </a:p>
          <a:p>
            <a:pPr marL="800100" lvl="1" indent="-342900">
              <a:spcBef>
                <a:spcPts val="0"/>
              </a:spcBef>
              <a:buFont typeface="+mj-lt"/>
              <a:buAutoNum type="arabicPeriod"/>
            </a:pPr>
            <a:r>
              <a:rPr lang="en-US" sz="1600" kern="100" dirty="0">
                <a:effectLst/>
                <a:ea typeface="Calibri" panose="020F0502020204030204" pitchFamily="34" charset="0"/>
                <a:cs typeface="Times New Roman" panose="02020603050405020304" pitchFamily="18" charset="0"/>
              </a:rPr>
              <a:t>WEPAN Leader in Engineering Education Award: </a:t>
            </a:r>
            <a:r>
              <a:rPr lang="en-US" sz="1600" u="sng" kern="100" dirty="0">
                <a:solidFill>
                  <a:srgbClr val="0563C1"/>
                </a:solidFill>
                <a:effectLst/>
                <a:ea typeface="Calibri" panose="020F0502020204030204" pitchFamily="34" charset="0"/>
                <a:cs typeface="Times New Roman" panose="02020603050405020304" pitchFamily="18" charset="0"/>
                <a:hlinkClick r:id="rId4"/>
              </a:rPr>
              <a:t>https://www.wepan.org/awards/awards-nominations</a:t>
            </a:r>
            <a:r>
              <a:rPr lang="en-US" sz="1600" kern="100" dirty="0">
                <a:effectLs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254983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5074-3861-9CFF-714C-7BDCBE553131}"/>
              </a:ext>
            </a:extLst>
          </p:cNvPr>
          <p:cNvSpPr>
            <a:spLocks noGrp="1"/>
          </p:cNvSpPr>
          <p:nvPr>
            <p:ph type="title"/>
          </p:nvPr>
        </p:nvSpPr>
        <p:spPr>
          <a:xfrm>
            <a:off x="652371" y="10022"/>
            <a:ext cx="10625229" cy="1147053"/>
          </a:xfrm>
        </p:spPr>
        <p:txBody>
          <a:bodyPr/>
          <a:lstStyle/>
          <a:p>
            <a:r>
              <a:rPr lang="en-US" dirty="0"/>
              <a:t>AWARDS DETAILS</a:t>
            </a:r>
          </a:p>
        </p:txBody>
      </p:sp>
      <p:sp>
        <p:nvSpPr>
          <p:cNvPr id="3" name="Content Placeholder 2">
            <a:extLst>
              <a:ext uri="{FF2B5EF4-FFF2-40B4-BE49-F238E27FC236}">
                <a16:creationId xmlns:a16="http://schemas.microsoft.com/office/drawing/2014/main" id="{39D92418-E28F-8F70-0C98-77E4CADB639E}"/>
              </a:ext>
            </a:extLst>
          </p:cNvPr>
          <p:cNvSpPr>
            <a:spLocks noGrp="1"/>
          </p:cNvSpPr>
          <p:nvPr>
            <p:ph idx="1"/>
          </p:nvPr>
        </p:nvSpPr>
        <p:spPr>
          <a:xfrm>
            <a:off x="652371" y="1361615"/>
            <a:ext cx="11126545" cy="5315910"/>
          </a:xfrm>
        </p:spPr>
        <p:txBody>
          <a:bodyPr>
            <a:normAutofit fontScale="92500" lnSpcReduction="20000"/>
          </a:bodyPr>
          <a:lstStyle/>
          <a:p>
            <a:pPr marL="0" marR="0" lvl="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5"/>
            </a:pPr>
            <a:r>
              <a:rPr lang="en-US" sz="1800" b="1" kern="100" dirty="0">
                <a:solidFill>
                  <a:srgbClr val="FF0000"/>
                </a:solidFill>
                <a:effectLst/>
                <a:ea typeface="Calibri" panose="020F0502020204030204" pitchFamily="34" charset="0"/>
                <a:cs typeface="Times New Roman" panose="02020603050405020304" pitchFamily="18" charset="0"/>
              </a:rPr>
              <a:t>IEEE Educational Activities Board (EAB) Awards: </a:t>
            </a:r>
            <a:r>
              <a:rPr lang="en-US" sz="1800" u="sng" kern="100" dirty="0">
                <a:solidFill>
                  <a:srgbClr val="0563C1"/>
                </a:solidFill>
                <a:effectLst/>
                <a:ea typeface="Calibri" panose="020F0502020204030204" pitchFamily="34" charset="0"/>
                <a:cs typeface="Times New Roman" panose="02020603050405020304" pitchFamily="18" charset="0"/>
                <a:hlinkClick r:id="rId2"/>
              </a:rPr>
              <a:t>https://www.ieee.org/education/awards/index.html</a:t>
            </a:r>
            <a:r>
              <a:rPr lang="en-US" sz="1800" kern="100" dirty="0">
                <a:solidFill>
                  <a:srgbClr val="000000"/>
                </a:solidFill>
                <a:effectLst/>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a:p>
            <a:pPr lvl="1">
              <a:spcBef>
                <a:spcPts val="0"/>
              </a:spcBef>
            </a:pPr>
            <a:r>
              <a:rPr lang="en-US" sz="1600" kern="100" dirty="0">
                <a:cs typeface="Times New Roman" panose="02020603050405020304" pitchFamily="18" charset="0"/>
              </a:rPr>
              <a:t>Deadline: End of April annually</a:t>
            </a:r>
          </a:p>
          <a:p>
            <a:pPr lvl="1">
              <a:spcBef>
                <a:spcPts val="0"/>
              </a:spcBef>
            </a:pPr>
            <a:r>
              <a:rPr lang="en-US" sz="1600" kern="100" dirty="0">
                <a:cs typeface="Times New Roman" panose="02020603050405020304" pitchFamily="18" charset="0"/>
              </a:rPr>
              <a:t>No self-nomination (unless otherwise stated)</a:t>
            </a:r>
          </a:p>
          <a:p>
            <a:pPr lvl="1">
              <a:spcBef>
                <a:spcPts val="0"/>
              </a:spcBef>
            </a:pPr>
            <a:r>
              <a:rPr lang="en-US" sz="1600" kern="100" dirty="0">
                <a:cs typeface="Times New Roman" panose="02020603050405020304" pitchFamily="18" charset="0"/>
              </a:rPr>
              <a:t>Nominator: should be a member of IEEE (for most awards)</a:t>
            </a:r>
          </a:p>
          <a:p>
            <a:pPr lvl="1">
              <a:spcBef>
                <a:spcPts val="0"/>
              </a:spcBef>
            </a:pPr>
            <a:r>
              <a:rPr lang="en-US" sz="1600" kern="100" dirty="0">
                <a:cs typeface="Times New Roman" panose="02020603050405020304" pitchFamily="18" charset="0"/>
              </a:rPr>
              <a:t>References are required</a:t>
            </a:r>
            <a:endParaRPr lang="en-US" sz="1600" kern="100" dirty="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lvl="1">
              <a:spcBef>
                <a:spcPts val="0"/>
              </a:spcBef>
            </a:pPr>
            <a:endParaRPr lang="en-US" sz="1600" u="sng" kern="100" dirty="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lvl="1">
              <a:spcBef>
                <a:spcPts val="0"/>
              </a:spcBef>
            </a:pPr>
            <a:r>
              <a:rPr lang="en-US" sz="1500" kern="100" dirty="0">
                <a:cs typeface="Times New Roman" panose="02020603050405020304" pitchFamily="18" charset="0"/>
              </a:rPr>
              <a:t>Include: Meritorious Achievement Award in Outreach and Informal Education</a:t>
            </a:r>
          </a:p>
          <a:p>
            <a:pPr marL="342900" marR="0" lvl="0" indent="-342900">
              <a:spcBef>
                <a:spcPts val="0"/>
              </a:spcBef>
              <a:spcAft>
                <a:spcPts val="0"/>
              </a:spcAft>
              <a:buFont typeface="+mj-lt"/>
              <a:buAutoNum type="arabicPeriod" startAt="5"/>
            </a:pPr>
            <a:endParaRPr lang="en-US" sz="18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5"/>
            </a:pPr>
            <a:r>
              <a:rPr lang="en-US" sz="1800" b="1" kern="100" dirty="0">
                <a:solidFill>
                  <a:srgbClr val="FF0000"/>
                </a:solidFill>
                <a:effectLst/>
                <a:ea typeface="Calibri" panose="020F0502020204030204" pitchFamily="34" charset="0"/>
                <a:cs typeface="Times New Roman" panose="02020603050405020304" pitchFamily="18" charset="0"/>
              </a:rPr>
              <a:t>ACM Karl V. </a:t>
            </a:r>
            <a:r>
              <a:rPr lang="en-US" sz="1800" b="1" kern="100" dirty="0" err="1">
                <a:solidFill>
                  <a:srgbClr val="FF0000"/>
                </a:solidFill>
                <a:effectLst/>
                <a:ea typeface="Calibri" panose="020F0502020204030204" pitchFamily="34" charset="0"/>
                <a:cs typeface="Times New Roman" panose="02020603050405020304" pitchFamily="18" charset="0"/>
              </a:rPr>
              <a:t>Karlstrom</a:t>
            </a:r>
            <a:r>
              <a:rPr lang="en-US" sz="1800" b="1" kern="100" dirty="0">
                <a:solidFill>
                  <a:srgbClr val="FF0000"/>
                </a:solidFill>
                <a:effectLst/>
                <a:ea typeface="Calibri" panose="020F0502020204030204" pitchFamily="34" charset="0"/>
                <a:cs typeface="Times New Roman" panose="02020603050405020304" pitchFamily="18" charset="0"/>
              </a:rPr>
              <a:t> Award: </a:t>
            </a:r>
            <a:r>
              <a:rPr lang="en-US" sz="1800" u="sng" kern="100" dirty="0">
                <a:solidFill>
                  <a:srgbClr val="0563C1"/>
                </a:solidFill>
                <a:effectLst/>
                <a:ea typeface="Calibri" panose="020F0502020204030204" pitchFamily="34" charset="0"/>
                <a:cs typeface="Times New Roman" panose="02020603050405020304" pitchFamily="18" charset="0"/>
                <a:hlinkClick r:id="rId4"/>
              </a:rPr>
              <a:t>https://awards.acm.org/karlstrom</a:t>
            </a:r>
            <a:r>
              <a:rPr lang="en-US" sz="1800" kern="100" dirty="0">
                <a:effectLst/>
                <a:ea typeface="Calibri" panose="020F0502020204030204" pitchFamily="34" charset="0"/>
                <a:cs typeface="Times New Roman" panose="02020603050405020304" pitchFamily="18" charset="0"/>
              </a:rPr>
              <a:t> </a:t>
            </a:r>
          </a:p>
          <a:p>
            <a:pPr lvl="1">
              <a:spcBef>
                <a:spcPts val="0"/>
              </a:spcBef>
            </a:pPr>
            <a:r>
              <a:rPr lang="en-US" sz="1600" kern="100" dirty="0">
                <a:cs typeface="Times New Roman" panose="02020603050405020304" pitchFamily="18" charset="0"/>
              </a:rPr>
              <a:t>The Karl V. </a:t>
            </a:r>
            <a:r>
              <a:rPr lang="en-US" sz="1600" kern="100" dirty="0" err="1">
                <a:cs typeface="Times New Roman" panose="02020603050405020304" pitchFamily="18" charset="0"/>
              </a:rPr>
              <a:t>Karlstrom</a:t>
            </a:r>
            <a:r>
              <a:rPr lang="en-US" sz="1600" kern="100" dirty="0">
                <a:cs typeface="Times New Roman" panose="02020603050405020304" pitchFamily="18" charset="0"/>
              </a:rPr>
              <a:t> Outstanding Educator Award is presented annually to an outstanding educator at a recognized educational baccalaureate institution, who is recognized for one or more of the following: advancing new teaching methodologies, effecting new curriculum development or expansion in Computer Science and Engineering, or making a significant contribution to the educational mission of the ACM. The award is open to both early-career and experienced candidates. The award is presented each June at the ACM Awards Banquet and is accompanied by a prize of $10,000 plus travel expenses to the banquet. </a:t>
            </a:r>
          </a:p>
          <a:p>
            <a:pPr lvl="1">
              <a:spcBef>
                <a:spcPts val="0"/>
              </a:spcBef>
            </a:pPr>
            <a:r>
              <a:rPr lang="en-US" sz="1600" kern="100" dirty="0">
                <a:cs typeface="Times New Roman" panose="02020603050405020304" pitchFamily="18" charset="0"/>
                <a:sym typeface="Wingdings" pitchFamily="2" charset="2"/>
              </a:rPr>
              <a:t> </a:t>
            </a:r>
            <a:r>
              <a:rPr lang="en-US" sz="1600" kern="100" dirty="0">
                <a:cs typeface="Times New Roman" panose="02020603050405020304" pitchFamily="18" charset="0"/>
              </a:rPr>
              <a:t>Evidence of candidate’s impact</a:t>
            </a:r>
          </a:p>
          <a:p>
            <a:pPr lvl="1">
              <a:spcBef>
                <a:spcPts val="0"/>
              </a:spcBef>
            </a:pPr>
            <a:r>
              <a:rPr lang="en-US" sz="1600" b="1" kern="100" dirty="0">
                <a:solidFill>
                  <a:srgbClr val="FF0000"/>
                </a:solidFill>
                <a:highlight>
                  <a:srgbClr val="FFFF00"/>
                </a:highlight>
                <a:ea typeface="Calibri" panose="020F0502020204030204" pitchFamily="34" charset="0"/>
                <a:cs typeface="Times New Roman" panose="02020603050405020304" pitchFamily="18" charset="0"/>
              </a:rPr>
              <a:t>December 15, 2023</a:t>
            </a:r>
          </a:p>
          <a:p>
            <a:pPr marL="800100" lvl="1" indent="-342900">
              <a:spcBef>
                <a:spcPts val="0"/>
              </a:spcBef>
              <a:buFont typeface="+mj-lt"/>
              <a:buAutoNum type="arabicPeriod"/>
            </a:pPr>
            <a:endParaRPr lang="en-US" sz="16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5"/>
            </a:pPr>
            <a:r>
              <a:rPr lang="en-US" sz="1800" b="1" kern="100" dirty="0">
                <a:solidFill>
                  <a:srgbClr val="FF0000"/>
                </a:solidFill>
                <a:effectLst/>
                <a:ea typeface="Calibri" panose="020F0502020204030204" pitchFamily="34" charset="0"/>
                <a:cs typeface="Times New Roman" panose="02020603050405020304" pitchFamily="18" charset="0"/>
              </a:rPr>
              <a:t>Several humanities awards: </a:t>
            </a:r>
            <a:r>
              <a:rPr lang="en-US" sz="1800" u="sng" kern="100" dirty="0">
                <a:solidFill>
                  <a:srgbClr val="0563C1"/>
                </a:solidFill>
                <a:effectLst/>
                <a:ea typeface="Calibri" panose="020F0502020204030204" pitchFamily="34" charset="0"/>
                <a:cs typeface="Times New Roman" panose="02020603050405020304" pitchFamily="18" charset="0"/>
                <a:hlinkClick r:id="rId5"/>
              </a:rPr>
              <a:t>https://www.humanitiestexas.org/education/teacher-awards/nomination</a:t>
            </a:r>
            <a:r>
              <a:rPr lang="en-US" sz="1800" kern="100" dirty="0">
                <a:effectLst/>
                <a:ea typeface="Calibri" panose="020F0502020204030204" pitchFamily="34" charset="0"/>
                <a:cs typeface="Times New Roman" panose="02020603050405020304" pitchFamily="18" charset="0"/>
              </a:rPr>
              <a:t> (K12)</a:t>
            </a:r>
          </a:p>
          <a:p>
            <a:pPr lvl="1">
              <a:spcBef>
                <a:spcPts val="0"/>
              </a:spcBef>
            </a:pPr>
            <a:r>
              <a:rPr lang="en-US" sz="1600" kern="100" dirty="0">
                <a:effectLst/>
                <a:ea typeface="Calibri" panose="020F0502020204030204" pitchFamily="34" charset="0"/>
                <a:cs typeface="Times New Roman" panose="02020603050405020304" pitchFamily="18" charset="0"/>
              </a:rPr>
              <a:t>That may be a good idea to nominate outstanding teachers of the area</a:t>
            </a:r>
          </a:p>
          <a:p>
            <a:pPr lvl="1">
              <a:spcBef>
                <a:spcPts val="0"/>
              </a:spcBef>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10571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5074-3861-9CFF-714C-7BDCBE553131}"/>
              </a:ext>
            </a:extLst>
          </p:cNvPr>
          <p:cNvSpPr>
            <a:spLocks noGrp="1"/>
          </p:cNvSpPr>
          <p:nvPr>
            <p:ph type="title"/>
          </p:nvPr>
        </p:nvSpPr>
        <p:spPr>
          <a:xfrm>
            <a:off x="652371" y="10022"/>
            <a:ext cx="10625229" cy="1147053"/>
          </a:xfrm>
        </p:spPr>
        <p:txBody>
          <a:bodyPr/>
          <a:lstStyle/>
          <a:p>
            <a:r>
              <a:rPr lang="en-US" dirty="0"/>
              <a:t>AWARDS DETAILS</a:t>
            </a:r>
          </a:p>
        </p:txBody>
      </p:sp>
      <p:sp>
        <p:nvSpPr>
          <p:cNvPr id="3" name="Content Placeholder 2">
            <a:extLst>
              <a:ext uri="{FF2B5EF4-FFF2-40B4-BE49-F238E27FC236}">
                <a16:creationId xmlns:a16="http://schemas.microsoft.com/office/drawing/2014/main" id="{39D92418-E28F-8F70-0C98-77E4CADB639E}"/>
              </a:ext>
            </a:extLst>
          </p:cNvPr>
          <p:cNvSpPr>
            <a:spLocks noGrp="1"/>
          </p:cNvSpPr>
          <p:nvPr>
            <p:ph idx="1"/>
          </p:nvPr>
        </p:nvSpPr>
        <p:spPr>
          <a:xfrm>
            <a:off x="652371" y="1361615"/>
            <a:ext cx="11126545" cy="5315910"/>
          </a:xfrm>
        </p:spPr>
        <p:txBody>
          <a:bodyPr>
            <a:normAutofit lnSpcReduction="10000"/>
          </a:bodyPr>
          <a:lstStyle/>
          <a:p>
            <a:pPr marL="0" marR="0" lvl="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8"/>
            </a:pPr>
            <a:r>
              <a:rPr lang="en-US" sz="1800" b="1" kern="100" dirty="0">
                <a:solidFill>
                  <a:srgbClr val="FF0000"/>
                </a:solidFill>
                <a:effectLst/>
                <a:ea typeface="Calibri" panose="020F0502020204030204" pitchFamily="34" charset="0"/>
                <a:cs typeface="Times New Roman" panose="02020603050405020304" pitchFamily="18" charset="0"/>
              </a:rPr>
              <a:t>Pearson awards:</a:t>
            </a:r>
            <a:r>
              <a:rPr lang="en-US" sz="1800" kern="100" dirty="0">
                <a:effectLst/>
                <a:ea typeface="Calibri" panose="020F0502020204030204" pitchFamily="34" charset="0"/>
                <a:cs typeface="Times New Roman" panose="02020603050405020304" pitchFamily="18" charset="0"/>
              </a:rPr>
              <a:t> </a:t>
            </a:r>
            <a:r>
              <a:rPr lang="en-US" sz="1800" u="sng" kern="100" dirty="0">
                <a:solidFill>
                  <a:srgbClr val="0563C1"/>
                </a:solidFill>
                <a:effectLst/>
                <a:ea typeface="Calibri" panose="020F0502020204030204" pitchFamily="34" charset="0"/>
                <a:cs typeface="Times New Roman" panose="02020603050405020304" pitchFamily="18" charset="0"/>
                <a:hlinkClick r:id="rId2"/>
              </a:rPr>
              <a:t>https://www.pearson.com/en-us/higher-education/about-us/excellence-in-higher-education-awards.html</a:t>
            </a:r>
            <a:r>
              <a:rPr lang="en-US" sz="1800" kern="100" dirty="0">
                <a:effectLst/>
                <a:ea typeface="Calibri" panose="020F0502020204030204" pitchFamily="34" charset="0"/>
                <a:cs typeface="Times New Roman" panose="02020603050405020304" pitchFamily="18" charset="0"/>
              </a:rPr>
              <a:t> </a:t>
            </a:r>
          </a:p>
          <a:p>
            <a:pPr lvl="1">
              <a:spcBef>
                <a:spcPts val="0"/>
              </a:spcBef>
            </a:pPr>
            <a:r>
              <a:rPr lang="en-US" sz="1600" kern="100" dirty="0">
                <a:ea typeface="Calibri" panose="020F0502020204030204" pitchFamily="34" charset="0"/>
                <a:cs typeface="Times New Roman" panose="02020603050405020304" pitchFamily="18" charset="0"/>
              </a:rPr>
              <a:t>Multiple categories: now closed, but important to be prepared and gather evidence</a:t>
            </a:r>
          </a:p>
          <a:p>
            <a:pPr marL="457200" lvl="1" indent="0">
              <a:spcBef>
                <a:spcPts val="0"/>
              </a:spcBef>
              <a:buNone/>
            </a:pPr>
            <a:endParaRPr lang="en-US" sz="16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8"/>
            </a:pPr>
            <a:r>
              <a:rPr lang="en-US" sz="1800" b="1" kern="100" dirty="0">
                <a:solidFill>
                  <a:srgbClr val="FF0000"/>
                </a:solidFill>
                <a:effectLst/>
                <a:ea typeface="Calibri" panose="020F0502020204030204" pitchFamily="34" charset="0"/>
                <a:cs typeface="Times New Roman" panose="02020603050405020304" pitchFamily="18" charset="0"/>
              </a:rPr>
              <a:t>Baylor University’s Robert Foster Cherry Award: </a:t>
            </a:r>
            <a:r>
              <a:rPr lang="en-US" sz="1800" kern="100" dirty="0">
                <a:effectLst/>
                <a:ea typeface="Calibri" panose="020F0502020204030204" pitchFamily="34" charset="0"/>
                <a:cs typeface="Times New Roman" panose="02020603050405020304" pitchFamily="18" charset="0"/>
                <a:hlinkClick r:id="rId3"/>
              </a:rPr>
              <a:t>https://cherryaward.web.baylor.edu/about</a:t>
            </a:r>
            <a:r>
              <a:rPr lang="en-US" sz="1800" kern="100" dirty="0">
                <a:effectLst/>
                <a:ea typeface="Calibri" panose="020F0502020204030204" pitchFamily="34" charset="0"/>
                <a:cs typeface="Times New Roman" panose="02020603050405020304" pitchFamily="18" charset="0"/>
              </a:rPr>
              <a:t> </a:t>
            </a:r>
          </a:p>
          <a:p>
            <a:pPr lvl="1">
              <a:spcBef>
                <a:spcPts val="0"/>
              </a:spcBef>
            </a:pPr>
            <a:r>
              <a:rPr lang="en-US" sz="1600" kern="100" dirty="0">
                <a:ea typeface="Calibri" panose="020F0502020204030204" pitchFamily="34" charset="0"/>
                <a:cs typeface="Times New Roman" panose="02020603050405020304" pitchFamily="18" charset="0"/>
              </a:rPr>
              <a:t>Deadline: November 1 (next window: </a:t>
            </a:r>
            <a:r>
              <a:rPr lang="en-US" sz="1600" b="1" kern="100" dirty="0">
                <a:solidFill>
                  <a:srgbClr val="FF0000"/>
                </a:solidFill>
                <a:highlight>
                  <a:srgbClr val="FFFF00"/>
                </a:highlight>
                <a:ea typeface="Calibri" panose="020F0502020204030204" pitchFamily="34" charset="0"/>
                <a:cs typeface="Times New Roman" panose="02020603050405020304" pitchFamily="18" charset="0"/>
              </a:rPr>
              <a:t>May 1, 2024 to November 1, 2024</a:t>
            </a:r>
            <a:r>
              <a:rPr lang="en-US" sz="1600" kern="100" dirty="0">
                <a:ea typeface="Calibri" panose="020F0502020204030204" pitchFamily="34" charset="0"/>
                <a:cs typeface="Times New Roman" panose="02020603050405020304" pitchFamily="18" charset="0"/>
              </a:rPr>
              <a:t> for 2026 award)</a:t>
            </a:r>
          </a:p>
          <a:p>
            <a:pPr lvl="1">
              <a:spcBef>
                <a:spcPts val="0"/>
              </a:spcBef>
            </a:pPr>
            <a:r>
              <a:rPr lang="en-US" sz="1600" kern="100" dirty="0">
                <a:ea typeface="Calibri" panose="020F0502020204030204" pitchFamily="34" charset="0"/>
                <a:cs typeface="Times New Roman" panose="02020603050405020304" pitchFamily="18" charset="0"/>
              </a:rPr>
              <a:t>One nominee per nominator (nominators are individuals, not institutions)</a:t>
            </a:r>
          </a:p>
          <a:p>
            <a:pPr lvl="1">
              <a:spcBef>
                <a:spcPts val="0"/>
              </a:spcBef>
            </a:pPr>
            <a:r>
              <a:rPr lang="en-US" sz="1600" kern="100" dirty="0">
                <a:effectLst/>
                <a:ea typeface="Calibri" panose="020F0502020204030204" pitchFamily="34" charset="0"/>
                <a:cs typeface="Times New Roman" panose="02020603050405020304" pitchFamily="18" charset="0"/>
              </a:rPr>
              <a:t>As many nominees per institution as relevant</a:t>
            </a:r>
          </a:p>
          <a:p>
            <a:pPr lvl="1">
              <a:spcBef>
                <a:spcPts val="0"/>
              </a:spcBef>
            </a:pPr>
            <a:r>
              <a:rPr lang="en-US" sz="1600" kern="100" dirty="0">
                <a:effectLst/>
                <a:ea typeface="Calibri" panose="020F0502020204030204" pitchFamily="34" charset="0"/>
                <a:cs typeface="Times New Roman" panose="02020603050405020304" pitchFamily="18" charset="0"/>
              </a:rPr>
              <a:t>Summary statement from nominator, reference letters from others</a:t>
            </a:r>
          </a:p>
          <a:p>
            <a:pPr lvl="1">
              <a:spcBef>
                <a:spcPts val="0"/>
              </a:spcBef>
            </a:pPr>
            <a:r>
              <a:rPr lang="en-US" sz="1600" kern="100" dirty="0">
                <a:ea typeface="Calibri" panose="020F0502020204030204" pitchFamily="34" charset="0"/>
                <a:cs typeface="Times New Roman" panose="02020603050405020304" pitchFamily="18" charset="0"/>
              </a:rPr>
              <a:t>Any discipline covered in UG at Baylor</a:t>
            </a:r>
            <a:endParaRPr lang="en-US" sz="1600" kern="100" dirty="0">
              <a:effectLst/>
              <a:ea typeface="Calibri" panose="020F0502020204030204" pitchFamily="34" charset="0"/>
              <a:cs typeface="Times New Roman" panose="02020603050405020304" pitchFamily="18" charset="0"/>
            </a:endParaRPr>
          </a:p>
          <a:p>
            <a:pPr marL="800100" lvl="1" indent="-342900">
              <a:spcBef>
                <a:spcPts val="0"/>
              </a:spcBef>
              <a:buFont typeface="+mj-lt"/>
              <a:buAutoNum type="arabicPeriod" startAt="5"/>
            </a:pPr>
            <a:endParaRPr lang="en-US" sz="16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8"/>
            </a:pPr>
            <a:r>
              <a:rPr lang="en-US" sz="1800" b="1" kern="100" dirty="0">
                <a:solidFill>
                  <a:srgbClr val="FF0000"/>
                </a:solidFill>
                <a:effectLst/>
                <a:ea typeface="Calibri" panose="020F0502020204030204" pitchFamily="34" charset="0"/>
                <a:cs typeface="Times New Roman" panose="02020603050405020304" pitchFamily="18" charset="0"/>
              </a:rPr>
              <a:t>For online teaching:</a:t>
            </a:r>
            <a:r>
              <a:rPr lang="en-US" sz="1800" kern="100" dirty="0">
                <a:effectLst/>
                <a:ea typeface="Calibri" panose="020F0502020204030204" pitchFamily="34" charset="0"/>
                <a:cs typeface="Times New Roman" panose="02020603050405020304" pitchFamily="18" charset="0"/>
              </a:rPr>
              <a:t> </a:t>
            </a:r>
            <a:r>
              <a:rPr lang="en-US" sz="1800" u="sng" kern="100" dirty="0">
                <a:solidFill>
                  <a:srgbClr val="0563C1"/>
                </a:solidFill>
                <a:effectLst/>
                <a:ea typeface="Calibri" panose="020F0502020204030204" pitchFamily="34" charset="0"/>
                <a:cs typeface="Times New Roman" panose="02020603050405020304" pitchFamily="18" charset="0"/>
                <a:hlinkClick r:id="rId4"/>
              </a:rPr>
              <a:t>https://onlinelearningconsortium.org/about/awards-of-excellence/</a:t>
            </a:r>
            <a:endParaRPr lang="en-US" sz="1800" u="sng" kern="100" dirty="0">
              <a:solidFill>
                <a:srgbClr val="0563C1"/>
              </a:solidFill>
              <a:effectLst/>
              <a:ea typeface="Calibri" panose="020F0502020204030204" pitchFamily="34" charset="0"/>
              <a:cs typeface="Times New Roman" panose="02020603050405020304" pitchFamily="18" charset="0"/>
            </a:endParaRPr>
          </a:p>
          <a:p>
            <a:pPr lvl="1">
              <a:spcBef>
                <a:spcPts val="0"/>
              </a:spcBef>
            </a:pPr>
            <a:r>
              <a:rPr lang="en-US" sz="1500" kern="100" dirty="0">
                <a:cs typeface="Times New Roman" panose="02020603050405020304" pitchFamily="18" charset="0"/>
              </a:rPr>
              <a:t>Fall and Spring awards</a:t>
            </a:r>
          </a:p>
          <a:p>
            <a:pPr lvl="1">
              <a:spcBef>
                <a:spcPts val="0"/>
              </a:spcBef>
            </a:pPr>
            <a:r>
              <a:rPr lang="en-US" sz="1500" kern="100" dirty="0">
                <a:cs typeface="Times New Roman" panose="02020603050405020304" pitchFamily="18" charset="0"/>
              </a:rPr>
              <a:t>Fall has closed</a:t>
            </a:r>
          </a:p>
          <a:p>
            <a:pPr lvl="1">
              <a:spcBef>
                <a:spcPts val="0"/>
              </a:spcBef>
            </a:pPr>
            <a:r>
              <a:rPr lang="en-US" sz="1600" kern="100" dirty="0">
                <a:effectLst/>
                <a:ea typeface="Calibri" panose="020F0502020204030204" pitchFamily="34" charset="0"/>
                <a:cs typeface="Times New Roman" panose="02020603050405020304" pitchFamily="18" charset="0"/>
              </a:rPr>
              <a:t>Spring window:</a:t>
            </a:r>
            <a:r>
              <a:rPr lang="en-US" sz="1600" kern="100" dirty="0">
                <a:solidFill>
                  <a:srgbClr val="FF0000"/>
                </a:solidFill>
                <a:effectLst/>
                <a:ea typeface="Calibri" panose="020F0502020204030204" pitchFamily="34" charset="0"/>
                <a:cs typeface="Times New Roman" panose="02020603050405020304" pitchFamily="18" charset="0"/>
              </a:rPr>
              <a:t> </a:t>
            </a:r>
            <a:r>
              <a:rPr lang="en-US" sz="1600" b="1" kern="100" dirty="0">
                <a:solidFill>
                  <a:srgbClr val="FF0000"/>
                </a:solidFill>
                <a:effectLst/>
                <a:highlight>
                  <a:srgbClr val="FFFF00"/>
                </a:highlight>
                <a:ea typeface="Calibri" panose="020F0502020204030204" pitchFamily="34" charset="0"/>
                <a:cs typeface="Times New Roman" panose="02020603050405020304" pitchFamily="18" charset="0"/>
              </a:rPr>
              <a:t>November 15 to January 15 </a:t>
            </a:r>
            <a:r>
              <a:rPr lang="en-US" sz="1600" kern="100" dirty="0">
                <a:effectLst/>
                <a:ea typeface="Calibri" panose="020F0502020204030204" pitchFamily="34" charset="0"/>
                <a:cs typeface="Times New Roman" panose="02020603050405020304" pitchFamily="18" charset="0"/>
                <a:sym typeface="Wingdings" pitchFamily="2" charset="2"/>
              </a:rPr>
              <a:t> Excellence in Design Practice, Excellence in Online and Blended Learning Innovation, Excellence in Online and Blended Student Support, Excellence in Data and Learning Analytics Design</a:t>
            </a:r>
          </a:p>
          <a:p>
            <a:pPr marL="0" indent="0">
              <a:buNone/>
            </a:pPr>
            <a:endParaRPr lang="en-US" dirty="0"/>
          </a:p>
        </p:txBody>
      </p:sp>
    </p:spTree>
    <p:extLst>
      <p:ext uri="{BB962C8B-B14F-4D97-AF65-F5344CB8AC3E}">
        <p14:creationId xmlns:p14="http://schemas.microsoft.com/office/powerpoint/2010/main" val="151326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5074-3861-9CFF-714C-7BDCBE553131}"/>
              </a:ext>
            </a:extLst>
          </p:cNvPr>
          <p:cNvSpPr>
            <a:spLocks noGrp="1"/>
          </p:cNvSpPr>
          <p:nvPr>
            <p:ph type="title"/>
          </p:nvPr>
        </p:nvSpPr>
        <p:spPr>
          <a:xfrm>
            <a:off x="652371" y="10022"/>
            <a:ext cx="10625229" cy="1147053"/>
          </a:xfrm>
        </p:spPr>
        <p:txBody>
          <a:bodyPr/>
          <a:lstStyle/>
          <a:p>
            <a:r>
              <a:rPr lang="en-US" dirty="0"/>
              <a:t>AWARDS DETAILS</a:t>
            </a:r>
          </a:p>
        </p:txBody>
      </p:sp>
      <p:sp>
        <p:nvSpPr>
          <p:cNvPr id="3" name="Content Placeholder 2">
            <a:extLst>
              <a:ext uri="{FF2B5EF4-FFF2-40B4-BE49-F238E27FC236}">
                <a16:creationId xmlns:a16="http://schemas.microsoft.com/office/drawing/2014/main" id="{39D92418-E28F-8F70-0C98-77E4CADB639E}"/>
              </a:ext>
            </a:extLst>
          </p:cNvPr>
          <p:cNvSpPr>
            <a:spLocks noGrp="1"/>
          </p:cNvSpPr>
          <p:nvPr>
            <p:ph idx="1"/>
          </p:nvPr>
        </p:nvSpPr>
        <p:spPr>
          <a:xfrm>
            <a:off x="652371" y="1361615"/>
            <a:ext cx="11126545" cy="5315910"/>
          </a:xfrm>
        </p:spPr>
        <p:txBody>
          <a:bodyPr>
            <a:normAutofit/>
          </a:bodyPr>
          <a:lstStyle/>
          <a:p>
            <a:pPr marL="0" marR="0" lvl="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1"/>
            </a:pPr>
            <a:r>
              <a:rPr lang="en-US" sz="1800" b="1" kern="100" dirty="0">
                <a:solidFill>
                  <a:srgbClr val="FF0000"/>
                </a:solidFill>
                <a:effectLst/>
                <a:ea typeface="Calibri" panose="020F0502020204030204" pitchFamily="34" charset="0"/>
                <a:cs typeface="Times New Roman" panose="02020603050405020304" pitchFamily="18" charset="0"/>
              </a:rPr>
              <a:t>NASPA Award: </a:t>
            </a:r>
            <a:r>
              <a:rPr lang="en-US" sz="1800" u="sng" kern="100" dirty="0">
                <a:solidFill>
                  <a:srgbClr val="0563C1"/>
                </a:solidFill>
                <a:effectLst/>
                <a:ea typeface="Calibri" panose="020F0502020204030204" pitchFamily="34" charset="0"/>
                <a:cs typeface="Times New Roman" panose="02020603050405020304" pitchFamily="18" charset="0"/>
                <a:hlinkClick r:id="rId2"/>
              </a:rPr>
              <a:t>https://www.naspa.org/awards/outstanding-contribution-to-higher-education-award4</a:t>
            </a:r>
            <a:r>
              <a:rPr lang="en-US" sz="1800" kern="100" dirty="0">
                <a:effectLst/>
                <a:ea typeface="Calibri" panose="020F0502020204030204" pitchFamily="34" charset="0"/>
                <a:cs typeface="Times New Roman" panose="02020603050405020304" pitchFamily="18" charset="0"/>
              </a:rPr>
              <a:t> </a:t>
            </a:r>
          </a:p>
          <a:p>
            <a:pPr lvl="1">
              <a:spcBef>
                <a:spcPts val="0"/>
              </a:spcBef>
            </a:pPr>
            <a:r>
              <a:rPr lang="en-US" sz="1600" kern="100" dirty="0">
                <a:ea typeface="Calibri" panose="020F0502020204030204" pitchFamily="34" charset="0"/>
                <a:cs typeface="Times New Roman" panose="02020603050405020304" pitchFamily="18" charset="0"/>
              </a:rPr>
              <a:t>For student affairs administrators</a:t>
            </a:r>
          </a:p>
          <a:p>
            <a:pPr lvl="1">
              <a:spcBef>
                <a:spcPts val="0"/>
              </a:spcBef>
            </a:pPr>
            <a:r>
              <a:rPr lang="en-US" sz="1600" kern="100" dirty="0">
                <a:effectLst/>
                <a:ea typeface="Calibri" panose="020F0502020204030204" pitchFamily="34" charset="0"/>
                <a:cs typeface="Times New Roman" panose="02020603050405020304" pitchFamily="18" charset="0"/>
              </a:rPr>
              <a:t>For </a:t>
            </a:r>
            <a:r>
              <a:rPr lang="en-US" sz="1600" kern="100" dirty="0">
                <a:ea typeface="Calibri" panose="020F0502020204030204" pitchFamily="34" charset="0"/>
                <a:cs typeface="Times New Roman" panose="02020603050405020304" pitchFamily="18" charset="0"/>
              </a:rPr>
              <a:t>people with a number of years of impact</a:t>
            </a:r>
            <a:endParaRPr lang="en-US" sz="16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1"/>
            </a:pPr>
            <a:endParaRPr lang="en-US" sz="18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1"/>
            </a:pPr>
            <a:r>
              <a:rPr lang="en-US" sz="1800" b="1" kern="100" dirty="0">
                <a:solidFill>
                  <a:srgbClr val="FF0000"/>
                </a:solidFill>
                <a:effectLst/>
                <a:ea typeface="Calibri" panose="020F0502020204030204" pitchFamily="34" charset="0"/>
                <a:cs typeface="Times New Roman" panose="02020603050405020304" pitchFamily="18" charset="0"/>
              </a:rPr>
              <a:t>National Council for Geography Education: HE Distinguished Teaching Award: </a:t>
            </a:r>
            <a:r>
              <a:rPr lang="en-US" sz="1800" u="sng" kern="100" dirty="0">
                <a:solidFill>
                  <a:srgbClr val="0563C1"/>
                </a:solidFill>
                <a:effectLst/>
                <a:ea typeface="Calibri" panose="020F0502020204030204" pitchFamily="34" charset="0"/>
                <a:cs typeface="Times New Roman" panose="02020603050405020304" pitchFamily="18" charset="0"/>
                <a:hlinkClick r:id="rId3"/>
              </a:rPr>
              <a:t>https://ncge.org/professional-development/awards-program/</a:t>
            </a:r>
            <a:r>
              <a:rPr lang="en-US" sz="1800" kern="100" dirty="0">
                <a:effectLst/>
                <a:ea typeface="Calibri" panose="020F0502020204030204" pitchFamily="34" charset="0"/>
                <a:cs typeface="Times New Roman" panose="02020603050405020304" pitchFamily="18" charset="0"/>
              </a:rPr>
              <a:t> </a:t>
            </a:r>
          </a:p>
          <a:p>
            <a:pPr lvl="1">
              <a:spcBef>
                <a:spcPts val="0"/>
              </a:spcBef>
            </a:pPr>
            <a:r>
              <a:rPr lang="en-US" sz="1600" kern="100" dirty="0">
                <a:ea typeface="Calibri" panose="020F0502020204030204" pitchFamily="34" charset="0"/>
                <a:cs typeface="Times New Roman" panose="02020603050405020304" pitchFamily="18" charset="0"/>
              </a:rPr>
              <a:t>Personal information (type CV) + teaching philosophy + evidence of teaching effectiveness</a:t>
            </a:r>
          </a:p>
          <a:p>
            <a:pPr marL="800100" lvl="1" indent="-342900">
              <a:spcBef>
                <a:spcPts val="0"/>
              </a:spcBef>
              <a:buFont typeface="+mj-lt"/>
              <a:buAutoNum type="arabicPeriod" startAt="11"/>
            </a:pPr>
            <a:endParaRPr lang="en-US" sz="1600" kern="1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1"/>
            </a:pPr>
            <a:r>
              <a:rPr lang="en-US" sz="1800" b="1" kern="100" dirty="0">
                <a:solidFill>
                  <a:srgbClr val="FF0000"/>
                </a:solidFill>
                <a:effectLst/>
                <a:ea typeface="Calibri" panose="020F0502020204030204" pitchFamily="34" charset="0"/>
                <a:cs typeface="Times New Roman" panose="02020603050405020304" pitchFamily="18" charset="0"/>
              </a:rPr>
              <a:t>National Communication Association: Donald H. </a:t>
            </a:r>
            <a:r>
              <a:rPr lang="en-US" sz="1800" b="1" kern="100" dirty="0" err="1">
                <a:solidFill>
                  <a:srgbClr val="FF0000"/>
                </a:solidFill>
                <a:effectLst/>
                <a:ea typeface="Calibri" panose="020F0502020204030204" pitchFamily="34" charset="0"/>
                <a:cs typeface="Times New Roman" panose="02020603050405020304" pitchFamily="18" charset="0"/>
              </a:rPr>
              <a:t>Ecroyd</a:t>
            </a:r>
            <a:r>
              <a:rPr lang="en-US" sz="1800" b="1" kern="100" dirty="0">
                <a:solidFill>
                  <a:srgbClr val="FF0000"/>
                </a:solidFill>
                <a:effectLst/>
                <a:ea typeface="Calibri" panose="020F0502020204030204" pitchFamily="34" charset="0"/>
                <a:cs typeface="Times New Roman" panose="02020603050405020304" pitchFamily="18" charset="0"/>
              </a:rPr>
              <a:t> Award for Outstanding Teaching in HE: </a:t>
            </a:r>
            <a:r>
              <a:rPr lang="en-US" sz="1800" u="sng" kern="100" dirty="0">
                <a:solidFill>
                  <a:srgbClr val="0563C1"/>
                </a:solidFill>
                <a:effectLst/>
                <a:ea typeface="Calibri" panose="020F0502020204030204" pitchFamily="34" charset="0"/>
                <a:cs typeface="Times New Roman" panose="02020603050405020304" pitchFamily="18" charset="0"/>
                <a:hlinkClick r:id="rId4"/>
              </a:rPr>
              <a:t>https://www.natcom.org/awards/donald-h-ecroyd-award-outstanding-teaching-higher-education</a:t>
            </a:r>
            <a:r>
              <a:rPr lang="en-US" sz="1800" kern="100" dirty="0">
                <a:effectLst/>
                <a:ea typeface="Calibri" panose="020F0502020204030204" pitchFamily="34" charset="0"/>
                <a:cs typeface="Times New Roman" panose="02020603050405020304" pitchFamily="18" charset="0"/>
              </a:rPr>
              <a:t> </a:t>
            </a:r>
          </a:p>
          <a:p>
            <a:pPr lvl="1">
              <a:spcBef>
                <a:spcPts val="0"/>
              </a:spcBef>
            </a:pPr>
            <a:r>
              <a:rPr lang="en-US" sz="1600" kern="100" dirty="0">
                <a:effectLst/>
                <a:ea typeface="Calibri" panose="020F0502020204030204" pitchFamily="34" charset="0"/>
                <a:cs typeface="Times New Roman" panose="02020603050405020304" pitchFamily="18" charset="0"/>
              </a:rPr>
              <a:t>For NCA members only</a:t>
            </a:r>
          </a:p>
          <a:p>
            <a:pPr marL="800100" lvl="1" indent="-342900">
              <a:spcBef>
                <a:spcPts val="0"/>
              </a:spcBef>
              <a:buFont typeface="+mj-lt"/>
              <a:buAutoNum type="arabicPeriod" startAt="11"/>
            </a:pP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87380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0CCC0-D3BF-1864-BA68-0929CC45F92F}"/>
              </a:ext>
            </a:extLst>
          </p:cNvPr>
          <p:cNvSpPr>
            <a:spLocks noGrp="1"/>
          </p:cNvSpPr>
          <p:nvPr>
            <p:ph type="title"/>
          </p:nvPr>
        </p:nvSpPr>
        <p:spPr/>
        <p:txBody>
          <a:bodyPr/>
          <a:lstStyle/>
          <a:p>
            <a:r>
              <a:rPr lang="en-US" dirty="0"/>
              <a:t>More in this series</a:t>
            </a:r>
          </a:p>
        </p:txBody>
      </p:sp>
      <p:sp>
        <p:nvSpPr>
          <p:cNvPr id="3" name="Content Placeholder 2">
            <a:extLst>
              <a:ext uri="{FF2B5EF4-FFF2-40B4-BE49-F238E27FC236}">
                <a16:creationId xmlns:a16="http://schemas.microsoft.com/office/drawing/2014/main" id="{9345490D-3A2A-0C87-F647-70C0480EAC4B}"/>
              </a:ext>
            </a:extLst>
          </p:cNvPr>
          <p:cNvSpPr>
            <a:spLocks noGrp="1"/>
          </p:cNvSpPr>
          <p:nvPr>
            <p:ph idx="1"/>
          </p:nvPr>
        </p:nvSpPr>
        <p:spPr>
          <a:xfrm>
            <a:off x="652371" y="1888957"/>
            <a:ext cx="11307018" cy="4872789"/>
          </a:xfrm>
        </p:spPr>
        <p:txBody>
          <a:bodyPr>
            <a:normAutofit fontScale="85000" lnSpcReduction="10000"/>
          </a:bodyPr>
          <a:lstStyle/>
          <a:p>
            <a:pPr marL="0" indent="0">
              <a:spcBef>
                <a:spcPts val="0"/>
              </a:spcBef>
              <a:buNone/>
            </a:pPr>
            <a:r>
              <a:rPr lang="en-US" sz="1900" b="1" kern="0" dirty="0">
                <a:solidFill>
                  <a:srgbClr val="000000"/>
                </a:solidFill>
                <a:effectLst/>
                <a:ea typeface="Times New Roman" panose="02020603050405020304" pitchFamily="18" charset="0"/>
                <a:cs typeface="Times New Roman" panose="02020603050405020304" pitchFamily="18" charset="0"/>
              </a:rPr>
              <a:t>January 19, 2024 at 1PM: </a:t>
            </a:r>
            <a:r>
              <a:rPr lang="en-US" sz="1900" b="1" kern="0" dirty="0">
                <a:solidFill>
                  <a:srgbClr val="4472C4"/>
                </a:solidFill>
                <a:effectLst/>
                <a:ea typeface="Times New Roman" panose="02020603050405020304" pitchFamily="18" charset="0"/>
                <a:cs typeface="Times New Roman" panose="02020603050405020304" pitchFamily="18" charset="0"/>
              </a:rPr>
              <a:t>The Teaching Philosophy</a:t>
            </a:r>
            <a:endParaRPr lang="en-US" sz="3500" kern="100" dirty="0">
              <a:effectLst/>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900" kern="0" dirty="0">
                <a:solidFill>
                  <a:srgbClr val="000000"/>
                </a:solidFill>
                <a:effectLst/>
                <a:ea typeface="Times New Roman" panose="02020603050405020304" pitchFamily="18" charset="0"/>
                <a:cs typeface="Times New Roman" panose="02020603050405020304" pitchFamily="18" charset="0"/>
              </a:rPr>
              <a:t>In this session, we will go over what goes into a teaching philosophy, discuss different styles and content. </a:t>
            </a:r>
            <a:endParaRPr lang="en-US" sz="3500" kern="100" dirty="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900" kern="0" dirty="0">
                <a:solidFill>
                  <a:srgbClr val="000000"/>
                </a:solidFill>
                <a:effectLst/>
                <a:ea typeface="Times New Roman" panose="02020603050405020304" pitchFamily="18" charset="0"/>
                <a:cs typeface="Times New Roman" panose="02020603050405020304" pitchFamily="18" charset="0"/>
              </a:rPr>
              <a:t>Participants are encouraged to bring their own teaching philosophies for review and discussions.</a:t>
            </a:r>
            <a:endParaRPr lang="en-US" sz="3500" kern="100"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900" kern="0" dirty="0">
                <a:solidFill>
                  <a:srgbClr val="000000"/>
                </a:solidFill>
                <a:effectLst/>
                <a:ea typeface="Times New Roman" panose="02020603050405020304" pitchFamily="18" charset="0"/>
                <a:cs typeface="Times New Roman" panose="02020603050405020304" pitchFamily="18" charset="0"/>
              </a:rPr>
              <a:t> </a:t>
            </a:r>
            <a:r>
              <a:rPr lang="en-US" sz="1900" b="1" kern="0" dirty="0">
                <a:solidFill>
                  <a:srgbClr val="000000"/>
                </a:solidFill>
                <a:effectLst/>
                <a:ea typeface="Times New Roman" panose="02020603050405020304" pitchFamily="18" charset="0"/>
                <a:cs typeface="Times New Roman" panose="02020603050405020304" pitchFamily="18" charset="0"/>
              </a:rPr>
              <a:t>February 16, 2024 at 1PM: </a:t>
            </a:r>
            <a:r>
              <a:rPr lang="en-US" sz="1900" b="1" kern="0" dirty="0">
                <a:solidFill>
                  <a:srgbClr val="4472C4"/>
                </a:solidFill>
                <a:effectLst/>
                <a:ea typeface="Times New Roman" panose="02020603050405020304" pitchFamily="18" charset="0"/>
                <a:cs typeface="Times New Roman" panose="02020603050405020304" pitchFamily="18" charset="0"/>
              </a:rPr>
              <a:t>Teaching effectiveness and innovation evidence</a:t>
            </a:r>
            <a:endParaRPr lang="en-US" sz="3500" kern="100" dirty="0">
              <a:effectLst/>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900" kern="0" dirty="0">
                <a:solidFill>
                  <a:srgbClr val="000000"/>
                </a:solidFill>
                <a:effectLst/>
                <a:ea typeface="Times New Roman" panose="02020603050405020304" pitchFamily="18" charset="0"/>
                <a:cs typeface="Times New Roman" panose="02020603050405020304" pitchFamily="18" charset="0"/>
              </a:rPr>
              <a:t>In this session, we’ll discuss what constitutes evidence for teaching effectiveness and innovation, and how to collect it.</a:t>
            </a:r>
            <a:endParaRPr lang="en-US" sz="3500" kern="100" dirty="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900" kern="0" dirty="0">
                <a:solidFill>
                  <a:srgbClr val="000000"/>
                </a:solidFill>
                <a:effectLst/>
                <a:ea typeface="Times New Roman" panose="02020603050405020304" pitchFamily="18" charset="0"/>
                <a:cs typeface="Times New Roman" panose="02020603050405020304" pitchFamily="18" charset="0"/>
              </a:rPr>
              <a:t>Participants should be prepared to share what they have done so far in the classroom and how they currently collect evidence of their activities, or what they are thinking about doing and discuss how they may collect evidence / what help they may need.</a:t>
            </a:r>
            <a:endParaRPr lang="en-US" sz="3500" kern="100" dirty="0">
              <a:effectLst/>
              <a:ea typeface="Calibri" panose="020F0502020204030204" pitchFamily="34" charset="0"/>
              <a:cs typeface="Times New Roman" panose="02020603050405020304" pitchFamily="18" charset="0"/>
            </a:endParaRPr>
          </a:p>
          <a:p>
            <a:pPr marL="0" indent="0">
              <a:spcBef>
                <a:spcPts val="0"/>
              </a:spcBef>
              <a:buNone/>
            </a:pPr>
            <a:r>
              <a:rPr lang="en-US" sz="1900" b="1" kern="0" dirty="0">
                <a:solidFill>
                  <a:srgbClr val="000000"/>
                </a:solidFill>
                <a:effectLst/>
                <a:ea typeface="Times New Roman" panose="02020603050405020304" pitchFamily="18" charset="0"/>
                <a:cs typeface="Times New Roman" panose="02020603050405020304" pitchFamily="18" charset="0"/>
              </a:rPr>
              <a:t>March 22, 2024 at 1PM:</a:t>
            </a:r>
            <a:r>
              <a:rPr lang="en-US" sz="1900" kern="0" dirty="0">
                <a:solidFill>
                  <a:srgbClr val="000000"/>
                </a:solidFill>
                <a:effectLst/>
                <a:ea typeface="Times New Roman" panose="02020603050405020304" pitchFamily="18" charset="0"/>
                <a:cs typeface="Times New Roman" panose="02020603050405020304" pitchFamily="18" charset="0"/>
              </a:rPr>
              <a:t> </a:t>
            </a:r>
            <a:r>
              <a:rPr lang="en-US" sz="1900" b="1" kern="0" dirty="0">
                <a:solidFill>
                  <a:srgbClr val="4472C4"/>
                </a:solidFill>
                <a:effectLst/>
                <a:ea typeface="Times New Roman" panose="02020603050405020304" pitchFamily="18" charset="0"/>
                <a:cs typeface="Times New Roman" panose="02020603050405020304" pitchFamily="18" charset="0"/>
              </a:rPr>
              <a:t>TEval: a teaching </a:t>
            </a:r>
            <a:r>
              <a:rPr lang="en-US" sz="1900" b="1" kern="0" dirty="0">
                <a:solidFill>
                  <a:srgbClr val="4472C4"/>
                </a:solidFill>
                <a:ea typeface="Times New Roman" panose="02020603050405020304" pitchFamily="18" charset="0"/>
                <a:cs typeface="Times New Roman" panose="02020603050405020304" pitchFamily="18" charset="0"/>
              </a:rPr>
              <a:t>S</a:t>
            </a:r>
            <a:r>
              <a:rPr lang="en-US" sz="1900" b="1" kern="0" dirty="0">
                <a:solidFill>
                  <a:srgbClr val="4472C4"/>
                </a:solidFill>
                <a:effectLst/>
                <a:ea typeface="Times New Roman" panose="02020603050405020304" pitchFamily="18" charset="0"/>
                <a:cs typeface="Times New Roman" panose="02020603050405020304" pitchFamily="18" charset="0"/>
              </a:rPr>
              <a:t>wiss-knife</a:t>
            </a:r>
            <a:endParaRPr lang="en-US" sz="3500" kern="100" dirty="0">
              <a:effectLst/>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900" kern="0" dirty="0">
                <a:solidFill>
                  <a:srgbClr val="000000"/>
                </a:solidFill>
                <a:effectLst/>
                <a:ea typeface="Times New Roman" panose="02020603050405020304" pitchFamily="18" charset="0"/>
                <a:cs typeface="Times New Roman" panose="02020603050405020304" pitchFamily="18" charset="0"/>
              </a:rPr>
              <a:t>This session will be an information session about TEval (see: </a:t>
            </a:r>
            <a:r>
              <a:rPr lang="en-US" sz="1900" u="sng" kern="0" dirty="0">
                <a:solidFill>
                  <a:srgbClr val="0563C1"/>
                </a:solidFill>
                <a:effectLst/>
                <a:ea typeface="Times New Roman" panose="02020603050405020304" pitchFamily="18" charset="0"/>
                <a:cs typeface="Times New Roman" panose="02020603050405020304" pitchFamily="18" charset="0"/>
                <a:hlinkClick r:id="rId2"/>
              </a:rPr>
              <a:t>https://teval.net/resources.html</a:t>
            </a:r>
            <a:r>
              <a:rPr lang="en-US" sz="1900" kern="0" dirty="0">
                <a:solidFill>
                  <a:srgbClr val="000000"/>
                </a:solidFill>
                <a:effectLst/>
                <a:ea typeface="Times New Roman" panose="02020603050405020304" pitchFamily="18" charset="0"/>
                <a:cs typeface="Times New Roman" panose="02020603050405020304" pitchFamily="18" charset="0"/>
              </a:rPr>
              <a:t>).</a:t>
            </a:r>
            <a:endParaRPr lang="en-US" sz="3500" kern="100" dirty="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900" kern="0" dirty="0">
                <a:solidFill>
                  <a:srgbClr val="000000"/>
                </a:solidFill>
                <a:effectLst/>
                <a:ea typeface="Times New Roman" panose="02020603050405020304" pitchFamily="18" charset="0"/>
                <a:cs typeface="Times New Roman" panose="02020603050405020304" pitchFamily="18" charset="0"/>
              </a:rPr>
              <a:t>We’ll discuss how this tool can be used.</a:t>
            </a:r>
            <a:endParaRPr lang="en-US" sz="3500" kern="100" dirty="0">
              <a:effectLst/>
              <a:ea typeface="Calibri" panose="020F0502020204030204" pitchFamily="34" charset="0"/>
              <a:cs typeface="Times New Roman" panose="02020603050405020304" pitchFamily="18" charset="0"/>
            </a:endParaRPr>
          </a:p>
          <a:p>
            <a:pPr marL="0" indent="0">
              <a:spcBef>
                <a:spcPts val="0"/>
              </a:spcBef>
              <a:buNone/>
            </a:pPr>
            <a:r>
              <a:rPr lang="en-US" sz="1900" b="1" kern="0" dirty="0">
                <a:solidFill>
                  <a:srgbClr val="000000"/>
                </a:solidFill>
                <a:effectLst/>
                <a:ea typeface="Times New Roman" panose="02020603050405020304" pitchFamily="18" charset="0"/>
                <a:cs typeface="Times New Roman" panose="02020603050405020304" pitchFamily="18" charset="0"/>
              </a:rPr>
              <a:t>April 12, 2024 at 1PM:</a:t>
            </a:r>
            <a:r>
              <a:rPr lang="en-US" sz="1900" kern="0" dirty="0">
                <a:solidFill>
                  <a:srgbClr val="000000"/>
                </a:solidFill>
                <a:effectLst/>
                <a:ea typeface="Times New Roman" panose="02020603050405020304" pitchFamily="18" charset="0"/>
                <a:cs typeface="Times New Roman" panose="02020603050405020304" pitchFamily="18" charset="0"/>
              </a:rPr>
              <a:t> </a:t>
            </a:r>
            <a:r>
              <a:rPr lang="en-US" sz="1900" b="1" kern="0" dirty="0">
                <a:solidFill>
                  <a:srgbClr val="4472C4"/>
                </a:solidFill>
                <a:cs typeface="Times New Roman" panose="02020603050405020304" pitchFamily="18" charset="0"/>
              </a:rPr>
              <a:t>Hands-on workshop</a:t>
            </a:r>
            <a:r>
              <a:rPr lang="en-US" sz="1900" kern="0" dirty="0">
                <a:solidFill>
                  <a:srgbClr val="000000"/>
                </a:solidFill>
                <a:effectLst/>
                <a:ea typeface="Times New Roman" panose="02020603050405020304" pitchFamily="18" charset="0"/>
                <a:cs typeface="Times New Roman" panose="02020603050405020304" pitchFamily="18" charset="0"/>
              </a:rPr>
              <a:t>: review of dossiers, teaching philosophy, etc.</a:t>
            </a:r>
            <a:endParaRPr lang="en-US" sz="3500" kern="100"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b="1" dirty="0">
                <a:solidFill>
                  <a:srgbClr val="FF0000"/>
                </a:solidFill>
              </a:rPr>
              <a:t>+ Special sessions on ROTA, on UTS ADT</a:t>
            </a:r>
          </a:p>
          <a:p>
            <a:pPr marL="0" indent="0">
              <a:buNone/>
            </a:pPr>
            <a:r>
              <a:rPr lang="en-US" b="1" dirty="0">
                <a:solidFill>
                  <a:srgbClr val="FF0000"/>
                </a:solidFill>
              </a:rPr>
              <a:t>Feel free to request more</a:t>
            </a:r>
          </a:p>
        </p:txBody>
      </p:sp>
    </p:spTree>
    <p:extLst>
      <p:ext uri="{BB962C8B-B14F-4D97-AF65-F5344CB8AC3E}">
        <p14:creationId xmlns:p14="http://schemas.microsoft.com/office/powerpoint/2010/main" val="3061020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ulti coloured wooden stick figures">
            <a:extLst>
              <a:ext uri="{FF2B5EF4-FFF2-40B4-BE49-F238E27FC236}">
                <a16:creationId xmlns:a16="http://schemas.microsoft.com/office/drawing/2014/main" id="{D7653E38-6B22-977A-36C6-BA702B961E2E}"/>
              </a:ext>
            </a:extLst>
          </p:cNvPr>
          <p:cNvPicPr>
            <a:picLocks noChangeAspect="1"/>
          </p:cNvPicPr>
          <p:nvPr/>
        </p:nvPicPr>
        <p:blipFill rotWithShape="1">
          <a:blip r:embed="rId2"/>
          <a:srcRect l="5809" r="19940"/>
          <a:stretch/>
        </p:blipFill>
        <p:spPr>
          <a:xfrm>
            <a:off x="20" y="10"/>
            <a:ext cx="7353280" cy="6857990"/>
          </a:xfrm>
          <a:prstGeom prst="rect">
            <a:avLst/>
          </a:prstGeom>
          <a:noFill/>
        </p:spPr>
      </p:pic>
      <p:sp>
        <p:nvSpPr>
          <p:cNvPr id="2" name="Title 1">
            <a:extLst>
              <a:ext uri="{FF2B5EF4-FFF2-40B4-BE49-F238E27FC236}">
                <a16:creationId xmlns:a16="http://schemas.microsoft.com/office/drawing/2014/main" id="{7C2583E6-EB9F-FD7C-32DB-E6E5F0272BB8}"/>
              </a:ext>
            </a:extLst>
          </p:cNvPr>
          <p:cNvSpPr>
            <a:spLocks noGrp="1"/>
          </p:cNvSpPr>
          <p:nvPr>
            <p:ph type="title"/>
          </p:nvPr>
        </p:nvSpPr>
        <p:spPr>
          <a:xfrm>
            <a:off x="647701" y="2362201"/>
            <a:ext cx="4413532" cy="3848100"/>
          </a:xfrm>
        </p:spPr>
        <p:txBody>
          <a:bodyPr anchor="b">
            <a:normAutofit/>
          </a:bodyPr>
          <a:lstStyle/>
          <a:p>
            <a:r>
              <a:rPr lang="en-US" dirty="0"/>
              <a:t>An upcoming Community of Practice</a:t>
            </a:r>
          </a:p>
        </p:txBody>
      </p:sp>
      <p:sp>
        <p:nvSpPr>
          <p:cNvPr id="3" name="Content Placeholder 2">
            <a:extLst>
              <a:ext uri="{FF2B5EF4-FFF2-40B4-BE49-F238E27FC236}">
                <a16:creationId xmlns:a16="http://schemas.microsoft.com/office/drawing/2014/main" id="{8E4AB861-0585-475B-0C3A-902985F00100}"/>
              </a:ext>
            </a:extLst>
          </p:cNvPr>
          <p:cNvSpPr>
            <a:spLocks noGrp="1"/>
          </p:cNvSpPr>
          <p:nvPr>
            <p:ph idx="1"/>
          </p:nvPr>
        </p:nvSpPr>
        <p:spPr>
          <a:xfrm>
            <a:off x="7579894" y="264695"/>
            <a:ext cx="3959733" cy="5945606"/>
          </a:xfrm>
        </p:spPr>
        <p:txBody>
          <a:bodyPr>
            <a:normAutofit/>
          </a:bodyPr>
          <a:lstStyle/>
          <a:p>
            <a:r>
              <a:rPr lang="en-US" dirty="0"/>
              <a:t>A community of practice on (Fostering a) </a:t>
            </a:r>
            <a:r>
              <a:rPr lang="en-US" b="1" dirty="0">
                <a:solidFill>
                  <a:srgbClr val="FF0000"/>
                </a:solidFill>
              </a:rPr>
              <a:t>Culture of Belonging</a:t>
            </a:r>
          </a:p>
          <a:p>
            <a:r>
              <a:rPr lang="en-US" dirty="0"/>
              <a:t>Being put together as we speak</a:t>
            </a:r>
          </a:p>
        </p:txBody>
      </p:sp>
      <p:sp>
        <p:nvSpPr>
          <p:cNvPr id="13" name="Slide Number Placeholder 8">
            <a:extLst>
              <a:ext uri="{FF2B5EF4-FFF2-40B4-BE49-F238E27FC236}">
                <a16:creationId xmlns:a16="http://schemas.microsoft.com/office/drawing/2014/main" id="{4703DF00-2EC1-47AA-99E2-71CE9A493947}"/>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17</a:t>
            </a:fld>
            <a:endParaRPr lang="en-US"/>
          </a:p>
        </p:txBody>
      </p:sp>
    </p:spTree>
    <p:extLst>
      <p:ext uri="{BB962C8B-B14F-4D97-AF65-F5344CB8AC3E}">
        <p14:creationId xmlns:p14="http://schemas.microsoft.com/office/powerpoint/2010/main" val="3096969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ne glowing light bulb in sea of unlit bulbs">
            <a:extLst>
              <a:ext uri="{FF2B5EF4-FFF2-40B4-BE49-F238E27FC236}">
                <a16:creationId xmlns:a16="http://schemas.microsoft.com/office/drawing/2014/main" id="{9EF3BF6F-3673-A6E7-1C4B-7AC6015D8067}"/>
              </a:ext>
            </a:extLst>
          </p:cNvPr>
          <p:cNvPicPr>
            <a:picLocks noChangeAspect="1"/>
          </p:cNvPicPr>
          <p:nvPr/>
        </p:nvPicPr>
        <p:blipFill rotWithShape="1">
          <a:blip r:embed="rId2"/>
          <a:srcRect l="19054" r="14280"/>
          <a:stretch/>
        </p:blipFill>
        <p:spPr>
          <a:xfrm>
            <a:off x="20" y="10"/>
            <a:ext cx="6095980" cy="6857990"/>
          </a:xfrm>
          <a:prstGeom prst="rect">
            <a:avLst/>
          </a:prstGeom>
          <a:noFill/>
        </p:spPr>
      </p:pic>
      <p:sp>
        <p:nvSpPr>
          <p:cNvPr id="2" name="Title 1">
            <a:extLst>
              <a:ext uri="{FF2B5EF4-FFF2-40B4-BE49-F238E27FC236}">
                <a16:creationId xmlns:a16="http://schemas.microsoft.com/office/drawing/2014/main" id="{DF20D91A-7B53-B90E-921D-B95D28BD69C8}"/>
              </a:ext>
            </a:extLst>
          </p:cNvPr>
          <p:cNvSpPr>
            <a:spLocks noGrp="1"/>
          </p:cNvSpPr>
          <p:nvPr>
            <p:ph type="title"/>
          </p:nvPr>
        </p:nvSpPr>
        <p:spPr>
          <a:xfrm>
            <a:off x="652371" y="647701"/>
            <a:ext cx="4238748" cy="2371660"/>
          </a:xfrm>
        </p:spPr>
        <p:txBody>
          <a:bodyPr anchor="t">
            <a:normAutofit/>
          </a:bodyPr>
          <a:lstStyle/>
          <a:p>
            <a:r>
              <a:rPr lang="en-US" dirty="0"/>
              <a:t>Thank you for your attention</a:t>
            </a:r>
          </a:p>
        </p:txBody>
      </p:sp>
      <p:sp>
        <p:nvSpPr>
          <p:cNvPr id="3" name="Content Placeholder 2">
            <a:extLst>
              <a:ext uri="{FF2B5EF4-FFF2-40B4-BE49-F238E27FC236}">
                <a16:creationId xmlns:a16="http://schemas.microsoft.com/office/drawing/2014/main" id="{7370A17C-4C0B-22A3-6A6E-C57596E3F652}"/>
              </a:ext>
            </a:extLst>
          </p:cNvPr>
          <p:cNvSpPr>
            <a:spLocks noGrp="1"/>
          </p:cNvSpPr>
          <p:nvPr>
            <p:ph idx="1"/>
          </p:nvPr>
        </p:nvSpPr>
        <p:spPr>
          <a:xfrm>
            <a:off x="6500813" y="428625"/>
            <a:ext cx="5314950" cy="5903913"/>
          </a:xfrm>
        </p:spPr>
        <p:txBody>
          <a:bodyPr>
            <a:normAutofit lnSpcReduction="10000"/>
          </a:bodyPr>
          <a:lstStyle/>
          <a:p>
            <a:pPr marL="0" indent="0">
              <a:lnSpc>
                <a:spcPct val="110000"/>
              </a:lnSpc>
              <a:buNone/>
            </a:pPr>
            <a:r>
              <a:rPr lang="en-US" dirty="0"/>
              <a:t>Feel free to reach out: </a:t>
            </a:r>
            <a:r>
              <a:rPr lang="en-US" dirty="0">
                <a:hlinkClick r:id="rId3"/>
              </a:rPr>
              <a:t>mceberio@utep.edu</a:t>
            </a:r>
            <a:endParaRPr lang="en-US" dirty="0"/>
          </a:p>
          <a:p>
            <a:pPr marL="0" indent="0">
              <a:lnSpc>
                <a:spcPct val="110000"/>
              </a:lnSpc>
              <a:buNone/>
            </a:pPr>
            <a:endParaRPr lang="en-US" dirty="0"/>
          </a:p>
          <a:p>
            <a:pPr marL="0" indent="0">
              <a:lnSpc>
                <a:spcPct val="110000"/>
              </a:lnSpc>
              <a:buNone/>
            </a:pPr>
            <a:endParaRPr lang="en-US" dirty="0"/>
          </a:p>
          <a:p>
            <a:pPr marL="0" indent="0">
              <a:lnSpc>
                <a:spcPct val="110000"/>
              </a:lnSpc>
              <a:buNone/>
            </a:pPr>
            <a:endParaRPr lang="en-US" dirty="0"/>
          </a:p>
          <a:p>
            <a:pPr marL="0" indent="0">
              <a:lnSpc>
                <a:spcPct val="110000"/>
              </a:lnSpc>
              <a:buNone/>
            </a:pPr>
            <a:endParaRPr lang="en-US" dirty="0"/>
          </a:p>
          <a:p>
            <a:pPr marL="0" indent="0">
              <a:lnSpc>
                <a:spcPct val="110000"/>
              </a:lnSpc>
              <a:buNone/>
            </a:pPr>
            <a:endParaRPr lang="en-US" dirty="0"/>
          </a:p>
          <a:p>
            <a:pPr marL="0" indent="0">
              <a:lnSpc>
                <a:spcPct val="110000"/>
              </a:lnSpc>
              <a:buNone/>
            </a:pPr>
            <a:endParaRPr lang="en-US" dirty="0"/>
          </a:p>
          <a:p>
            <a:pPr marL="0" indent="0">
              <a:lnSpc>
                <a:spcPct val="110000"/>
              </a:lnSpc>
              <a:buNone/>
            </a:pPr>
            <a:endParaRPr lang="en-US" dirty="0"/>
          </a:p>
          <a:p>
            <a:pPr marL="0" indent="0">
              <a:lnSpc>
                <a:spcPct val="110000"/>
              </a:lnSpc>
              <a:buNone/>
            </a:pPr>
            <a:endParaRPr lang="en-US" dirty="0"/>
          </a:p>
          <a:p>
            <a:pPr marL="0" indent="0" algn="r">
              <a:lnSpc>
                <a:spcPct val="110000"/>
              </a:lnSpc>
              <a:buNone/>
            </a:pPr>
            <a:endParaRPr lang="en-US" dirty="0"/>
          </a:p>
          <a:p>
            <a:pPr marL="0" indent="0" algn="r">
              <a:lnSpc>
                <a:spcPct val="110000"/>
              </a:lnSpc>
              <a:buNone/>
            </a:pPr>
            <a:r>
              <a:rPr lang="en-US" dirty="0"/>
              <a:t>Martine Ceberio</a:t>
            </a:r>
            <a:br>
              <a:rPr lang="en-US" dirty="0"/>
            </a:br>
            <a:r>
              <a:rPr lang="en-US" dirty="0"/>
              <a:t>Computer Science Professor</a:t>
            </a:r>
            <a:br>
              <a:rPr lang="en-US" dirty="0"/>
            </a:br>
            <a:r>
              <a:rPr lang="en-US" dirty="0"/>
              <a:t>Associate Dean of Engineering for People, Culture, and Environment</a:t>
            </a:r>
          </a:p>
        </p:txBody>
      </p:sp>
      <p:sp>
        <p:nvSpPr>
          <p:cNvPr id="9" name="Date Placeholder 5">
            <a:extLst>
              <a:ext uri="{FF2B5EF4-FFF2-40B4-BE49-F238E27FC236}">
                <a16:creationId xmlns:a16="http://schemas.microsoft.com/office/drawing/2014/main" id="{15DE728A-5E91-4DAE-AC8D-B0CC4C86B288}"/>
              </a:ext>
            </a:extLst>
          </p:cNvPr>
          <p:cNvSpPr>
            <a:spLocks noGrp="1"/>
          </p:cNvSpPr>
          <p:nvPr>
            <p:ph type="dt" sz="half" idx="10"/>
          </p:nvPr>
        </p:nvSpPr>
        <p:spPr>
          <a:xfrm>
            <a:off x="652371" y="6332538"/>
            <a:ext cx="3006492" cy="365125"/>
          </a:xfrm>
        </p:spPr>
        <p:txBody>
          <a:bodyPr/>
          <a:lstStyle/>
          <a:p>
            <a:pPr>
              <a:spcAft>
                <a:spcPts val="600"/>
              </a:spcAft>
            </a:pPr>
            <a:fld id="{01215960-52EB-438E-AA43-CA28041327C9}" type="datetime1">
              <a:rPr lang="en-US" smtClean="0">
                <a:solidFill>
                  <a:srgbClr val="FFFFFF"/>
                </a:solidFill>
                <a:effectLst>
                  <a:outerShdw blurRad="38100" dist="38100" dir="2700000" algn="tl">
                    <a:srgbClr val="000000">
                      <a:alpha val="43137"/>
                    </a:srgbClr>
                  </a:outerShdw>
                </a:effectLst>
              </a:rPr>
              <a:pPr>
                <a:spcAft>
                  <a:spcPts val="600"/>
                </a:spcAft>
              </a:pPr>
              <a:t>11/27/23</a:t>
            </a:fld>
            <a:endParaRPr lang="en-US">
              <a:solidFill>
                <a:srgbClr val="FFFFFF"/>
              </a:solidFill>
              <a:effectLst>
                <a:outerShdw blurRad="38100" dist="38100" dir="2700000" algn="tl">
                  <a:srgbClr val="000000">
                    <a:alpha val="43137"/>
                  </a:srgbClr>
                </a:outerShdw>
              </a:effectLst>
            </a:endParaRPr>
          </a:p>
        </p:txBody>
      </p:sp>
      <p:sp>
        <p:nvSpPr>
          <p:cNvPr id="13" name="Slide Number Placeholder 8">
            <a:extLst>
              <a:ext uri="{FF2B5EF4-FFF2-40B4-BE49-F238E27FC236}">
                <a16:creationId xmlns:a16="http://schemas.microsoft.com/office/drawing/2014/main" id="{376BC8A2-B757-46F4-A413-3CFAF765CA2E}"/>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18</a:t>
            </a:fld>
            <a:endParaRPr lang="en-US"/>
          </a:p>
        </p:txBody>
      </p:sp>
    </p:spTree>
    <p:extLst>
      <p:ext uri="{BB962C8B-B14F-4D97-AF65-F5344CB8AC3E}">
        <p14:creationId xmlns:p14="http://schemas.microsoft.com/office/powerpoint/2010/main" val="158411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1EF2-804C-F4E8-9628-85D0A43D01D9}"/>
              </a:ext>
            </a:extLst>
          </p:cNvPr>
          <p:cNvSpPr>
            <a:spLocks noGrp="1"/>
          </p:cNvSpPr>
          <p:nvPr>
            <p:ph type="title"/>
          </p:nvPr>
        </p:nvSpPr>
        <p:spPr>
          <a:xfrm>
            <a:off x="652371" y="-230606"/>
            <a:ext cx="10625229" cy="1147053"/>
          </a:xfrm>
        </p:spPr>
        <p:txBody>
          <a:bodyPr/>
          <a:lstStyle/>
          <a:p>
            <a:r>
              <a:rPr lang="en-US" dirty="0"/>
              <a:t>References</a:t>
            </a:r>
          </a:p>
        </p:txBody>
      </p:sp>
      <p:sp>
        <p:nvSpPr>
          <p:cNvPr id="3" name="Content Placeholder 2">
            <a:extLst>
              <a:ext uri="{FF2B5EF4-FFF2-40B4-BE49-F238E27FC236}">
                <a16:creationId xmlns:a16="http://schemas.microsoft.com/office/drawing/2014/main" id="{CAF082A4-47DE-2524-0018-E9FFEFFEFE8A}"/>
              </a:ext>
            </a:extLst>
          </p:cNvPr>
          <p:cNvSpPr>
            <a:spLocks noGrp="1"/>
          </p:cNvSpPr>
          <p:nvPr>
            <p:ph idx="1"/>
          </p:nvPr>
        </p:nvSpPr>
        <p:spPr>
          <a:xfrm>
            <a:off x="652371" y="1193129"/>
            <a:ext cx="10620855" cy="4918913"/>
          </a:xfrm>
        </p:spPr>
        <p:txBody>
          <a:bodyPr>
            <a:normAutofit/>
          </a:bodyPr>
          <a:lstStyle/>
          <a:p>
            <a:pPr marL="0" indent="0">
              <a:buNone/>
            </a:pPr>
            <a:r>
              <a:rPr lang="en-US" sz="1400" dirty="0">
                <a:hlinkClick r:id="rId2"/>
              </a:rPr>
              <a:t>https://www.utep.edu/provost/_files/docs/faculty-evaluation/faculty-tenure-promotion-outline-indicators.pdf</a:t>
            </a:r>
            <a:endParaRPr lang="en-US" sz="1400" dirty="0"/>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https://www.utsystem.edu/offices/academic-affairs/regents-outstanding-teaching-awards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https://comptroller.texas.gov/programs/education/msp/funding/programs/piperprofessors.php</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https://www.wepan.org/awards/awards-nominations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https://www.wepan.org/awards/awards-nominations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https://www.wepan.org/awards/awards-nominations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https://www.ieee.org/education/awards/index.html</a:t>
            </a:r>
            <a:r>
              <a:rPr lang="en-US" sz="1400" kern="1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400" u="none" strike="noStrike" kern="100" dirty="0">
                <a:solidFill>
                  <a:srgbClr val="107FA8"/>
                </a:solidFill>
                <a:effectLst/>
                <a:latin typeface="inherit"/>
                <a:ea typeface="Calibri" panose="020F0502020204030204" pitchFamily="34" charset="0"/>
                <a:cs typeface="Open Sans" panose="020B0606030504020204" pitchFamily="34" charset="0"/>
                <a:hlinkClick r:id="rId7"/>
              </a:rPr>
              <a:t>Meritorious Achievement Award in Outreach and Informal Education</a:t>
            </a:r>
            <a:endParaRPr lang="en-US"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https://awards.acm.org/karlstrom</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https://www.humanitiestexas.org/education/teacher-awards/nomination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https://www.pearson.com/en-us/higher-education/about-us/excellence-in-higher-education-awards.html</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hlinkClick r:id="rId11"/>
              </a:rPr>
              <a:t>https://cherryaward.web.baylor.edu/about</a:t>
            </a:r>
            <a:r>
              <a:rPr lang="en-US" sz="1400" kern="100" dirty="0">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https://onlinelearningconsortium.org/about/awards-of-excellence/</a:t>
            </a:r>
            <a:endPar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https://www.ctl.uga.edu/faculty/awards-funding-recognition/regional-and-national-teaching-awards/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https://www.naspa.org/awards/outstanding-contribution-to-higher-education-award4</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https://ncge.org/professional-development/awards-program/</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https://www.natcom.org/awards/donald-h-ecroyd-award-outstanding-teaching-higher-education</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400" u="sng" kern="100" dirty="0" err="1">
                <a:solidFill>
                  <a:srgbClr val="0563C1"/>
                </a:solidFill>
                <a:latin typeface="Calibri" panose="020F0502020204030204" pitchFamily="34" charset="0"/>
                <a:ea typeface="Calibri" panose="020F0502020204030204" pitchFamily="34" charset="0"/>
                <a:cs typeface="Times New Roman" panose="02020603050405020304" pitchFamily="18" charset="0"/>
              </a:rPr>
              <a:t>Teval</a:t>
            </a:r>
            <a:r>
              <a:rPr lang="en-US" sz="14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7"/>
              </a:rPr>
              <a:t>https://teval.net</a:t>
            </a:r>
            <a:endParaRPr lang="en-US" sz="14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p>
            <a:endParaRPr lang="en-US" sz="1400" dirty="0"/>
          </a:p>
        </p:txBody>
      </p:sp>
    </p:spTree>
    <p:extLst>
      <p:ext uri="{BB962C8B-B14F-4D97-AF65-F5344CB8AC3E}">
        <p14:creationId xmlns:p14="http://schemas.microsoft.com/office/powerpoint/2010/main" val="2260404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B480DD85-AAC6-0AA0-0B9D-CB11D23A7230}"/>
              </a:ext>
            </a:extLst>
          </p:cNvPr>
          <p:cNvPicPr>
            <a:picLocks noChangeAspect="1"/>
          </p:cNvPicPr>
          <p:nvPr/>
        </p:nvPicPr>
        <p:blipFill rotWithShape="1">
          <a:blip r:embed="rId2"/>
          <a:srcRect t="14112" b="983"/>
          <a:stretch/>
        </p:blipFill>
        <p:spPr>
          <a:xfrm>
            <a:off x="-1" y="10"/>
            <a:ext cx="12192000" cy="6857990"/>
          </a:xfrm>
          <a:prstGeom prst="rect">
            <a:avLst/>
          </a:prstGeom>
          <a:noFill/>
        </p:spPr>
      </p:pic>
      <p:sp>
        <p:nvSpPr>
          <p:cNvPr id="2" name="Title 1">
            <a:extLst>
              <a:ext uri="{FF2B5EF4-FFF2-40B4-BE49-F238E27FC236}">
                <a16:creationId xmlns:a16="http://schemas.microsoft.com/office/drawing/2014/main" id="{7847CEDC-C7C1-3DF7-216C-D1DFFE2552AD}"/>
              </a:ext>
            </a:extLst>
          </p:cNvPr>
          <p:cNvSpPr>
            <a:spLocks noGrp="1"/>
          </p:cNvSpPr>
          <p:nvPr>
            <p:ph type="ctrTitle"/>
          </p:nvPr>
        </p:nvSpPr>
        <p:spPr>
          <a:xfrm>
            <a:off x="647699" y="2897393"/>
            <a:ext cx="5448300" cy="3435145"/>
          </a:xfrm>
        </p:spPr>
        <p:txBody>
          <a:bodyPr>
            <a:normAutofit/>
          </a:bodyPr>
          <a:lstStyle/>
          <a:p>
            <a:r>
              <a:rPr lang="en-US" dirty="0"/>
              <a:t>Introductions</a:t>
            </a:r>
          </a:p>
        </p:txBody>
      </p:sp>
      <p:sp>
        <p:nvSpPr>
          <p:cNvPr id="15" name="Slide Number Placeholder 9">
            <a:extLst>
              <a:ext uri="{FF2B5EF4-FFF2-40B4-BE49-F238E27FC236}">
                <a16:creationId xmlns:a16="http://schemas.microsoft.com/office/drawing/2014/main" id="{1414B732-7187-427B-B84B-E95823CFE97C}"/>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3930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paper ship leading among white ships">
            <a:extLst>
              <a:ext uri="{FF2B5EF4-FFF2-40B4-BE49-F238E27FC236}">
                <a16:creationId xmlns:a16="http://schemas.microsoft.com/office/drawing/2014/main" id="{CEEF5B15-28E1-F46C-7C3B-1FBA59DC18E6}"/>
              </a:ext>
            </a:extLst>
          </p:cNvPr>
          <p:cNvPicPr>
            <a:picLocks noChangeAspect="1"/>
          </p:cNvPicPr>
          <p:nvPr/>
        </p:nvPicPr>
        <p:blipFill rotWithShape="1">
          <a:blip r:embed="rId2"/>
          <a:srcRect l="28430" r="-1" b="-1"/>
          <a:stretch/>
        </p:blipFill>
        <p:spPr>
          <a:xfrm>
            <a:off x="20" y="10"/>
            <a:ext cx="7353280" cy="6857990"/>
          </a:xfrm>
          <a:prstGeom prst="rect">
            <a:avLst/>
          </a:prstGeom>
          <a:noFill/>
        </p:spPr>
      </p:pic>
      <p:sp>
        <p:nvSpPr>
          <p:cNvPr id="2" name="Title 1">
            <a:extLst>
              <a:ext uri="{FF2B5EF4-FFF2-40B4-BE49-F238E27FC236}">
                <a16:creationId xmlns:a16="http://schemas.microsoft.com/office/drawing/2014/main" id="{52802AC6-4430-51B0-D56E-E6F3FCE579A2}"/>
              </a:ext>
            </a:extLst>
          </p:cNvPr>
          <p:cNvSpPr>
            <a:spLocks noGrp="1"/>
          </p:cNvSpPr>
          <p:nvPr>
            <p:ph type="title"/>
          </p:nvPr>
        </p:nvSpPr>
        <p:spPr>
          <a:xfrm>
            <a:off x="361951" y="-681826"/>
            <a:ext cx="4413532" cy="3848100"/>
          </a:xfrm>
        </p:spPr>
        <p:txBody>
          <a:bodyPr anchor="b">
            <a:normAutofit/>
          </a:bodyPr>
          <a:lstStyle/>
          <a:p>
            <a:r>
              <a:rPr lang="en-US" dirty="0"/>
              <a:t>What do we mean by a Teaching Dossier?</a:t>
            </a:r>
          </a:p>
        </p:txBody>
      </p:sp>
      <p:sp>
        <p:nvSpPr>
          <p:cNvPr id="3" name="Content Placeholder 2">
            <a:extLst>
              <a:ext uri="{FF2B5EF4-FFF2-40B4-BE49-F238E27FC236}">
                <a16:creationId xmlns:a16="http://schemas.microsoft.com/office/drawing/2014/main" id="{93F35AEB-CB12-3946-D25E-6FCF7DA2927D}"/>
              </a:ext>
            </a:extLst>
          </p:cNvPr>
          <p:cNvSpPr>
            <a:spLocks noGrp="1"/>
          </p:cNvSpPr>
          <p:nvPr>
            <p:ph idx="1"/>
          </p:nvPr>
        </p:nvSpPr>
        <p:spPr>
          <a:xfrm>
            <a:off x="8115301" y="914400"/>
            <a:ext cx="3162300" cy="5029200"/>
          </a:xfrm>
        </p:spPr>
        <p:txBody>
          <a:bodyPr>
            <a:normAutofit/>
          </a:bodyPr>
          <a:lstStyle/>
          <a:p>
            <a:pPr marL="0" indent="0">
              <a:buNone/>
            </a:pPr>
            <a:r>
              <a:rPr lang="en-US" sz="1800" dirty="0"/>
              <a:t>Each time we have to report on our teaching</a:t>
            </a:r>
          </a:p>
          <a:p>
            <a:r>
              <a:rPr lang="en-US" sz="1800" dirty="0"/>
              <a:t>Annual performance evaluations</a:t>
            </a:r>
          </a:p>
          <a:p>
            <a:r>
              <a:rPr lang="en-US" sz="1800" dirty="0"/>
              <a:t>3</a:t>
            </a:r>
            <a:r>
              <a:rPr lang="en-US" sz="1800" baseline="30000" dirty="0"/>
              <a:t>rd</a:t>
            </a:r>
            <a:r>
              <a:rPr lang="en-US" sz="1800" dirty="0"/>
              <a:t> year review dossier</a:t>
            </a:r>
          </a:p>
          <a:p>
            <a:r>
              <a:rPr lang="en-US" sz="1800" dirty="0"/>
              <a:t>Tenure and promotion dossiers</a:t>
            </a:r>
          </a:p>
          <a:p>
            <a:r>
              <a:rPr lang="en-US" sz="1800" dirty="0"/>
              <a:t>Teaching awards</a:t>
            </a:r>
          </a:p>
          <a:p>
            <a:pPr marL="0" indent="0">
              <a:buNone/>
            </a:pPr>
            <a:r>
              <a:rPr lang="en-US" sz="1800" dirty="0"/>
              <a:t>That can be quite often…</a:t>
            </a:r>
          </a:p>
          <a:p>
            <a:pPr marL="0" indent="0">
              <a:buNone/>
            </a:pPr>
            <a:r>
              <a:rPr lang="en-US" sz="1800" dirty="0"/>
              <a:t>And it does not have to be painful…</a:t>
            </a:r>
          </a:p>
        </p:txBody>
      </p:sp>
      <p:sp>
        <p:nvSpPr>
          <p:cNvPr id="9" name="Date Placeholder 5">
            <a:extLst>
              <a:ext uri="{FF2B5EF4-FFF2-40B4-BE49-F238E27FC236}">
                <a16:creationId xmlns:a16="http://schemas.microsoft.com/office/drawing/2014/main" id="{A9483B01-3D08-4B25-91EA-456B29BB2BD7}"/>
              </a:ext>
            </a:extLst>
          </p:cNvPr>
          <p:cNvSpPr>
            <a:spLocks noGrp="1"/>
          </p:cNvSpPr>
          <p:nvPr>
            <p:ph type="dt" sz="half" idx="10"/>
          </p:nvPr>
        </p:nvSpPr>
        <p:spPr>
          <a:xfrm>
            <a:off x="652371" y="6332538"/>
            <a:ext cx="3006492" cy="365125"/>
          </a:xfrm>
        </p:spPr>
        <p:txBody>
          <a:bodyPr/>
          <a:lstStyle/>
          <a:p>
            <a:pPr>
              <a:spcAft>
                <a:spcPts val="600"/>
              </a:spcAft>
            </a:pPr>
            <a:fld id="{B8DED8ED-8F31-468F-AEE3-83AA769F2FC4}" type="datetime1">
              <a:rPr lang="en-US" smtClean="0">
                <a:solidFill>
                  <a:srgbClr val="FFFFFF"/>
                </a:solidFill>
                <a:effectLst>
                  <a:outerShdw blurRad="38100" dist="38100" dir="2700000" algn="tl">
                    <a:srgbClr val="000000">
                      <a:alpha val="43137"/>
                    </a:srgbClr>
                  </a:outerShdw>
                </a:effectLst>
              </a:rPr>
              <a:pPr>
                <a:spcAft>
                  <a:spcPts val="600"/>
                </a:spcAft>
              </a:pPr>
              <a:t>11/27/23</a:t>
            </a:fld>
            <a:endParaRPr lang="en-US" dirty="0">
              <a:solidFill>
                <a:srgbClr val="FFFFFF"/>
              </a:solidFill>
              <a:effectLst>
                <a:outerShdw blurRad="38100" dist="38100" dir="2700000" algn="tl">
                  <a:srgbClr val="000000">
                    <a:alpha val="43137"/>
                  </a:srgbClr>
                </a:outerShdw>
              </a:effectLst>
            </a:endParaRPr>
          </a:p>
        </p:txBody>
      </p:sp>
      <p:sp>
        <p:nvSpPr>
          <p:cNvPr id="13" name="Slide Number Placeholder 8">
            <a:extLst>
              <a:ext uri="{FF2B5EF4-FFF2-40B4-BE49-F238E27FC236}">
                <a16:creationId xmlns:a16="http://schemas.microsoft.com/office/drawing/2014/main" id="{4703DF00-2EC1-47AA-99E2-71CE9A493947}"/>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3</a:t>
            </a:fld>
            <a:endParaRPr lang="en-US"/>
          </a:p>
        </p:txBody>
      </p:sp>
    </p:spTree>
    <p:extLst>
      <p:ext uri="{BB962C8B-B14F-4D97-AF65-F5344CB8AC3E}">
        <p14:creationId xmlns:p14="http://schemas.microsoft.com/office/powerpoint/2010/main" val="41244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ight ladder against dull ladders">
            <a:extLst>
              <a:ext uri="{FF2B5EF4-FFF2-40B4-BE49-F238E27FC236}">
                <a16:creationId xmlns:a16="http://schemas.microsoft.com/office/drawing/2014/main" id="{3A35C336-8B69-FDE6-7490-EAD1588BBD42}"/>
              </a:ext>
            </a:extLst>
          </p:cNvPr>
          <p:cNvPicPr>
            <a:picLocks noChangeAspect="1"/>
          </p:cNvPicPr>
          <p:nvPr/>
        </p:nvPicPr>
        <p:blipFill rotWithShape="1">
          <a:blip r:embed="rId2"/>
          <a:srcRect l="11250"/>
          <a:stretch/>
        </p:blipFill>
        <p:spPr>
          <a:xfrm>
            <a:off x="20" y="10"/>
            <a:ext cx="8115280" cy="6857990"/>
          </a:xfrm>
          <a:prstGeom prst="rect">
            <a:avLst/>
          </a:prstGeom>
          <a:noFill/>
        </p:spPr>
      </p:pic>
      <p:sp>
        <p:nvSpPr>
          <p:cNvPr id="2" name="Title 1">
            <a:extLst>
              <a:ext uri="{FF2B5EF4-FFF2-40B4-BE49-F238E27FC236}">
                <a16:creationId xmlns:a16="http://schemas.microsoft.com/office/drawing/2014/main" id="{4F2D896F-ACCD-D047-5261-660C81D5B6D8}"/>
              </a:ext>
            </a:extLst>
          </p:cNvPr>
          <p:cNvSpPr>
            <a:spLocks noGrp="1"/>
          </p:cNvSpPr>
          <p:nvPr>
            <p:ph type="title"/>
          </p:nvPr>
        </p:nvSpPr>
        <p:spPr>
          <a:xfrm>
            <a:off x="647701" y="647700"/>
            <a:ext cx="4225166" cy="2420756"/>
          </a:xfrm>
        </p:spPr>
        <p:txBody>
          <a:bodyPr anchor="t">
            <a:normAutofit/>
          </a:bodyPr>
          <a:lstStyle/>
          <a:p>
            <a:r>
              <a:rPr lang="en-US" dirty="0" err="1"/>
              <a:t>GoalS</a:t>
            </a:r>
            <a:r>
              <a:rPr lang="en-US" dirty="0"/>
              <a:t> of this workshop</a:t>
            </a:r>
          </a:p>
        </p:txBody>
      </p:sp>
      <p:sp>
        <p:nvSpPr>
          <p:cNvPr id="9" name="Content Placeholder 2">
            <a:extLst>
              <a:ext uri="{FF2B5EF4-FFF2-40B4-BE49-F238E27FC236}">
                <a16:creationId xmlns:a16="http://schemas.microsoft.com/office/drawing/2014/main" id="{AB4C57A9-731E-47F5-8948-023B83570A9F}"/>
              </a:ext>
            </a:extLst>
          </p:cNvPr>
          <p:cNvSpPr>
            <a:spLocks noGrp="1"/>
          </p:cNvSpPr>
          <p:nvPr>
            <p:ph idx="1"/>
          </p:nvPr>
        </p:nvSpPr>
        <p:spPr>
          <a:xfrm>
            <a:off x="8614296" y="505325"/>
            <a:ext cx="3147795" cy="6172201"/>
          </a:xfrm>
        </p:spPr>
        <p:txBody>
          <a:bodyPr>
            <a:normAutofit/>
          </a:bodyPr>
          <a:lstStyle/>
          <a:p>
            <a:r>
              <a:rPr lang="en-US" dirty="0"/>
              <a:t>Give a </a:t>
            </a:r>
            <a:r>
              <a:rPr lang="en-US" b="1" dirty="0">
                <a:solidFill>
                  <a:srgbClr val="FF0000"/>
                </a:solidFill>
              </a:rPr>
              <a:t>sense of feasibility</a:t>
            </a:r>
            <a:r>
              <a:rPr lang="en-US" dirty="0">
                <a:solidFill>
                  <a:srgbClr val="FF0000"/>
                </a:solidFill>
              </a:rPr>
              <a:t> </a:t>
            </a:r>
            <a:r>
              <a:rPr lang="en-US" dirty="0"/>
              <a:t>/ practicality in putting together dossiers </a:t>
            </a:r>
            <a:r>
              <a:rPr lang="en-US" sz="1800" i="1" dirty="0"/>
              <a:t>(but more on this in future workshops)</a:t>
            </a:r>
          </a:p>
          <a:p>
            <a:r>
              <a:rPr lang="en-US" sz="1800" i="1" dirty="0"/>
              <a:t>And how the work for one dossier can be used for another</a:t>
            </a:r>
            <a:endParaRPr lang="en-US" i="1" dirty="0"/>
          </a:p>
          <a:p>
            <a:r>
              <a:rPr lang="en-US" dirty="0"/>
              <a:t>Inspire / Raise </a:t>
            </a:r>
            <a:r>
              <a:rPr lang="en-US" b="1" dirty="0">
                <a:solidFill>
                  <a:srgbClr val="FF0000"/>
                </a:solidFill>
              </a:rPr>
              <a:t>awareness &amp; motivation </a:t>
            </a:r>
            <a:r>
              <a:rPr lang="en-US" dirty="0"/>
              <a:t>in applying to / being nominated for awards</a:t>
            </a:r>
          </a:p>
          <a:p>
            <a:endParaRPr lang="en-US" dirty="0"/>
          </a:p>
        </p:txBody>
      </p:sp>
      <p:sp>
        <p:nvSpPr>
          <p:cNvPr id="11" name="Date Placeholder 5">
            <a:extLst>
              <a:ext uri="{FF2B5EF4-FFF2-40B4-BE49-F238E27FC236}">
                <a16:creationId xmlns:a16="http://schemas.microsoft.com/office/drawing/2014/main" id="{A9483B01-3D08-4B25-91EA-456B29BB2BD7}"/>
              </a:ext>
            </a:extLst>
          </p:cNvPr>
          <p:cNvSpPr>
            <a:spLocks noGrp="1"/>
          </p:cNvSpPr>
          <p:nvPr>
            <p:ph type="dt" sz="half" idx="10"/>
          </p:nvPr>
        </p:nvSpPr>
        <p:spPr>
          <a:xfrm>
            <a:off x="652371" y="6332538"/>
            <a:ext cx="3006492" cy="365125"/>
          </a:xfrm>
        </p:spPr>
        <p:txBody>
          <a:bodyPr/>
          <a:lstStyle/>
          <a:p>
            <a:pPr>
              <a:spcAft>
                <a:spcPts val="600"/>
              </a:spcAft>
            </a:pPr>
            <a:fld id="{B8DED8ED-8F31-468F-AEE3-83AA769F2FC4}" type="datetime1">
              <a:rPr lang="en-US" smtClean="0">
                <a:solidFill>
                  <a:srgbClr val="FFFFFF"/>
                </a:solidFill>
                <a:effectLst>
                  <a:outerShdw blurRad="38100" dist="38100" dir="2700000" algn="tl">
                    <a:srgbClr val="000000">
                      <a:alpha val="43137"/>
                    </a:srgbClr>
                  </a:outerShdw>
                </a:effectLst>
              </a:rPr>
              <a:pPr>
                <a:spcAft>
                  <a:spcPts val="600"/>
                </a:spcAft>
              </a:pPr>
              <a:t>11/27/23</a:t>
            </a:fld>
            <a:endParaRPr lang="en-US" dirty="0">
              <a:solidFill>
                <a:srgbClr val="FFFFFF"/>
              </a:solidFill>
              <a:effectLst>
                <a:outerShdw blurRad="38100" dist="38100" dir="2700000" algn="tl">
                  <a:srgbClr val="000000">
                    <a:alpha val="43137"/>
                  </a:srgbClr>
                </a:outerShdw>
              </a:effectLst>
            </a:endParaRPr>
          </a:p>
        </p:txBody>
      </p:sp>
      <p:sp>
        <p:nvSpPr>
          <p:cNvPr id="15" name="Slide Number Placeholder 8">
            <a:extLst>
              <a:ext uri="{FF2B5EF4-FFF2-40B4-BE49-F238E27FC236}">
                <a16:creationId xmlns:a16="http://schemas.microsoft.com/office/drawing/2014/main" id="{4703DF00-2EC1-47AA-99E2-71CE9A493947}"/>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4</a:t>
            </a:fld>
            <a:endParaRPr lang="en-US"/>
          </a:p>
        </p:txBody>
      </p:sp>
    </p:spTree>
    <p:extLst>
      <p:ext uri="{BB962C8B-B14F-4D97-AF65-F5344CB8AC3E}">
        <p14:creationId xmlns:p14="http://schemas.microsoft.com/office/powerpoint/2010/main" val="211091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bble sheet test paper and pencil">
            <a:extLst>
              <a:ext uri="{FF2B5EF4-FFF2-40B4-BE49-F238E27FC236}">
                <a16:creationId xmlns:a16="http://schemas.microsoft.com/office/drawing/2014/main" id="{5A6D62F8-A253-72DF-2AFB-A0683708DEB6}"/>
              </a:ext>
            </a:extLst>
          </p:cNvPr>
          <p:cNvPicPr>
            <a:picLocks noChangeAspect="1"/>
          </p:cNvPicPr>
          <p:nvPr/>
        </p:nvPicPr>
        <p:blipFill rotWithShape="1">
          <a:blip r:embed="rId2"/>
          <a:srcRect l="30306"/>
          <a:stretch/>
        </p:blipFill>
        <p:spPr>
          <a:xfrm>
            <a:off x="20" y="10"/>
            <a:ext cx="7353280" cy="6857990"/>
          </a:xfrm>
          <a:prstGeom prst="rect">
            <a:avLst/>
          </a:prstGeom>
          <a:noFill/>
        </p:spPr>
      </p:pic>
      <p:sp>
        <p:nvSpPr>
          <p:cNvPr id="2" name="Title 1">
            <a:extLst>
              <a:ext uri="{FF2B5EF4-FFF2-40B4-BE49-F238E27FC236}">
                <a16:creationId xmlns:a16="http://schemas.microsoft.com/office/drawing/2014/main" id="{08BDD277-D039-3956-86FD-0B16550FACA1}"/>
              </a:ext>
            </a:extLst>
          </p:cNvPr>
          <p:cNvSpPr>
            <a:spLocks noGrp="1"/>
          </p:cNvSpPr>
          <p:nvPr>
            <p:ph type="title"/>
          </p:nvPr>
        </p:nvSpPr>
        <p:spPr>
          <a:xfrm>
            <a:off x="647701" y="2362201"/>
            <a:ext cx="4413532" cy="3848100"/>
          </a:xfrm>
        </p:spPr>
        <p:txBody>
          <a:bodyPr anchor="b">
            <a:normAutofit/>
          </a:bodyPr>
          <a:lstStyle/>
          <a:p>
            <a:r>
              <a:rPr lang="en-US" dirty="0"/>
              <a:t>Let’s Dig into it</a:t>
            </a:r>
          </a:p>
        </p:txBody>
      </p:sp>
      <p:sp>
        <p:nvSpPr>
          <p:cNvPr id="3" name="Content Placeholder 2">
            <a:extLst>
              <a:ext uri="{FF2B5EF4-FFF2-40B4-BE49-F238E27FC236}">
                <a16:creationId xmlns:a16="http://schemas.microsoft.com/office/drawing/2014/main" id="{3A3BAD45-6AFE-D91D-30CF-A9B5EEFBA39D}"/>
              </a:ext>
            </a:extLst>
          </p:cNvPr>
          <p:cNvSpPr>
            <a:spLocks noGrp="1"/>
          </p:cNvSpPr>
          <p:nvPr>
            <p:ph idx="1"/>
          </p:nvPr>
        </p:nvSpPr>
        <p:spPr>
          <a:xfrm>
            <a:off x="7472362" y="914400"/>
            <a:ext cx="4357687" cy="5029200"/>
          </a:xfrm>
        </p:spPr>
        <p:txBody>
          <a:bodyPr>
            <a:normAutofit/>
          </a:bodyPr>
          <a:lstStyle/>
          <a:p>
            <a:pPr marL="0" indent="0">
              <a:buNone/>
            </a:pPr>
            <a:r>
              <a:rPr lang="en-US" dirty="0"/>
              <a:t>What are the </a:t>
            </a:r>
            <a:r>
              <a:rPr lang="en-US" b="1" dirty="0">
                <a:solidFill>
                  <a:srgbClr val="FF0000"/>
                </a:solidFill>
              </a:rPr>
              <a:t>common elements </a:t>
            </a:r>
            <a:r>
              <a:rPr lang="en-US" dirty="0"/>
              <a:t>of a teaching dossier?</a:t>
            </a:r>
          </a:p>
          <a:p>
            <a:r>
              <a:rPr lang="en-US" dirty="0"/>
              <a:t>Teaching </a:t>
            </a:r>
            <a:r>
              <a:rPr lang="en-US" b="1" dirty="0">
                <a:solidFill>
                  <a:srgbClr val="0070C0"/>
                </a:solidFill>
              </a:rPr>
              <a:t>philosophy</a:t>
            </a:r>
          </a:p>
          <a:p>
            <a:r>
              <a:rPr lang="en-US" dirty="0"/>
              <a:t>Evidence of </a:t>
            </a:r>
            <a:r>
              <a:rPr lang="en-US" b="1" dirty="0">
                <a:solidFill>
                  <a:srgbClr val="0070C0"/>
                </a:solidFill>
              </a:rPr>
              <a:t>innovation / curriculum development</a:t>
            </a:r>
          </a:p>
          <a:p>
            <a:r>
              <a:rPr lang="en-US" dirty="0"/>
              <a:t>Evidence of </a:t>
            </a:r>
            <a:r>
              <a:rPr lang="en-US" b="1" dirty="0">
                <a:solidFill>
                  <a:srgbClr val="0070C0"/>
                </a:solidFill>
              </a:rPr>
              <a:t>teaching effectiveness</a:t>
            </a:r>
          </a:p>
          <a:p>
            <a:r>
              <a:rPr lang="en-US" b="1" dirty="0">
                <a:solidFill>
                  <a:srgbClr val="0070C0"/>
                </a:solidFill>
              </a:rPr>
              <a:t>Letters</a:t>
            </a:r>
            <a:r>
              <a:rPr lang="en-US" b="1" dirty="0"/>
              <a:t> </a:t>
            </a:r>
            <a:r>
              <a:rPr lang="en-US" dirty="0"/>
              <a:t>from peers</a:t>
            </a:r>
          </a:p>
        </p:txBody>
      </p:sp>
      <p:sp>
        <p:nvSpPr>
          <p:cNvPr id="9" name="Date Placeholder 5">
            <a:extLst>
              <a:ext uri="{FF2B5EF4-FFF2-40B4-BE49-F238E27FC236}">
                <a16:creationId xmlns:a16="http://schemas.microsoft.com/office/drawing/2014/main" id="{A9483B01-3D08-4B25-91EA-456B29BB2BD7}"/>
              </a:ext>
            </a:extLst>
          </p:cNvPr>
          <p:cNvSpPr>
            <a:spLocks noGrp="1"/>
          </p:cNvSpPr>
          <p:nvPr>
            <p:ph type="dt" sz="half" idx="10"/>
          </p:nvPr>
        </p:nvSpPr>
        <p:spPr>
          <a:xfrm>
            <a:off x="652371" y="6332538"/>
            <a:ext cx="3006492" cy="365125"/>
          </a:xfrm>
        </p:spPr>
        <p:txBody>
          <a:bodyPr/>
          <a:lstStyle/>
          <a:p>
            <a:pPr>
              <a:spcAft>
                <a:spcPts val="600"/>
              </a:spcAft>
            </a:pPr>
            <a:fld id="{B8DED8ED-8F31-468F-AEE3-83AA769F2FC4}" type="datetime1">
              <a:rPr lang="en-US" smtClean="0">
                <a:solidFill>
                  <a:srgbClr val="FFFFFF"/>
                </a:solidFill>
                <a:effectLst>
                  <a:outerShdw blurRad="38100" dist="38100" dir="2700000" algn="tl">
                    <a:srgbClr val="000000">
                      <a:alpha val="43137"/>
                    </a:srgbClr>
                  </a:outerShdw>
                </a:effectLst>
              </a:rPr>
              <a:pPr>
                <a:spcAft>
                  <a:spcPts val="600"/>
                </a:spcAft>
              </a:pPr>
              <a:t>11/27/23</a:t>
            </a:fld>
            <a:endParaRPr lang="en-US" dirty="0">
              <a:solidFill>
                <a:srgbClr val="FFFFFF"/>
              </a:solidFill>
              <a:effectLst>
                <a:outerShdw blurRad="38100" dist="38100" dir="2700000" algn="tl">
                  <a:srgbClr val="000000">
                    <a:alpha val="43137"/>
                  </a:srgbClr>
                </a:outerShdw>
              </a:effectLst>
            </a:endParaRPr>
          </a:p>
        </p:txBody>
      </p:sp>
      <p:sp>
        <p:nvSpPr>
          <p:cNvPr id="13" name="Slide Number Placeholder 8">
            <a:extLst>
              <a:ext uri="{FF2B5EF4-FFF2-40B4-BE49-F238E27FC236}">
                <a16:creationId xmlns:a16="http://schemas.microsoft.com/office/drawing/2014/main" id="{4703DF00-2EC1-47AA-99E2-71CE9A493947}"/>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5</a:t>
            </a:fld>
            <a:endParaRPr lang="en-US"/>
          </a:p>
        </p:txBody>
      </p:sp>
    </p:spTree>
    <p:extLst>
      <p:ext uri="{BB962C8B-B14F-4D97-AF65-F5344CB8AC3E}">
        <p14:creationId xmlns:p14="http://schemas.microsoft.com/office/powerpoint/2010/main" val="423500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A629C-53A9-383B-F497-2F1E1BDEDE87}"/>
              </a:ext>
            </a:extLst>
          </p:cNvPr>
          <p:cNvSpPr>
            <a:spLocks noGrp="1"/>
          </p:cNvSpPr>
          <p:nvPr>
            <p:ph type="title"/>
          </p:nvPr>
        </p:nvSpPr>
        <p:spPr/>
        <p:txBody>
          <a:bodyPr/>
          <a:lstStyle/>
          <a:p>
            <a:r>
              <a:rPr lang="en-US" dirty="0"/>
              <a:t>Annual Perf. vs T&amp;P vs ROTA</a:t>
            </a:r>
          </a:p>
        </p:txBody>
      </p:sp>
      <p:sp>
        <p:nvSpPr>
          <p:cNvPr id="3" name="Content Placeholder 2">
            <a:extLst>
              <a:ext uri="{FF2B5EF4-FFF2-40B4-BE49-F238E27FC236}">
                <a16:creationId xmlns:a16="http://schemas.microsoft.com/office/drawing/2014/main" id="{48131662-0A9E-387C-EE0E-F5C66F69B6D3}"/>
              </a:ext>
            </a:extLst>
          </p:cNvPr>
          <p:cNvSpPr>
            <a:spLocks noGrp="1"/>
          </p:cNvSpPr>
          <p:nvPr>
            <p:ph idx="1"/>
          </p:nvPr>
        </p:nvSpPr>
        <p:spPr>
          <a:xfrm>
            <a:off x="4261849" y="2097506"/>
            <a:ext cx="3666966" cy="3848100"/>
          </a:xfrm>
          <a:solidFill>
            <a:schemeClr val="accent6">
              <a:lumMod val="40000"/>
              <a:lumOff val="60000"/>
            </a:schemeClr>
          </a:solidFill>
        </p:spPr>
        <p:txBody>
          <a:bodyPr>
            <a:normAutofit lnSpcReduction="10000"/>
          </a:bodyPr>
          <a:lstStyle/>
          <a:p>
            <a:r>
              <a:rPr lang="en-US" dirty="0"/>
              <a:t>Teaching philosophy</a:t>
            </a:r>
          </a:p>
          <a:p>
            <a:r>
              <a:rPr lang="en-US" dirty="0"/>
              <a:t>Teaching workload</a:t>
            </a:r>
          </a:p>
          <a:p>
            <a:r>
              <a:rPr lang="en-US" dirty="0"/>
              <a:t>Evidence of curriculum development</a:t>
            </a:r>
          </a:p>
          <a:p>
            <a:r>
              <a:rPr lang="en-US" dirty="0"/>
              <a:t>Professional reflection</a:t>
            </a:r>
          </a:p>
          <a:p>
            <a:r>
              <a:rPr lang="en-US" dirty="0"/>
              <a:t>Evidence of teaching effectiveness</a:t>
            </a:r>
          </a:p>
          <a:p>
            <a:pPr lvl="1"/>
            <a:r>
              <a:rPr lang="en-US" dirty="0"/>
              <a:t>From students</a:t>
            </a:r>
          </a:p>
          <a:p>
            <a:pPr lvl="1"/>
            <a:r>
              <a:rPr lang="en-US" dirty="0"/>
              <a:t>From peers</a:t>
            </a:r>
          </a:p>
        </p:txBody>
      </p:sp>
      <p:sp>
        <p:nvSpPr>
          <p:cNvPr id="4" name="Content Placeholder 2">
            <a:extLst>
              <a:ext uri="{FF2B5EF4-FFF2-40B4-BE49-F238E27FC236}">
                <a16:creationId xmlns:a16="http://schemas.microsoft.com/office/drawing/2014/main" id="{A8168E55-99B6-1D0D-C755-1E9274A7AC01}"/>
              </a:ext>
            </a:extLst>
          </p:cNvPr>
          <p:cNvSpPr txBox="1">
            <a:spLocks/>
          </p:cNvSpPr>
          <p:nvPr/>
        </p:nvSpPr>
        <p:spPr>
          <a:xfrm>
            <a:off x="8272372" y="2085474"/>
            <a:ext cx="3666966" cy="3848100"/>
          </a:xfrm>
          <a:prstGeom prst="rect">
            <a:avLst/>
          </a:prstGeom>
          <a:solidFill>
            <a:schemeClr val="accent5"/>
          </a:solidFill>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Teaching philosophy</a:t>
            </a:r>
          </a:p>
          <a:p>
            <a:r>
              <a:rPr lang="en-US" dirty="0"/>
              <a:t>Plan for disseminating innovation</a:t>
            </a:r>
          </a:p>
          <a:p>
            <a:r>
              <a:rPr lang="en-US" dirty="0"/>
              <a:t>Letters of support</a:t>
            </a:r>
          </a:p>
          <a:p>
            <a:r>
              <a:rPr lang="en-US" dirty="0"/>
              <a:t>Evidence of:  </a:t>
            </a:r>
          </a:p>
          <a:p>
            <a:pPr lvl="1"/>
            <a:r>
              <a:rPr lang="en-US" dirty="0"/>
              <a:t>curriculum development</a:t>
            </a:r>
          </a:p>
          <a:p>
            <a:pPr lvl="1"/>
            <a:r>
              <a:rPr lang="en-US" dirty="0"/>
              <a:t>Evidence of teaching effectiveness</a:t>
            </a:r>
          </a:p>
          <a:p>
            <a:pPr lvl="2"/>
            <a:r>
              <a:rPr lang="en-US" dirty="0"/>
              <a:t>From students</a:t>
            </a:r>
          </a:p>
          <a:p>
            <a:pPr lvl="2"/>
            <a:r>
              <a:rPr lang="en-US" dirty="0"/>
              <a:t>From peers</a:t>
            </a:r>
          </a:p>
        </p:txBody>
      </p:sp>
      <p:sp>
        <p:nvSpPr>
          <p:cNvPr id="5" name="Content Placeholder 2">
            <a:extLst>
              <a:ext uri="{FF2B5EF4-FFF2-40B4-BE49-F238E27FC236}">
                <a16:creationId xmlns:a16="http://schemas.microsoft.com/office/drawing/2014/main" id="{75D1BD17-7CC6-3C9D-9310-97D198C564ED}"/>
              </a:ext>
            </a:extLst>
          </p:cNvPr>
          <p:cNvSpPr txBox="1">
            <a:spLocks/>
          </p:cNvSpPr>
          <p:nvPr/>
        </p:nvSpPr>
        <p:spPr>
          <a:xfrm>
            <a:off x="240641" y="2109538"/>
            <a:ext cx="3677651" cy="3848100"/>
          </a:xfrm>
          <a:prstGeom prst="rect">
            <a:avLst/>
          </a:prstGeom>
          <a:solidFill>
            <a:schemeClr val="accent3">
              <a:lumMod val="60000"/>
              <a:lumOff val="40000"/>
            </a:schemeClr>
          </a:solidFill>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Teaching philosophy</a:t>
            </a:r>
          </a:p>
          <a:p>
            <a:r>
              <a:rPr lang="en-US" dirty="0"/>
              <a:t>Teaching workload</a:t>
            </a:r>
          </a:p>
          <a:p>
            <a:r>
              <a:rPr lang="en-US" dirty="0"/>
              <a:t>Evidence of prof. development</a:t>
            </a:r>
          </a:p>
          <a:p>
            <a:r>
              <a:rPr lang="en-US" dirty="0"/>
              <a:t>Evidence of teaching effectiveness</a:t>
            </a:r>
          </a:p>
          <a:p>
            <a:pPr lvl="1"/>
            <a:r>
              <a:rPr lang="en-US" dirty="0"/>
              <a:t>From students</a:t>
            </a:r>
          </a:p>
        </p:txBody>
      </p:sp>
      <p:sp>
        <p:nvSpPr>
          <p:cNvPr id="6" name="TextBox 5">
            <a:extLst>
              <a:ext uri="{FF2B5EF4-FFF2-40B4-BE49-F238E27FC236}">
                <a16:creationId xmlns:a16="http://schemas.microsoft.com/office/drawing/2014/main" id="{5E8CBA84-B4E5-7D79-ACEE-C5E77D5AE8DB}"/>
              </a:ext>
            </a:extLst>
          </p:cNvPr>
          <p:cNvSpPr txBox="1"/>
          <p:nvPr/>
        </p:nvSpPr>
        <p:spPr>
          <a:xfrm>
            <a:off x="2165684" y="6112042"/>
            <a:ext cx="3238387" cy="646331"/>
          </a:xfrm>
          <a:prstGeom prst="rect">
            <a:avLst/>
          </a:prstGeom>
          <a:solidFill>
            <a:schemeClr val="accent1"/>
          </a:solidFill>
        </p:spPr>
        <p:txBody>
          <a:bodyPr wrap="none" rtlCol="0">
            <a:spAutoFit/>
          </a:bodyPr>
          <a:lstStyle/>
          <a:p>
            <a:r>
              <a:rPr lang="en-US" dirty="0"/>
              <a:t>Letters / observations only for</a:t>
            </a:r>
          </a:p>
          <a:p>
            <a:r>
              <a:rPr lang="en-US" dirty="0"/>
              <a:t>T&amp;P</a:t>
            </a:r>
          </a:p>
        </p:txBody>
      </p:sp>
    </p:spTree>
    <p:extLst>
      <p:ext uri="{BB962C8B-B14F-4D97-AF65-F5344CB8AC3E}">
        <p14:creationId xmlns:p14="http://schemas.microsoft.com/office/powerpoint/2010/main" val="3442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97F5-7A74-4BB5-85A0-C8D8AE905D98}"/>
              </a:ext>
            </a:extLst>
          </p:cNvPr>
          <p:cNvSpPr>
            <a:spLocks noGrp="1"/>
          </p:cNvSpPr>
          <p:nvPr>
            <p:ph type="title"/>
          </p:nvPr>
        </p:nvSpPr>
        <p:spPr/>
        <p:txBody>
          <a:bodyPr/>
          <a:lstStyle/>
          <a:p>
            <a:r>
              <a:rPr lang="en-US" dirty="0"/>
              <a:t>Let’s plan &amp; be prepared</a:t>
            </a:r>
          </a:p>
        </p:txBody>
      </p:sp>
      <p:pic>
        <p:nvPicPr>
          <p:cNvPr id="5" name="Content Placeholder 4" descr="A white background with blue text&#10;&#10;Description automatically generated">
            <a:extLst>
              <a:ext uri="{FF2B5EF4-FFF2-40B4-BE49-F238E27FC236}">
                <a16:creationId xmlns:a16="http://schemas.microsoft.com/office/drawing/2014/main" id="{7A083DB1-0BAC-524B-9054-0B6E5A7B3C08}"/>
              </a:ext>
            </a:extLst>
          </p:cNvPr>
          <p:cNvPicPr>
            <a:picLocks noGrp="1" noChangeAspect="1"/>
          </p:cNvPicPr>
          <p:nvPr>
            <p:ph idx="1"/>
          </p:nvPr>
        </p:nvPicPr>
        <p:blipFill>
          <a:blip r:embed="rId2"/>
          <a:stretch>
            <a:fillRect/>
          </a:stretch>
        </p:blipFill>
        <p:spPr>
          <a:xfrm>
            <a:off x="1993488" y="2025650"/>
            <a:ext cx="5461000" cy="2806700"/>
          </a:xfrm>
        </p:spPr>
      </p:pic>
      <p:pic>
        <p:nvPicPr>
          <p:cNvPr id="7" name="Picture 6" descr="A close-up of a list of words&#10;&#10;Description automatically generated">
            <a:extLst>
              <a:ext uri="{FF2B5EF4-FFF2-40B4-BE49-F238E27FC236}">
                <a16:creationId xmlns:a16="http://schemas.microsoft.com/office/drawing/2014/main" id="{6743D442-F5F7-374F-FC7B-87796B5BB265}"/>
              </a:ext>
            </a:extLst>
          </p:cNvPr>
          <p:cNvPicPr>
            <a:picLocks noChangeAspect="1"/>
          </p:cNvPicPr>
          <p:nvPr/>
        </p:nvPicPr>
        <p:blipFill>
          <a:blip r:embed="rId3"/>
          <a:stretch>
            <a:fillRect/>
          </a:stretch>
        </p:blipFill>
        <p:spPr>
          <a:xfrm>
            <a:off x="7527759" y="2025650"/>
            <a:ext cx="3784600" cy="3098800"/>
          </a:xfrm>
          <a:prstGeom prst="rect">
            <a:avLst/>
          </a:prstGeom>
        </p:spPr>
      </p:pic>
      <p:pic>
        <p:nvPicPr>
          <p:cNvPr id="9" name="Picture 8" descr="A close-up of a white background&#10;&#10;Description automatically generated">
            <a:extLst>
              <a:ext uri="{FF2B5EF4-FFF2-40B4-BE49-F238E27FC236}">
                <a16:creationId xmlns:a16="http://schemas.microsoft.com/office/drawing/2014/main" id="{D6A4381B-3F03-F0FE-4300-A0527B9A9F73}"/>
              </a:ext>
            </a:extLst>
          </p:cNvPr>
          <p:cNvPicPr>
            <a:picLocks noChangeAspect="1"/>
          </p:cNvPicPr>
          <p:nvPr/>
        </p:nvPicPr>
        <p:blipFill>
          <a:blip r:embed="rId4"/>
          <a:stretch>
            <a:fillRect/>
          </a:stretch>
        </p:blipFill>
        <p:spPr>
          <a:xfrm>
            <a:off x="1873180" y="4832350"/>
            <a:ext cx="4635500" cy="1130300"/>
          </a:xfrm>
          <a:prstGeom prst="rect">
            <a:avLst/>
          </a:prstGeom>
        </p:spPr>
      </p:pic>
      <p:sp>
        <p:nvSpPr>
          <p:cNvPr id="10" name="TextBox 9">
            <a:extLst>
              <a:ext uri="{FF2B5EF4-FFF2-40B4-BE49-F238E27FC236}">
                <a16:creationId xmlns:a16="http://schemas.microsoft.com/office/drawing/2014/main" id="{8F73AB34-E3F2-31A3-DCDC-FA1899E5FF96}"/>
              </a:ext>
            </a:extLst>
          </p:cNvPr>
          <p:cNvSpPr txBox="1"/>
          <p:nvPr/>
        </p:nvSpPr>
        <p:spPr>
          <a:xfrm rot="19780908">
            <a:off x="-72213" y="2380119"/>
            <a:ext cx="2419252" cy="369332"/>
          </a:xfrm>
          <a:prstGeom prst="rect">
            <a:avLst/>
          </a:prstGeom>
          <a:solidFill>
            <a:schemeClr val="accent4"/>
          </a:solidFill>
        </p:spPr>
        <p:txBody>
          <a:bodyPr wrap="none" rtlCol="0">
            <a:spAutoFit/>
          </a:bodyPr>
          <a:lstStyle/>
          <a:p>
            <a:r>
              <a:rPr lang="en-US" b="1" dirty="0">
                <a:solidFill>
                  <a:schemeClr val="bg1"/>
                </a:solidFill>
              </a:rPr>
              <a:t>From faculty success</a:t>
            </a:r>
          </a:p>
        </p:txBody>
      </p:sp>
      <p:sp>
        <p:nvSpPr>
          <p:cNvPr id="11" name="TextBox 10">
            <a:extLst>
              <a:ext uri="{FF2B5EF4-FFF2-40B4-BE49-F238E27FC236}">
                <a16:creationId xmlns:a16="http://schemas.microsoft.com/office/drawing/2014/main" id="{89A63968-117D-5263-FEC3-75BC61D097F9}"/>
              </a:ext>
            </a:extLst>
          </p:cNvPr>
          <p:cNvSpPr txBox="1"/>
          <p:nvPr/>
        </p:nvSpPr>
        <p:spPr>
          <a:xfrm>
            <a:off x="5518484" y="5498432"/>
            <a:ext cx="2498248" cy="369332"/>
          </a:xfrm>
          <a:prstGeom prst="rect">
            <a:avLst/>
          </a:prstGeom>
          <a:solidFill>
            <a:schemeClr val="accent1"/>
          </a:solidFill>
        </p:spPr>
        <p:txBody>
          <a:bodyPr wrap="none" rtlCol="0">
            <a:spAutoFit/>
          </a:bodyPr>
          <a:lstStyle/>
          <a:p>
            <a:r>
              <a:rPr lang="en-US" dirty="0">
                <a:sym typeface="Wingdings" pitchFamily="2" charset="2"/>
              </a:rPr>
              <a:t> </a:t>
            </a:r>
            <a:r>
              <a:rPr lang="en-US" dirty="0"/>
              <a:t>Teaching philosophy</a:t>
            </a:r>
          </a:p>
        </p:txBody>
      </p:sp>
      <p:sp>
        <p:nvSpPr>
          <p:cNvPr id="12" name="TextBox 11">
            <a:extLst>
              <a:ext uri="{FF2B5EF4-FFF2-40B4-BE49-F238E27FC236}">
                <a16:creationId xmlns:a16="http://schemas.microsoft.com/office/drawing/2014/main" id="{01E49357-01B0-2F11-1D76-84E0863254FD}"/>
              </a:ext>
            </a:extLst>
          </p:cNvPr>
          <p:cNvSpPr txBox="1"/>
          <p:nvPr/>
        </p:nvSpPr>
        <p:spPr>
          <a:xfrm>
            <a:off x="9420059" y="4709016"/>
            <a:ext cx="2688557" cy="646331"/>
          </a:xfrm>
          <a:prstGeom prst="rect">
            <a:avLst/>
          </a:prstGeom>
          <a:solidFill>
            <a:schemeClr val="accent6"/>
          </a:solidFill>
        </p:spPr>
        <p:txBody>
          <a:bodyPr wrap="none" rtlCol="0">
            <a:spAutoFit/>
          </a:bodyPr>
          <a:lstStyle/>
          <a:p>
            <a:r>
              <a:rPr lang="en-US" dirty="0">
                <a:sym typeface="Wingdings" pitchFamily="2" charset="2"/>
              </a:rPr>
              <a:t> </a:t>
            </a:r>
            <a:r>
              <a:rPr lang="en-US" dirty="0"/>
              <a:t>You can keep track of </a:t>
            </a:r>
          </a:p>
          <a:p>
            <a:r>
              <a:rPr lang="en-US" dirty="0"/>
              <a:t>your innovation here</a:t>
            </a:r>
          </a:p>
        </p:txBody>
      </p:sp>
      <p:sp>
        <p:nvSpPr>
          <p:cNvPr id="13" name="TextBox 12">
            <a:extLst>
              <a:ext uri="{FF2B5EF4-FFF2-40B4-BE49-F238E27FC236}">
                <a16:creationId xmlns:a16="http://schemas.microsoft.com/office/drawing/2014/main" id="{B55CA9E0-099B-6215-7BD1-905E09AB7431}"/>
              </a:ext>
            </a:extLst>
          </p:cNvPr>
          <p:cNvSpPr txBox="1"/>
          <p:nvPr/>
        </p:nvSpPr>
        <p:spPr>
          <a:xfrm>
            <a:off x="2466474" y="6140116"/>
            <a:ext cx="7061549" cy="369332"/>
          </a:xfrm>
          <a:prstGeom prst="rect">
            <a:avLst/>
          </a:prstGeom>
          <a:noFill/>
        </p:spPr>
        <p:txBody>
          <a:bodyPr wrap="none" rtlCol="0">
            <a:spAutoFit/>
          </a:bodyPr>
          <a:lstStyle/>
          <a:p>
            <a:r>
              <a:rPr lang="en-US" b="1" dirty="0">
                <a:solidFill>
                  <a:srgbClr val="FF0000"/>
                </a:solidFill>
              </a:rPr>
              <a:t>A solid annual evaluation reporting can build into T&amp;P and awards</a:t>
            </a:r>
          </a:p>
        </p:txBody>
      </p:sp>
      <p:sp>
        <p:nvSpPr>
          <p:cNvPr id="14" name="TextBox 13">
            <a:extLst>
              <a:ext uri="{FF2B5EF4-FFF2-40B4-BE49-F238E27FC236}">
                <a16:creationId xmlns:a16="http://schemas.microsoft.com/office/drawing/2014/main" id="{A64CE4FE-3663-9B26-E30F-7BA06694BC10}"/>
              </a:ext>
            </a:extLst>
          </p:cNvPr>
          <p:cNvSpPr txBox="1"/>
          <p:nvPr/>
        </p:nvSpPr>
        <p:spPr>
          <a:xfrm>
            <a:off x="8422105" y="1094874"/>
            <a:ext cx="3065263" cy="646331"/>
          </a:xfrm>
          <a:prstGeom prst="rect">
            <a:avLst/>
          </a:prstGeom>
          <a:solidFill>
            <a:schemeClr val="accent6">
              <a:lumMod val="75000"/>
            </a:schemeClr>
          </a:solidFill>
        </p:spPr>
        <p:txBody>
          <a:bodyPr wrap="none" rtlCol="0">
            <a:spAutoFit/>
          </a:bodyPr>
          <a:lstStyle/>
          <a:p>
            <a:r>
              <a:rPr lang="en-US" dirty="0">
                <a:solidFill>
                  <a:schemeClr val="bg1"/>
                </a:solidFill>
              </a:rPr>
              <a:t>Efforts to remain current, to </a:t>
            </a:r>
          </a:p>
          <a:p>
            <a:r>
              <a:rPr lang="en-US" dirty="0">
                <a:solidFill>
                  <a:schemeClr val="bg1"/>
                </a:solidFill>
              </a:rPr>
              <a:t>innovate</a:t>
            </a:r>
          </a:p>
        </p:txBody>
      </p:sp>
      <p:cxnSp>
        <p:nvCxnSpPr>
          <p:cNvPr id="16" name="Straight Arrow Connector 15">
            <a:extLst>
              <a:ext uri="{FF2B5EF4-FFF2-40B4-BE49-F238E27FC236}">
                <a16:creationId xmlns:a16="http://schemas.microsoft.com/office/drawing/2014/main" id="{E7F6E166-BD2F-A890-84D5-D7942A13742E}"/>
              </a:ext>
            </a:extLst>
          </p:cNvPr>
          <p:cNvCxnSpPr/>
          <p:nvPr/>
        </p:nvCxnSpPr>
        <p:spPr>
          <a:xfrm flipH="1">
            <a:off x="8891337" y="1794753"/>
            <a:ext cx="324852" cy="784769"/>
          </a:xfrm>
          <a:prstGeom prst="straightConnector1">
            <a:avLst/>
          </a:prstGeom>
          <a:ln>
            <a:solidFill>
              <a:schemeClr val="accent6">
                <a:lumMod val="75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65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6873CF0B-9E16-25C5-BF7F-5C990B9705CD}"/>
              </a:ext>
            </a:extLst>
          </p:cNvPr>
          <p:cNvPicPr>
            <a:picLocks noChangeAspect="1"/>
          </p:cNvPicPr>
          <p:nvPr/>
        </p:nvPicPr>
        <p:blipFill rotWithShape="1">
          <a:blip r:embed="rId2"/>
          <a:srcRect l="1816" r="27148" b="-1"/>
          <a:stretch/>
        </p:blipFill>
        <p:spPr>
          <a:xfrm>
            <a:off x="20" y="10"/>
            <a:ext cx="7353280" cy="6857990"/>
          </a:xfrm>
          <a:prstGeom prst="rect">
            <a:avLst/>
          </a:prstGeom>
          <a:noFill/>
        </p:spPr>
      </p:pic>
      <p:sp>
        <p:nvSpPr>
          <p:cNvPr id="2" name="Title 1">
            <a:extLst>
              <a:ext uri="{FF2B5EF4-FFF2-40B4-BE49-F238E27FC236}">
                <a16:creationId xmlns:a16="http://schemas.microsoft.com/office/drawing/2014/main" id="{9E9B7872-1EE8-7625-565E-9D0A5D04A93E}"/>
              </a:ext>
            </a:extLst>
          </p:cNvPr>
          <p:cNvSpPr>
            <a:spLocks noGrp="1"/>
          </p:cNvSpPr>
          <p:nvPr>
            <p:ph type="title"/>
          </p:nvPr>
        </p:nvSpPr>
        <p:spPr>
          <a:xfrm>
            <a:off x="647701" y="2362201"/>
            <a:ext cx="4413532" cy="3848100"/>
          </a:xfrm>
        </p:spPr>
        <p:txBody>
          <a:bodyPr anchor="b">
            <a:normAutofit/>
          </a:bodyPr>
          <a:lstStyle/>
          <a:p>
            <a:r>
              <a:rPr lang="en-US" dirty="0"/>
              <a:t>Teaching philosophy</a:t>
            </a:r>
          </a:p>
        </p:txBody>
      </p:sp>
      <p:sp>
        <p:nvSpPr>
          <p:cNvPr id="3" name="Content Placeholder 2">
            <a:extLst>
              <a:ext uri="{FF2B5EF4-FFF2-40B4-BE49-F238E27FC236}">
                <a16:creationId xmlns:a16="http://schemas.microsoft.com/office/drawing/2014/main" id="{A395B55B-B790-F95D-5662-54940712CBD1}"/>
              </a:ext>
            </a:extLst>
          </p:cNvPr>
          <p:cNvSpPr>
            <a:spLocks noGrp="1"/>
          </p:cNvSpPr>
          <p:nvPr>
            <p:ph idx="1"/>
          </p:nvPr>
        </p:nvSpPr>
        <p:spPr>
          <a:xfrm>
            <a:off x="7615988" y="276725"/>
            <a:ext cx="4054643" cy="5933575"/>
          </a:xfrm>
        </p:spPr>
        <p:txBody>
          <a:bodyPr>
            <a:normAutofit/>
          </a:bodyPr>
          <a:lstStyle/>
          <a:p>
            <a:pPr>
              <a:lnSpc>
                <a:spcPct val="110000"/>
              </a:lnSpc>
            </a:pPr>
            <a:r>
              <a:rPr lang="en-US" sz="1600" b="1" dirty="0">
                <a:solidFill>
                  <a:srgbClr val="FF0000"/>
                </a:solidFill>
              </a:rPr>
              <a:t>It’s not what you do but why you do it</a:t>
            </a:r>
          </a:p>
          <a:p>
            <a:pPr>
              <a:lnSpc>
                <a:spcPct val="110000"/>
              </a:lnSpc>
            </a:pPr>
            <a:r>
              <a:rPr lang="en-US" sz="1600" dirty="0"/>
              <a:t>Some tips (only my 2 cents)</a:t>
            </a:r>
          </a:p>
          <a:p>
            <a:pPr>
              <a:lnSpc>
                <a:spcPct val="110000"/>
              </a:lnSpc>
            </a:pPr>
            <a:r>
              <a:rPr lang="en-US" sz="1600" dirty="0"/>
              <a:t>Focus on the </a:t>
            </a:r>
            <a:r>
              <a:rPr lang="en-US" sz="1600" b="1" dirty="0"/>
              <a:t>why</a:t>
            </a:r>
            <a:r>
              <a:rPr lang="en-US" sz="1600" dirty="0"/>
              <a:t> </a:t>
            </a:r>
            <a:r>
              <a:rPr lang="en-US" sz="1600" i="1" dirty="0"/>
              <a:t>(Start with Why, by Simon Sinek): </a:t>
            </a:r>
            <a:r>
              <a:rPr lang="en-US" sz="1600" b="1" dirty="0">
                <a:solidFill>
                  <a:srgbClr val="0070C0"/>
                </a:solidFill>
              </a:rPr>
              <a:t>why your teaching style is the way it is</a:t>
            </a:r>
          </a:p>
          <a:p>
            <a:pPr>
              <a:lnSpc>
                <a:spcPct val="110000"/>
              </a:lnSpc>
            </a:pPr>
            <a:r>
              <a:rPr lang="en-US" sz="1600" dirty="0"/>
              <a:t>It’s </a:t>
            </a:r>
            <a:r>
              <a:rPr lang="en-US" sz="1600" b="1" dirty="0">
                <a:solidFill>
                  <a:srgbClr val="0070C0"/>
                </a:solidFill>
              </a:rPr>
              <a:t>more personal </a:t>
            </a:r>
            <a:r>
              <a:rPr lang="en-US" sz="1600" dirty="0"/>
              <a:t>than technical: </a:t>
            </a:r>
            <a:r>
              <a:rPr lang="en-US" sz="1600" b="1" dirty="0">
                <a:solidFill>
                  <a:srgbClr val="FF0000"/>
                </a:solidFill>
              </a:rPr>
              <a:t>your values and beliefs</a:t>
            </a:r>
          </a:p>
          <a:p>
            <a:pPr>
              <a:lnSpc>
                <a:spcPct val="110000"/>
              </a:lnSpc>
            </a:pPr>
            <a:r>
              <a:rPr lang="en-US" sz="1600" dirty="0"/>
              <a:t>You may want to share some results, but remember: it is about your why, it is not an executive summary of achievements</a:t>
            </a:r>
          </a:p>
          <a:p>
            <a:pPr>
              <a:lnSpc>
                <a:spcPct val="110000"/>
              </a:lnSpc>
            </a:pPr>
            <a:r>
              <a:rPr lang="en-US" sz="1600" dirty="0"/>
              <a:t>Also address (if not yet weaved in your values): </a:t>
            </a:r>
            <a:r>
              <a:rPr lang="en-US" sz="1600" b="1" dirty="0">
                <a:solidFill>
                  <a:srgbClr val="0070C0"/>
                </a:solidFill>
              </a:rPr>
              <a:t>students’ role, assessment/feedback, diversity, equity, and inclusion</a:t>
            </a:r>
            <a:r>
              <a:rPr lang="en-US" sz="1600" dirty="0">
                <a:solidFill>
                  <a:srgbClr val="0070C0"/>
                </a:solidFill>
              </a:rPr>
              <a:t> </a:t>
            </a:r>
          </a:p>
          <a:p>
            <a:pPr>
              <a:lnSpc>
                <a:spcPct val="110000"/>
              </a:lnSpc>
            </a:pPr>
            <a:r>
              <a:rPr lang="en-US" sz="1600" u="sng" dirty="0"/>
              <a:t>Note</a:t>
            </a:r>
            <a:r>
              <a:rPr lang="en-US" sz="1600" dirty="0"/>
              <a:t>: you may want to add an executive summary to help the reader (more on this later)</a:t>
            </a:r>
          </a:p>
        </p:txBody>
      </p:sp>
      <p:sp>
        <p:nvSpPr>
          <p:cNvPr id="13" name="Slide Number Placeholder 8">
            <a:extLst>
              <a:ext uri="{FF2B5EF4-FFF2-40B4-BE49-F238E27FC236}">
                <a16:creationId xmlns:a16="http://schemas.microsoft.com/office/drawing/2014/main" id="{4703DF00-2EC1-47AA-99E2-71CE9A493947}"/>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8</a:t>
            </a:fld>
            <a:endParaRPr lang="en-US"/>
          </a:p>
        </p:txBody>
      </p:sp>
    </p:spTree>
    <p:extLst>
      <p:ext uri="{BB962C8B-B14F-4D97-AF65-F5344CB8AC3E}">
        <p14:creationId xmlns:p14="http://schemas.microsoft.com/office/powerpoint/2010/main" val="416550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blurred public library with bookshelves">
            <a:extLst>
              <a:ext uri="{FF2B5EF4-FFF2-40B4-BE49-F238E27FC236}">
                <a16:creationId xmlns:a16="http://schemas.microsoft.com/office/drawing/2014/main" id="{F8DFE8A8-A2C3-AF8B-F355-7159E28BE04B}"/>
              </a:ext>
            </a:extLst>
          </p:cNvPr>
          <p:cNvPicPr>
            <a:picLocks noChangeAspect="1"/>
          </p:cNvPicPr>
          <p:nvPr/>
        </p:nvPicPr>
        <p:blipFill rotWithShape="1">
          <a:blip r:embed="rId2"/>
          <a:srcRect l="3044" r="25384" b="-1"/>
          <a:stretch/>
        </p:blipFill>
        <p:spPr>
          <a:xfrm>
            <a:off x="20" y="10"/>
            <a:ext cx="7353280" cy="6857990"/>
          </a:xfrm>
          <a:prstGeom prst="rect">
            <a:avLst/>
          </a:prstGeom>
          <a:noFill/>
        </p:spPr>
      </p:pic>
      <p:sp>
        <p:nvSpPr>
          <p:cNvPr id="2" name="Title 1">
            <a:extLst>
              <a:ext uri="{FF2B5EF4-FFF2-40B4-BE49-F238E27FC236}">
                <a16:creationId xmlns:a16="http://schemas.microsoft.com/office/drawing/2014/main" id="{50B379A1-7B73-8C5C-05B6-39E9B3402484}"/>
              </a:ext>
            </a:extLst>
          </p:cNvPr>
          <p:cNvSpPr>
            <a:spLocks noGrp="1"/>
          </p:cNvSpPr>
          <p:nvPr>
            <p:ph type="title"/>
          </p:nvPr>
        </p:nvSpPr>
        <p:spPr>
          <a:xfrm>
            <a:off x="647701" y="2362201"/>
            <a:ext cx="4413532" cy="3848100"/>
          </a:xfrm>
        </p:spPr>
        <p:txBody>
          <a:bodyPr anchor="b">
            <a:normAutofit/>
          </a:bodyPr>
          <a:lstStyle/>
          <a:p>
            <a:r>
              <a:rPr lang="en-US" dirty="0"/>
              <a:t>Evidence of teaching effectiveness</a:t>
            </a:r>
          </a:p>
        </p:txBody>
      </p:sp>
      <p:sp>
        <p:nvSpPr>
          <p:cNvPr id="3" name="Content Placeholder 2">
            <a:extLst>
              <a:ext uri="{FF2B5EF4-FFF2-40B4-BE49-F238E27FC236}">
                <a16:creationId xmlns:a16="http://schemas.microsoft.com/office/drawing/2014/main" id="{E71E4C21-690B-1D0D-09FF-64033BC739F1}"/>
              </a:ext>
            </a:extLst>
          </p:cNvPr>
          <p:cNvSpPr>
            <a:spLocks noGrp="1"/>
          </p:cNvSpPr>
          <p:nvPr>
            <p:ph idx="1"/>
          </p:nvPr>
        </p:nvSpPr>
        <p:spPr>
          <a:xfrm>
            <a:off x="7353300" y="160337"/>
            <a:ext cx="4838680" cy="5783263"/>
          </a:xfrm>
        </p:spPr>
        <p:txBody>
          <a:bodyPr>
            <a:noAutofit/>
          </a:bodyPr>
          <a:lstStyle/>
          <a:p>
            <a:pPr>
              <a:lnSpc>
                <a:spcPct val="110000"/>
              </a:lnSpc>
            </a:pPr>
            <a:r>
              <a:rPr lang="en-US" sz="1800" dirty="0"/>
              <a:t>What is it?</a:t>
            </a:r>
          </a:p>
          <a:p>
            <a:pPr>
              <a:lnSpc>
                <a:spcPct val="110000"/>
              </a:lnSpc>
            </a:pPr>
            <a:r>
              <a:rPr lang="en-US" sz="1800" dirty="0"/>
              <a:t>Let’s talk about student evaluations</a:t>
            </a:r>
          </a:p>
          <a:p>
            <a:pPr>
              <a:lnSpc>
                <a:spcPct val="110000"/>
              </a:lnSpc>
            </a:pPr>
            <a:r>
              <a:rPr lang="en-US" sz="1800" dirty="0"/>
              <a:t>What else? </a:t>
            </a:r>
          </a:p>
          <a:p>
            <a:pPr lvl="1">
              <a:lnSpc>
                <a:spcPct val="110000"/>
              </a:lnSpc>
            </a:pPr>
            <a:r>
              <a:rPr lang="en-US" dirty="0"/>
              <a:t>Context? </a:t>
            </a:r>
            <a:r>
              <a:rPr lang="en-US" i="1" dirty="0"/>
              <a:t>(see: The Instruction Myth, by </a:t>
            </a:r>
            <a:r>
              <a:rPr lang="en-US" i="1" dirty="0" err="1"/>
              <a:t>Tagg</a:t>
            </a:r>
            <a:r>
              <a:rPr lang="en-US" i="1" dirty="0"/>
              <a:t>)</a:t>
            </a:r>
          </a:p>
          <a:p>
            <a:pPr lvl="1">
              <a:lnSpc>
                <a:spcPct val="110000"/>
              </a:lnSpc>
            </a:pPr>
            <a:r>
              <a:rPr lang="en-US" dirty="0"/>
              <a:t>Wholistic approach to assessment of teaching </a:t>
            </a:r>
            <a:r>
              <a:rPr lang="en-US" i="1" dirty="0"/>
              <a:t>(see: TEval, led by the University of Kansas)</a:t>
            </a:r>
          </a:p>
          <a:p>
            <a:pPr lvl="1">
              <a:lnSpc>
                <a:spcPct val="110000"/>
              </a:lnSpc>
            </a:pPr>
            <a:r>
              <a:rPr lang="en-US" dirty="0"/>
              <a:t>Your willingness to remain current (professional development)</a:t>
            </a:r>
          </a:p>
          <a:p>
            <a:pPr lvl="1">
              <a:lnSpc>
                <a:spcPct val="110000"/>
              </a:lnSpc>
            </a:pPr>
            <a:r>
              <a:rPr lang="en-US" dirty="0"/>
              <a:t>How you share your practice (e.g., interest groups, workshops, book clubs, etc.)</a:t>
            </a:r>
          </a:p>
          <a:p>
            <a:pPr lvl="1">
              <a:lnSpc>
                <a:spcPct val="110000"/>
              </a:lnSpc>
            </a:pPr>
            <a:r>
              <a:rPr lang="en-US" dirty="0"/>
              <a:t>Students’ success</a:t>
            </a:r>
          </a:p>
          <a:p>
            <a:pPr>
              <a:lnSpc>
                <a:spcPct val="110000"/>
              </a:lnSpc>
            </a:pPr>
            <a:r>
              <a:rPr lang="en-US" sz="1800" u="sng" dirty="0"/>
              <a:t>Note</a:t>
            </a:r>
            <a:r>
              <a:rPr lang="en-US" sz="1800" dirty="0"/>
              <a:t>: </a:t>
            </a:r>
            <a:r>
              <a:rPr lang="en-US" sz="1800" b="1" dirty="0">
                <a:solidFill>
                  <a:srgbClr val="FF0000"/>
                </a:solidFill>
              </a:rPr>
              <a:t>the type of evidence you present speaks volumes about what you consider effective teaching --&gt; so depending on what you believe in (your philosophy), your evidence should be aligned</a:t>
            </a:r>
          </a:p>
        </p:txBody>
      </p:sp>
      <p:sp>
        <p:nvSpPr>
          <p:cNvPr id="13" name="Slide Number Placeholder 8">
            <a:extLst>
              <a:ext uri="{FF2B5EF4-FFF2-40B4-BE49-F238E27FC236}">
                <a16:creationId xmlns:a16="http://schemas.microsoft.com/office/drawing/2014/main" id="{4703DF00-2EC1-47AA-99E2-71CE9A493947}"/>
              </a:ext>
            </a:extLst>
          </p:cNvPr>
          <p:cNvSpPr>
            <a:spLocks noGrp="1"/>
          </p:cNvSpPr>
          <p:nvPr>
            <p:ph type="sldNum" sz="quarter" idx="12"/>
          </p:nvPr>
        </p:nvSpPr>
        <p:spPr>
          <a:xfrm>
            <a:off x="11444747" y="6332538"/>
            <a:ext cx="539808" cy="365125"/>
          </a:xfrm>
        </p:spPr>
        <p:txBody>
          <a:bodyPr/>
          <a:lstStyle/>
          <a:p>
            <a:pPr>
              <a:spcAft>
                <a:spcPts val="600"/>
              </a:spcAft>
            </a:pPr>
            <a:fld id="{45C5C030-0550-4584-9C82-E35DF7DBC581}" type="slidenum">
              <a:rPr lang="en-US" smtClean="0"/>
              <a:pPr>
                <a:spcAft>
                  <a:spcPts val="600"/>
                </a:spcAft>
              </a:pPr>
              <a:t>9</a:t>
            </a:fld>
            <a:endParaRPr lang="en-US"/>
          </a:p>
        </p:txBody>
      </p:sp>
    </p:spTree>
    <p:extLst>
      <p:ext uri="{BB962C8B-B14F-4D97-AF65-F5344CB8AC3E}">
        <p14:creationId xmlns:p14="http://schemas.microsoft.com/office/powerpoint/2010/main" val="199275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tationVTI">
  <a:themeElements>
    <a:clrScheme name="AnalogousFromLightSeedRightStep">
      <a:dk1>
        <a:srgbClr val="000000"/>
      </a:dk1>
      <a:lt1>
        <a:srgbClr val="FFFFFF"/>
      </a:lt1>
      <a:dk2>
        <a:srgbClr val="3E3423"/>
      </a:dk2>
      <a:lt2>
        <a:srgbClr val="E2E7E8"/>
      </a:lt2>
      <a:accent1>
        <a:srgbClr val="C49791"/>
      </a:accent1>
      <a:accent2>
        <a:srgbClr val="BA9E7F"/>
      </a:accent2>
      <a:accent3>
        <a:srgbClr val="A7A57F"/>
      </a:accent3>
      <a:accent4>
        <a:srgbClr val="97AB75"/>
      </a:accent4>
      <a:accent5>
        <a:srgbClr val="8CAD83"/>
      </a:accent5>
      <a:accent6>
        <a:srgbClr val="78AF82"/>
      </a:accent6>
      <a:hlink>
        <a:srgbClr val="598C92"/>
      </a:hlink>
      <a:folHlink>
        <a:srgbClr val="7F7F7F"/>
      </a:folHlink>
    </a:clrScheme>
    <a:fontScheme name="Grandview">
      <a:majorFont>
        <a:latin typeface="Grandview"/>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VTI" id="{4899D957-8B31-4AB5-A19D-CB0353FFB667}" vid="{430294D6-2412-4BD3-B567-F0976EA493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1957</Words>
  <Application>Microsoft Macintosh PowerPoint</Application>
  <PresentationFormat>Widescreen</PresentationFormat>
  <Paragraphs>220</Paragraphs>
  <Slides>19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Courier New</vt:lpstr>
      <vt:lpstr>Grandview</vt:lpstr>
      <vt:lpstr>Grandview Display</vt:lpstr>
      <vt:lpstr>inherit</vt:lpstr>
      <vt:lpstr>Open Sans</vt:lpstr>
      <vt:lpstr>CitationVTI</vt:lpstr>
      <vt:lpstr>The Teaching Dossier</vt:lpstr>
      <vt:lpstr>Introductions</vt:lpstr>
      <vt:lpstr>What do we mean by a Teaching Dossier?</vt:lpstr>
      <vt:lpstr>GoalS of this workshop</vt:lpstr>
      <vt:lpstr>Let’s Dig into it</vt:lpstr>
      <vt:lpstr>Annual Perf. vs T&amp;P vs ROTA</vt:lpstr>
      <vt:lpstr>Let’s plan &amp; be prepared</vt:lpstr>
      <vt:lpstr>Teaching philosophy</vt:lpstr>
      <vt:lpstr>Evidence of teaching effectiveness</vt:lpstr>
      <vt:lpstr>Helping nominators</vt:lpstr>
      <vt:lpstr>(INCOMPLETE) List of awards</vt:lpstr>
      <vt:lpstr>AWARDS DETAILS</vt:lpstr>
      <vt:lpstr>AWARDS DETAILS</vt:lpstr>
      <vt:lpstr>AWARDS DETAILS</vt:lpstr>
      <vt:lpstr>AWARDS DETAILS</vt:lpstr>
      <vt:lpstr>More in this series</vt:lpstr>
      <vt:lpstr>An upcoming Community of Practice</vt:lpstr>
      <vt:lpstr>Thank you for your attention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Teaching Dossier</dc:title>
  <dc:creator>Ceberio, Martine</dc:creator>
  <cp:lastModifiedBy>Ceberio, Martine</cp:lastModifiedBy>
  <cp:revision>95</cp:revision>
  <dcterms:created xsi:type="dcterms:W3CDTF">2023-11-27T19:11:37Z</dcterms:created>
  <dcterms:modified xsi:type="dcterms:W3CDTF">2023-11-28T06:27:06Z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3649dc-6fee-4eb8-a128-734c3c842ea8_Enabled">
    <vt:lpwstr>true</vt:lpwstr>
  </property>
  <property fmtid="{D5CDD505-2E9C-101B-9397-08002B2CF9AE}" pid="3" name="MSIP_Label_b73649dc-6fee-4eb8-a128-734c3c842ea8_SetDate">
    <vt:lpwstr>2023-11-27T19:20:00Z</vt:lpwstr>
  </property>
  <property fmtid="{D5CDD505-2E9C-101B-9397-08002B2CF9AE}" pid="4" name="MSIP_Label_b73649dc-6fee-4eb8-a128-734c3c842ea8_Method">
    <vt:lpwstr>Standard</vt:lpwstr>
  </property>
  <property fmtid="{D5CDD505-2E9C-101B-9397-08002B2CF9AE}" pid="5" name="MSIP_Label_b73649dc-6fee-4eb8-a128-734c3c842ea8_Name">
    <vt:lpwstr>defa4170-0d19-0005-0004-bc88714345d2</vt:lpwstr>
  </property>
  <property fmtid="{D5CDD505-2E9C-101B-9397-08002B2CF9AE}" pid="6" name="MSIP_Label_b73649dc-6fee-4eb8-a128-734c3c842ea8_SiteId">
    <vt:lpwstr>857c21d2-1a16-43a4-90cf-d57f3fab9d2f</vt:lpwstr>
  </property>
  <property fmtid="{D5CDD505-2E9C-101B-9397-08002B2CF9AE}" pid="7" name="MSIP_Label_b73649dc-6fee-4eb8-a128-734c3c842ea8_ActionId">
    <vt:lpwstr>aca02a74-dc93-48a9-b33a-49ad0b8fc379</vt:lpwstr>
  </property>
  <property fmtid="{D5CDD505-2E9C-101B-9397-08002B2CF9AE}" pid="8" name="MSIP_Label_b73649dc-6fee-4eb8-a128-734c3c842ea8_ContentBits">
    <vt:lpwstr>0</vt:lpwstr>
  </property>
</Properties>
</file>