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59"/>
  </p:normalViewPr>
  <p:slideViewPr>
    <p:cSldViewPr snapToGrid="0">
      <p:cViewPr varScale="1">
        <p:scale>
          <a:sx n="113" d="100"/>
          <a:sy n="113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28808-26D1-4F4B-96F4-F3082078D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008" y="1122362"/>
            <a:ext cx="8816632" cy="357155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0C639-B0CD-4365-98A9-C1E5FF6CF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008" y="5521960"/>
            <a:ext cx="8816632" cy="944879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80C52-E6BB-4B27-B5D8-2D33B249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5/5/23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7C649-4A0C-4EF2-8FC1-2BCF0BF9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03F2-D0FE-49BB-8AEC-E99C4DB2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4A7CC8F-56A6-423D-B67A-8BA89D3EC911}"/>
              </a:ext>
            </a:extLst>
          </p:cNvPr>
          <p:cNvCxnSpPr>
            <a:cxnSpLocks/>
          </p:cNvCxnSpPr>
          <p:nvPr/>
        </p:nvCxnSpPr>
        <p:spPr>
          <a:xfrm flipH="1">
            <a:off x="4" y="51435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923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56D52-667C-4E67-9038-A0BDFD8C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E72AC-0272-475A-BD25-2AB7AC1DE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FBFF2-9ECB-4CDD-87FA-9DD1F87B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5/5/23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C12B3-DAF5-4BA7-A3A6-D0284716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171AE-4A11-4035-A072-9AC4053F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2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52E95-2F50-48D3-B00E-4C259644E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50174" y="838199"/>
            <a:ext cx="2303626" cy="5338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17C9B-4E02-49C8-B6DF-65ED3C990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8199"/>
            <a:ext cx="7734300" cy="5338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CA10C-AC31-4D80-B78F-08E48CDC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5/5/23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B5B7-F312-4BC9-A5D3-72E065D1B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2E489-5442-4698-B6E3-3421A97C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F3A7E1-F157-4338-B7F7-9C0A2D60B7FF}"/>
              </a:ext>
            </a:extLst>
          </p:cNvPr>
          <p:cNvCxnSpPr>
            <a:cxnSpLocks/>
          </p:cNvCxnSpPr>
          <p:nvPr/>
        </p:nvCxnSpPr>
        <p:spPr>
          <a:xfrm>
            <a:off x="881133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26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5B5E-C545-4763-BA47-4C2C0FCA5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263F8-8E34-4910-BF7A-F1C5A9968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74E5-D20D-4AB7-8D98-F336CE0E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5/5/23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D23AA-8F22-4B09-8FAA-CD16E5D6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8A028-A0C8-45E7-915E-B83FF59C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2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9F01F-198D-4AAD-B4FB-AD3B44981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200"/>
            <a:ext cx="9438640" cy="4114800"/>
          </a:xfrm>
        </p:spPr>
        <p:txBody>
          <a:bodyPr anchor="t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BCC2B-311B-4FB6-B3A5-26F68055A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5217160"/>
            <a:ext cx="9438640" cy="80264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CB73D-2D6B-4FA6-89A4-DCC89F80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5/5/23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0C188-FF43-44C1-A005-679168D5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D1188-DA27-47B2-8176-31193EEC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8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5A25-7E99-42A8-8D6D-648EFE203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01DC-62B7-42BD-A941-D34E92719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5C5C1-4FD4-4958-99A0-BDADECA33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1B234-5D54-44E5-B41D-B205AAF5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5/5/23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7BCDB-6B96-45D6-B5E9-823A96EB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39C5F-F16F-4AFD-98D1-FA3BB96A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4C1F-0040-4BBF-81A6-FD2E3063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797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94A7-1DA1-44C1-8ED0-716279430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824035"/>
            <a:ext cx="4997132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AB945-31E2-4B60-9076-CBB8F859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99713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71B3EA-2E84-4B8B-A104-81BD57742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5080" y="1824035"/>
            <a:ext cx="5000308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511AB8-302C-476E-B80A-AA739911E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5080" y="2505075"/>
            <a:ext cx="50003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47C29-FE34-4E6E-9921-78C54673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5/5/23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6B420-A9CE-4BB6-A653-5C3ABC7D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1DF8FE-1179-4798-B16D-AF1DFA26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0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66F1A-0A68-4048-808F-CD7A9F3B0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1573223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CB3E6-5365-48F5-8D2A-0B002BA3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5/5/23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D8EE9-4D97-4B2F-8D38-41CB9EE7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C5952-0A27-4FAB-A3FD-12003787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4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08427-909D-4679-9192-BC99557A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5/5/23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E39A6-1E09-42B5-85B4-7E8B5AB2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38940-01DD-4C97-8649-E01C3B0ED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1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3B3D-D568-40B4-A73A-1C8EA9AB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1818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6EB3-917A-43B7-85BB-D00B5D2F0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798" y="987425"/>
            <a:ext cx="5840589" cy="50323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AC029-3BC1-4637-A7F9-BC786DC26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72360"/>
            <a:ext cx="3691817" cy="349662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0B948-89C5-4AC5-B7A0-17136F5C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5/5/23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6C8C5-652F-46CB-BD26-E262B057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B50CB-E91F-4B71-81F0-800F2B51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69B885-FDB8-4C62-A285-A0CDC49A6B0C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81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F941E-6445-4840-81AE-104EF7A4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6652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8B866-E32B-4AE7-AEF3-6974AE3288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6120" y="838200"/>
            <a:ext cx="560323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ABB7A-E157-499A-B224-C2313181F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67280"/>
            <a:ext cx="3696652" cy="35017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77283-E2B8-405E-BB6E-9F121140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5/5/23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21F05-EB94-417F-B19B-96FF3D9E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7C3C7-B6DB-4064-8E66-9FB770C8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E233FA-220A-423F-907E-5F81526A28A0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70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476A66-BE83-43F9-A28B-02DF7879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990"/>
            <a:ext cx="10515600" cy="11168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76E94-F276-4F0F-8DD9-B1F8A3198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61469"/>
            <a:ext cx="10515600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D964E-3A2E-4DB9-B96A-EDE144A47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25981" y="4687095"/>
            <a:ext cx="270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CCBF3A-D7FB-4B97-8FD5-6FFB20CB1E84}" type="datetimeFigureOut">
              <a:rPr lang="en-US" smtClean="0"/>
              <a:t>5/5/23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CB382-EE11-430D-941A-DB76EEB7F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131161" y="1592957"/>
            <a:ext cx="2973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562FE-ACD1-43F2-A3DE-5B11E10B7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5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B34A3B-1FD5-48FF-9982-1E64C864C01D}"/>
              </a:ext>
            </a:extLst>
          </p:cNvPr>
          <p:cNvCxnSpPr>
            <a:cxnSpLocks/>
          </p:cNvCxnSpPr>
          <p:nvPr/>
        </p:nvCxnSpPr>
        <p:spPr>
          <a:xfrm flipH="1">
            <a:off x="4" y="1824111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82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A9327B-0F60-46E3-AD80-CE73838567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EE4667-749E-E3D4-E928-5C9EDA8B0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1082" y="4660681"/>
            <a:ext cx="9689834" cy="1125050"/>
          </a:xfrm>
        </p:spPr>
        <p:txBody>
          <a:bodyPr anchor="b">
            <a:noAutofit/>
          </a:bodyPr>
          <a:lstStyle/>
          <a:p>
            <a:pPr algn="ctr"/>
            <a:r>
              <a:rPr lang="en-US" sz="3600" dirty="0"/>
              <a:t>ACUE Micro-credential Course on Fostering a Culture of Belonging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8F993E-902C-6B92-278D-81B14DFCA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8997" y="5866227"/>
            <a:ext cx="8314005" cy="696351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UTEP Cohort D – May 5, 2023 – Second in-person lunch meeting</a:t>
            </a:r>
          </a:p>
        </p:txBody>
      </p:sp>
      <p:pic>
        <p:nvPicPr>
          <p:cNvPr id="4" name="Picture 3" descr="Paint in motion from the bottom of the view">
            <a:extLst>
              <a:ext uri="{FF2B5EF4-FFF2-40B4-BE49-F238E27FC236}">
                <a16:creationId xmlns:a16="http://schemas.microsoft.com/office/drawing/2014/main" id="{8616DA77-D900-D664-9E87-52B15AA67B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698" b="7554"/>
          <a:stretch/>
        </p:blipFill>
        <p:spPr>
          <a:xfrm>
            <a:off x="20" y="1"/>
            <a:ext cx="12191980" cy="430530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D1C99D0-461D-4A91-81EF-CCCD798B3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43053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828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int in motion from the bottom of the view">
            <a:extLst>
              <a:ext uri="{FF2B5EF4-FFF2-40B4-BE49-F238E27FC236}">
                <a16:creationId xmlns:a16="http://schemas.microsoft.com/office/drawing/2014/main" id="{5460414D-AC6F-F909-D4CB-C93A28369E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2791"/>
          <a:stretch/>
        </p:blipFill>
        <p:spPr>
          <a:xfrm>
            <a:off x="20" y="10"/>
            <a:ext cx="12191979" cy="6857989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3F36FC-5287-C25B-7114-1DE8258440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01244" y="2180490"/>
            <a:ext cx="6445956" cy="2075571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accent2">
                    <a:lumMod val="75000"/>
                  </a:schemeClr>
                </a:solidFill>
              </a:rPr>
              <a:t>General comments </a:t>
            </a:r>
            <a:br>
              <a:rPr lang="en-US" sz="4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</a:rPr>
              <a:t>Let’s share!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5B49BC3-54E8-4F20-B659-99E124FBB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7538" y="4557931"/>
            <a:ext cx="3516924" cy="817741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EF65F16F-FDE0-4516-8BCC-DDC345651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131161" y="1592957"/>
            <a:ext cx="2973522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13" name="Date Placeholder 4">
            <a:extLst>
              <a:ext uri="{FF2B5EF4-FFF2-40B4-BE49-F238E27FC236}">
                <a16:creationId xmlns:a16="http://schemas.microsoft.com/office/drawing/2014/main" id="{D1463C87-9AF0-4790-8077-703648FA0E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25981" y="4687095"/>
            <a:ext cx="270669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75D78221-A8F0-4E1C-9FCD-42B8567285CC}" type="datetime1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5/5/23</a:t>
            </a:fld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Slide Number Placeholder 7">
            <a:extLst>
              <a:ext uri="{FF2B5EF4-FFF2-40B4-BE49-F238E27FC236}">
                <a16:creationId xmlns:a16="http://schemas.microsoft.com/office/drawing/2014/main" id="{6ADB23FC-861F-4A36-8A3C-BD050BACA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296" y="6356350"/>
            <a:ext cx="57462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3E131995-E962-4131-8504-6B962D7140A6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10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3812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ite hanging lanterns">
            <a:extLst>
              <a:ext uri="{FF2B5EF4-FFF2-40B4-BE49-F238E27FC236}">
                <a16:creationId xmlns:a16="http://schemas.microsoft.com/office/drawing/2014/main" id="{15B0AE25-4C9F-A308-0A6C-48A6223A8D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" b="15689"/>
          <a:stretch/>
        </p:blipFill>
        <p:spPr>
          <a:xfrm>
            <a:off x="20" y="10"/>
            <a:ext cx="12191979" cy="685799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2508EC-60E7-6C2E-59E8-C7C37E677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1080" y="997506"/>
            <a:ext cx="9689834" cy="1198359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7300" b="1" dirty="0">
                <a:solidFill>
                  <a:schemeClr val="accent2">
                    <a:lumMod val="75000"/>
                  </a:schemeClr>
                </a:solidFill>
              </a:rPr>
              <a:t>See you at the pinning ceremony</a:t>
            </a:r>
            <a:r>
              <a:rPr lang="en-US" sz="3700" dirty="0">
                <a:solidFill>
                  <a:srgbClr val="FFFFFF"/>
                </a:solidFill>
              </a:rPr>
              <a:t>!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0C0ABD97-D569-4A18-BD6C-9CBB9432E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2818" y="4178757"/>
            <a:ext cx="8314005" cy="69635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17</a:t>
            </a:r>
          </a:p>
        </p:txBody>
      </p:sp>
      <p:sp>
        <p:nvSpPr>
          <p:cNvPr id="11" name="Footer Placeholder 18">
            <a:extLst>
              <a:ext uri="{FF2B5EF4-FFF2-40B4-BE49-F238E27FC236}">
                <a16:creationId xmlns:a16="http://schemas.microsoft.com/office/drawing/2014/main" id="{5A3543A4-F08D-4D8C-9773-79C09DC45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131161" y="1592957"/>
            <a:ext cx="2973522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D41FA3D7-37B0-47AA-8B62-7F5DEAF6A4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25981" y="4687095"/>
            <a:ext cx="270669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0EBCDD1C-9C99-4CD3-ADEE-39B6D869C6C1}" type="datetime1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5/5/23</a:t>
            </a:fld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Slide Number Placeholder 20">
            <a:extLst>
              <a:ext uri="{FF2B5EF4-FFF2-40B4-BE49-F238E27FC236}">
                <a16:creationId xmlns:a16="http://schemas.microsoft.com/office/drawing/2014/main" id="{4A8DB7F0-0917-4F6E-B25E-3279BBF5D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296" y="6356350"/>
            <a:ext cx="57462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3E131995-E962-4131-8504-6B962D7140A6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11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0546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07EA2A-1913-D05D-1E83-2C6281698C1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912" b="7912"/>
          <a:stretch/>
        </p:blipFill>
        <p:spPr>
          <a:xfrm>
            <a:off x="-8192" y="0"/>
            <a:ext cx="12191979" cy="6857990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7C2E5B-6365-CDC7-06F8-DCBADC6F0E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33804" y="3649658"/>
            <a:ext cx="5165802" cy="2706692"/>
          </a:xfrm>
        </p:spPr>
        <p:txBody>
          <a:bodyPr anchor="b">
            <a:norm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</a:rPr>
              <a:t>Let’s start with lunch!</a:t>
            </a:r>
          </a:p>
        </p:txBody>
      </p:sp>
      <p:sp>
        <p:nvSpPr>
          <p:cNvPr id="11" name="Footer Placeholder 18">
            <a:extLst>
              <a:ext uri="{FF2B5EF4-FFF2-40B4-BE49-F238E27FC236}">
                <a16:creationId xmlns:a16="http://schemas.microsoft.com/office/drawing/2014/main" id="{5A3543A4-F08D-4D8C-9773-79C09DC45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131161" y="1592957"/>
            <a:ext cx="2973522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D41FA3D7-37B0-47AA-8B62-7F5DEAF6A4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25981" y="4687095"/>
            <a:ext cx="270669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B1EF7C01-503D-430A-B6F5-D4A2F047C997}" type="datetime1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5/5/23</a:t>
            </a:fld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Slide Number Placeholder 20">
            <a:extLst>
              <a:ext uri="{FF2B5EF4-FFF2-40B4-BE49-F238E27FC236}">
                <a16:creationId xmlns:a16="http://schemas.microsoft.com/office/drawing/2014/main" id="{4A8DB7F0-0917-4F6E-B25E-3279BBF5D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296" y="6356350"/>
            <a:ext cx="57462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3E131995-E962-4131-8504-6B962D7140A6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2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3797430-E303-D1B4-6427-2092D48CBDFD}"/>
              </a:ext>
            </a:extLst>
          </p:cNvPr>
          <p:cNvSpPr txBox="1">
            <a:spLocks/>
          </p:cNvSpPr>
          <p:nvPr/>
        </p:nvSpPr>
        <p:spPr>
          <a:xfrm>
            <a:off x="204006" y="0"/>
            <a:ext cx="5451728" cy="19471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chemeClr val="accent1">
                    <a:lumMod val="75000"/>
                  </a:schemeClr>
                </a:solidFill>
              </a:rPr>
              <a:t>WELCOME!</a:t>
            </a:r>
          </a:p>
        </p:txBody>
      </p:sp>
    </p:spTree>
    <p:extLst>
      <p:ext uri="{BB962C8B-B14F-4D97-AF65-F5344CB8AC3E}">
        <p14:creationId xmlns:p14="http://schemas.microsoft.com/office/powerpoint/2010/main" val="1472783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E4667-749E-E3D4-E928-5C9EDA8B0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1082" y="4660681"/>
            <a:ext cx="9689834" cy="1125050"/>
          </a:xfrm>
        </p:spPr>
        <p:txBody>
          <a:bodyPr anchor="b">
            <a:noAutofit/>
          </a:bodyPr>
          <a:lstStyle/>
          <a:p>
            <a:pPr algn="ctr"/>
            <a:r>
              <a:rPr lang="en-US" sz="3600" dirty="0"/>
              <a:t>ACUE Micro-credential Course on Fostering a Culture of Belonging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8F993E-902C-6B92-278D-81B14DFCA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8997" y="5866227"/>
            <a:ext cx="8314005" cy="696351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UTEP Cohort D – May 5, 2023 – Second in-person lunch meeting</a:t>
            </a:r>
          </a:p>
        </p:txBody>
      </p:sp>
      <p:pic>
        <p:nvPicPr>
          <p:cNvPr id="4" name="Picture 3" descr="Paint in motion from the bottom of the view">
            <a:extLst>
              <a:ext uri="{FF2B5EF4-FFF2-40B4-BE49-F238E27FC236}">
                <a16:creationId xmlns:a16="http://schemas.microsoft.com/office/drawing/2014/main" id="{8616DA77-D900-D664-9E87-52B15AA67B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698" b="7554"/>
          <a:stretch/>
        </p:blipFill>
        <p:spPr>
          <a:xfrm>
            <a:off x="20" y="1"/>
            <a:ext cx="1219198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789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int in motion from the bottom of the view">
            <a:extLst>
              <a:ext uri="{FF2B5EF4-FFF2-40B4-BE49-F238E27FC236}">
                <a16:creationId xmlns:a16="http://schemas.microsoft.com/office/drawing/2014/main" id="{049F253D-A1C5-51A5-8468-3109F657C0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2791"/>
          <a:stretch/>
        </p:blipFill>
        <p:spPr>
          <a:xfrm>
            <a:off x="21" y="288758"/>
            <a:ext cx="12191979" cy="6857989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34F6F8-737B-3537-7A44-A880C188D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3932" y="2180490"/>
            <a:ext cx="6124136" cy="207557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2">
                    <a:lumMod val="50000"/>
                  </a:schemeClr>
                </a:solidFill>
              </a:rPr>
              <a:t>Welcome</a:t>
            </a:r>
            <a:r>
              <a:rPr lang="en-US" sz="4400" dirty="0"/>
              <a:t>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C2142-F54E-F81F-243F-656AF2A497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2235" y="4557931"/>
            <a:ext cx="4027529" cy="8177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Let’s meet each other! </a:t>
            </a:r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EF65F16F-FDE0-4516-8BCC-DDC345651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131161" y="1592957"/>
            <a:ext cx="2973522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D1463C87-9AF0-4790-8077-703648FA0E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25981" y="4687095"/>
            <a:ext cx="270669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75D78221-A8F0-4E1C-9FCD-42B8567285CC}" type="datetime1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5/5/23</a:t>
            </a:fld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Slide Number Placeholder 7">
            <a:extLst>
              <a:ext uri="{FF2B5EF4-FFF2-40B4-BE49-F238E27FC236}">
                <a16:creationId xmlns:a16="http://schemas.microsoft.com/office/drawing/2014/main" id="{6ADB23FC-861F-4A36-8A3C-BD050BACA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296" y="6356350"/>
            <a:ext cx="57462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3E131995-E962-4131-8504-6B962D7140A6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4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2961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68BE0-3053-0B8F-F8B9-D33BFB29D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Fostering a Culture of Belonging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CCA30-662B-BD17-8A19-8B51B8569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Managing the impact of biases</a:t>
            </a:r>
          </a:p>
          <a:p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Reducing micro-aggressions</a:t>
            </a:r>
          </a:p>
          <a:p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Addressing imposter phenomenon and stereotype threat</a:t>
            </a:r>
          </a:p>
          <a:p>
            <a:r>
              <a:rPr lang="en-US" sz="4000" dirty="0">
                <a:solidFill>
                  <a:schemeClr val="accent4">
                    <a:lumMod val="75000"/>
                  </a:schemeClr>
                </a:solidFill>
              </a:rPr>
              <a:t>Cultivating an inclusive environment</a:t>
            </a:r>
          </a:p>
        </p:txBody>
      </p:sp>
    </p:spTree>
    <p:extLst>
      <p:ext uri="{BB962C8B-B14F-4D97-AF65-F5344CB8AC3E}">
        <p14:creationId xmlns:p14="http://schemas.microsoft.com/office/powerpoint/2010/main" val="2625435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1CC65-9596-CF49-0C63-672039B8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AB7ED-F2E7-634C-E7A0-A59F8F76B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</a:rPr>
              <a:t>Last week </a:t>
            </a:r>
            <a:r>
              <a:rPr lang="en-US" sz="2800" dirty="0"/>
              <a:t>= this week </a:t>
            </a:r>
            <a:r>
              <a:rPr lang="en-US" sz="2800" dirty="0">
                <a:sym typeface="Wingdings" pitchFamily="2" charset="2"/>
              </a:rPr>
              <a:t> this weekend</a:t>
            </a:r>
          </a:p>
          <a:p>
            <a:r>
              <a:rPr lang="en-US" sz="2800" dirty="0">
                <a:sym typeface="Wingdings" pitchFamily="2" charset="2"/>
              </a:rPr>
              <a:t>BUT: you will still have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2 weeks to complete everything </a:t>
            </a:r>
            <a:endParaRPr lang="en-US" sz="2800" b="1" dirty="0">
              <a:sym typeface="Wingdings" pitchFamily="2" charset="2"/>
            </a:endParaRPr>
          </a:p>
          <a:p>
            <a:r>
              <a:rPr lang="en-US" sz="2800" b="1" u="sng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Pinning ceremony:</a:t>
            </a:r>
            <a:r>
              <a:rPr lang="en-US" sz="2800" dirty="0">
                <a:sym typeface="Wingdings" pitchFamily="2" charset="2"/>
              </a:rPr>
              <a:t> May 17, Location: Geology Reading Room?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3451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02C04-B133-79FA-1DB8-034A95EB5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Group discussions – Modules 3 &amp;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6A655-2D92-5AA2-6A99-E0E1F4CE6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b="1" dirty="0">
                <a:solidFill>
                  <a:schemeClr val="accent3">
                    <a:lumMod val="75000"/>
                  </a:schemeClr>
                </a:solidFill>
              </a:rPr>
              <a:t>Imposter phenomenon &amp; Stereotype Threat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Cultivating an Inclusive Environment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400" dirty="0"/>
              <a:t>Take 5 to 10 minutes to share:</a:t>
            </a:r>
          </a:p>
          <a:p>
            <a:pPr lvl="1"/>
            <a:r>
              <a:rPr lang="en-US" sz="2000" dirty="0"/>
              <a:t>What stood out to you in this module</a:t>
            </a:r>
          </a:p>
          <a:p>
            <a:pPr lvl="1"/>
            <a:r>
              <a:rPr lang="en-US" sz="2000" dirty="0"/>
              <a:t>What you changed (or are planning to change) in your practice and why</a:t>
            </a:r>
          </a:p>
          <a:p>
            <a:pPr lvl="1"/>
            <a:r>
              <a:rPr lang="en-US" sz="2000" dirty="0"/>
              <a:t>What is missing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80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int in motion from the bottom of the view">
            <a:extLst>
              <a:ext uri="{FF2B5EF4-FFF2-40B4-BE49-F238E27FC236}">
                <a16:creationId xmlns:a16="http://schemas.microsoft.com/office/drawing/2014/main" id="{5460414D-AC6F-F909-D4CB-C93A28369E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2791"/>
          <a:stretch/>
        </p:blipFill>
        <p:spPr>
          <a:xfrm>
            <a:off x="20" y="10"/>
            <a:ext cx="12191979" cy="6857989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3F36FC-5287-C25B-7114-1DE8258440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3932" y="2180490"/>
            <a:ext cx="6124136" cy="2075571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accent2">
                    <a:lumMod val="75000"/>
                  </a:schemeClr>
                </a:solidFill>
              </a:rPr>
              <a:t>Group discussions Let’s share!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5B49BC3-54E8-4F20-B659-99E124FBB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7538" y="4557931"/>
            <a:ext cx="3516924" cy="817741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EF65F16F-FDE0-4516-8BCC-DDC345651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131161" y="1592957"/>
            <a:ext cx="2973522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13" name="Date Placeholder 4">
            <a:extLst>
              <a:ext uri="{FF2B5EF4-FFF2-40B4-BE49-F238E27FC236}">
                <a16:creationId xmlns:a16="http://schemas.microsoft.com/office/drawing/2014/main" id="{D1463C87-9AF0-4790-8077-703648FA0E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25981" y="4687095"/>
            <a:ext cx="270669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75D78221-A8F0-4E1C-9FCD-42B8567285CC}" type="datetime1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5/5/23</a:t>
            </a:fld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Slide Number Placeholder 7">
            <a:extLst>
              <a:ext uri="{FF2B5EF4-FFF2-40B4-BE49-F238E27FC236}">
                <a16:creationId xmlns:a16="http://schemas.microsoft.com/office/drawing/2014/main" id="{6ADB23FC-861F-4A36-8A3C-BD050BACA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296" y="6356350"/>
            <a:ext cx="57462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3E131995-E962-4131-8504-6B962D7140A6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8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3017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7E5BD-F12F-CF5D-54A8-09CE554F5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comments (10 min)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6ACDF-43CB-8393-1E5E-4F1A658F2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Highlights of the certificate material and experience</a:t>
            </a:r>
          </a:p>
          <a:p>
            <a:r>
              <a:rPr lang="en-US" sz="3600" dirty="0">
                <a:solidFill>
                  <a:srgbClr val="FFC000"/>
                </a:solidFill>
              </a:rPr>
              <a:t>What you have changed in your practice</a:t>
            </a:r>
          </a:p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What is missing</a:t>
            </a:r>
          </a:p>
          <a:p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What you would do differently next time</a:t>
            </a:r>
          </a:p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What you would like / need after you are done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045072"/>
      </p:ext>
    </p:extLst>
  </p:cSld>
  <p:clrMapOvr>
    <a:masterClrMapping/>
  </p:clrMapOvr>
</p:sld>
</file>

<file path=ppt/theme/theme1.xml><?xml version="1.0" encoding="utf-8"?>
<a:theme xmlns:a="http://schemas.openxmlformats.org/drawingml/2006/main" name="ArchwayVTI">
  <a:themeElements>
    <a:clrScheme name="AnalogousFromLightSeedLeftStep">
      <a:dk1>
        <a:srgbClr val="000000"/>
      </a:dk1>
      <a:lt1>
        <a:srgbClr val="FFFFFF"/>
      </a:lt1>
      <a:dk2>
        <a:srgbClr val="312441"/>
      </a:dk2>
      <a:lt2>
        <a:srgbClr val="E2E8E6"/>
      </a:lt2>
      <a:accent1>
        <a:srgbClr val="EE6E96"/>
      </a:accent1>
      <a:accent2>
        <a:srgbClr val="EB4EC0"/>
      </a:accent2>
      <a:accent3>
        <a:srgbClr val="DC6EEE"/>
      </a:accent3>
      <a:accent4>
        <a:srgbClr val="924EEB"/>
      </a:accent4>
      <a:accent5>
        <a:srgbClr val="716EEE"/>
      </a:accent5>
      <a:accent6>
        <a:srgbClr val="4E8CEB"/>
      </a:accent6>
      <a:hlink>
        <a:srgbClr val="568F7D"/>
      </a:hlink>
      <a:folHlink>
        <a:srgbClr val="7F7F7F"/>
      </a:folHlink>
    </a:clrScheme>
    <a:fontScheme name="Archway">
      <a:majorFont>
        <a:latin typeface="Felix Titling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wayVTI" id="{309F1D27-9968-4F93-BA7C-3666A757FD2E}" vid="{76D8E8FD-8787-4E56-A14A-C28BF58ABEE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247</Words>
  <Application>Microsoft Macintosh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Felix Titling</vt:lpstr>
      <vt:lpstr>Goudy Old Style</vt:lpstr>
      <vt:lpstr>ArchwayVTI</vt:lpstr>
      <vt:lpstr>ACUE Micro-credential Course on Fostering a Culture of Belonging</vt:lpstr>
      <vt:lpstr>Let’s start with lunch!</vt:lpstr>
      <vt:lpstr>ACUE Micro-credential Course on Fostering a Culture of Belonging</vt:lpstr>
      <vt:lpstr>Welcome! </vt:lpstr>
      <vt:lpstr>Fostering a Culture of Belonging</vt:lpstr>
      <vt:lpstr>Logistics</vt:lpstr>
      <vt:lpstr>Group discussions – Modules 3 &amp; 4</vt:lpstr>
      <vt:lpstr>Group discussions Let’s share!</vt:lpstr>
      <vt:lpstr>General comments (10 min)</vt:lpstr>
      <vt:lpstr>General comments  Let’s share!</vt:lpstr>
      <vt:lpstr>See you at the pinning ceremony!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ACUE Micro-credential Course on Fostering a Culture of Belonging</dc:title>
  <dc:creator>Ceberio, Martine</dc:creator>
  <cp:lastModifiedBy>Ceberio, Martine</cp:lastModifiedBy>
  <cp:revision>26</cp:revision>
  <dcterms:created xsi:type="dcterms:W3CDTF">2023-05-05T14:45:28Z</dcterms:created>
  <dcterms:modified xsi:type="dcterms:W3CDTF">2023-05-05T16:58:48Z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73649dc-6fee-4eb8-a128-734c3c842ea8_Enabled">
    <vt:lpwstr>true</vt:lpwstr>
  </property>
  <property fmtid="{D5CDD505-2E9C-101B-9397-08002B2CF9AE}" pid="3" name="MSIP_Label_b73649dc-6fee-4eb8-a128-734c3c842ea8_SetDate">
    <vt:lpwstr>2023-05-05T14:46:31Z</vt:lpwstr>
  </property>
  <property fmtid="{D5CDD505-2E9C-101B-9397-08002B2CF9AE}" pid="4" name="MSIP_Label_b73649dc-6fee-4eb8-a128-734c3c842ea8_Method">
    <vt:lpwstr>Standard</vt:lpwstr>
  </property>
  <property fmtid="{D5CDD505-2E9C-101B-9397-08002B2CF9AE}" pid="5" name="MSIP_Label_b73649dc-6fee-4eb8-a128-734c3c842ea8_Name">
    <vt:lpwstr>defa4170-0d19-0005-0004-bc88714345d2</vt:lpwstr>
  </property>
  <property fmtid="{D5CDD505-2E9C-101B-9397-08002B2CF9AE}" pid="6" name="MSIP_Label_b73649dc-6fee-4eb8-a128-734c3c842ea8_SiteId">
    <vt:lpwstr>857c21d2-1a16-43a4-90cf-d57f3fab9d2f</vt:lpwstr>
  </property>
  <property fmtid="{D5CDD505-2E9C-101B-9397-08002B2CF9AE}" pid="7" name="MSIP_Label_b73649dc-6fee-4eb8-a128-734c3c842ea8_ActionId">
    <vt:lpwstr>eb1a0d25-775a-4304-a08c-5199bc8c11ec</vt:lpwstr>
  </property>
  <property fmtid="{D5CDD505-2E9C-101B-9397-08002B2CF9AE}" pid="8" name="MSIP_Label_b73649dc-6fee-4eb8-a128-734c3c842ea8_ContentBits">
    <vt:lpwstr>0</vt:lpwstr>
  </property>
</Properties>
</file>