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28"/>
  </p:notesMasterIdLst>
  <p:sldIdLst>
    <p:sldId id="259" r:id="rId2"/>
    <p:sldId id="256" r:id="rId3"/>
    <p:sldId id="260" r:id="rId4"/>
    <p:sldId id="261" r:id="rId5"/>
    <p:sldId id="262" r:id="rId6"/>
    <p:sldId id="268" r:id="rId7"/>
    <p:sldId id="271" r:id="rId8"/>
    <p:sldId id="269" r:id="rId9"/>
    <p:sldId id="263" r:id="rId10"/>
    <p:sldId id="264" r:id="rId11"/>
    <p:sldId id="265" r:id="rId12"/>
    <p:sldId id="28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2" r:id="rId25"/>
    <p:sldId id="274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6B835-65D8-3740-856E-C53A5731EE35}" v="2" dt="2023-02-23T17:27:25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59" autoAdjust="0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berio, Martine" userId="e678d829-e4f9-40a1-b8c7-471346994371" providerId="ADAL" clId="{0246B835-65D8-3740-856E-C53A5731EE35}"/>
    <pc:docChg chg="custSel delSld modSld">
      <pc:chgData name="Ceberio, Martine" userId="e678d829-e4f9-40a1-b8c7-471346994371" providerId="ADAL" clId="{0246B835-65D8-3740-856E-C53A5731EE35}" dt="2023-02-23T17:27:25.111" v="24" actId="20577"/>
      <pc:docMkLst>
        <pc:docMk/>
      </pc:docMkLst>
      <pc:sldChg chg="modSp mod">
        <pc:chgData name="Ceberio, Martine" userId="e678d829-e4f9-40a1-b8c7-471346994371" providerId="ADAL" clId="{0246B835-65D8-3740-856E-C53A5731EE35}" dt="2023-02-23T15:53:33.546" v="16" actId="20577"/>
        <pc:sldMkLst>
          <pc:docMk/>
          <pc:sldMk cId="2405403849" sldId="256"/>
        </pc:sldMkLst>
        <pc:spChg chg="mod">
          <ac:chgData name="Ceberio, Martine" userId="e678d829-e4f9-40a1-b8c7-471346994371" providerId="ADAL" clId="{0246B835-65D8-3740-856E-C53A5731EE35}" dt="2023-02-23T15:53:33.546" v="16" actId="20577"/>
          <ac:spMkLst>
            <pc:docMk/>
            <pc:sldMk cId="2405403849" sldId="256"/>
            <ac:spMk id="2" creationId="{00000000-0000-0000-0000-000000000000}"/>
          </ac:spMkLst>
        </pc:spChg>
      </pc:sldChg>
      <pc:sldChg chg="addSp delSp modSp mod delAnim">
        <pc:chgData name="Ceberio, Martine" userId="e678d829-e4f9-40a1-b8c7-471346994371" providerId="ADAL" clId="{0246B835-65D8-3740-856E-C53A5731EE35}" dt="2023-02-23T17:18:46.940" v="21" actId="20577"/>
        <pc:sldMkLst>
          <pc:docMk/>
          <pc:sldMk cId="1194540527" sldId="261"/>
        </pc:sldMkLst>
        <pc:spChg chg="add mod">
          <ac:chgData name="Ceberio, Martine" userId="e678d829-e4f9-40a1-b8c7-471346994371" providerId="ADAL" clId="{0246B835-65D8-3740-856E-C53A5731EE35}" dt="2023-02-23T17:18:46.940" v="21" actId="20577"/>
          <ac:spMkLst>
            <pc:docMk/>
            <pc:sldMk cId="1194540527" sldId="261"/>
            <ac:spMk id="5" creationId="{D2D48985-B6C1-5AC3-9857-80CBF52ECEE4}"/>
          </ac:spMkLst>
        </pc:spChg>
        <pc:picChg chg="del">
          <ac:chgData name="Ceberio, Martine" userId="e678d829-e4f9-40a1-b8c7-471346994371" providerId="ADAL" clId="{0246B835-65D8-3740-856E-C53A5731EE35}" dt="2023-02-23T17:18:45.084" v="19" actId="478"/>
          <ac:picMkLst>
            <pc:docMk/>
            <pc:sldMk cId="1194540527" sldId="261"/>
            <ac:picMk id="4" creationId="{00000000-0000-0000-0000-000000000000}"/>
          </ac:picMkLst>
        </pc:picChg>
      </pc:sldChg>
      <pc:sldChg chg="addSp delSp modSp mod delAnim">
        <pc:chgData name="Ceberio, Martine" userId="e678d829-e4f9-40a1-b8c7-471346994371" providerId="ADAL" clId="{0246B835-65D8-3740-856E-C53A5731EE35}" dt="2023-02-23T17:27:25.111" v="24" actId="20577"/>
        <pc:sldMkLst>
          <pc:docMk/>
          <pc:sldMk cId="203914144" sldId="269"/>
        </pc:sldMkLst>
        <pc:spChg chg="add mod">
          <ac:chgData name="Ceberio, Martine" userId="e678d829-e4f9-40a1-b8c7-471346994371" providerId="ADAL" clId="{0246B835-65D8-3740-856E-C53A5731EE35}" dt="2023-02-23T17:27:25.111" v="24" actId="20577"/>
          <ac:spMkLst>
            <pc:docMk/>
            <pc:sldMk cId="203914144" sldId="269"/>
            <ac:spMk id="5" creationId="{AAA09136-C27F-A448-0412-6D194DAFAE1F}"/>
          </ac:spMkLst>
        </pc:spChg>
        <pc:picChg chg="del">
          <ac:chgData name="Ceberio, Martine" userId="e678d829-e4f9-40a1-b8c7-471346994371" providerId="ADAL" clId="{0246B835-65D8-3740-856E-C53A5731EE35}" dt="2023-02-23T17:27:22.845" v="22" actId="478"/>
          <ac:picMkLst>
            <pc:docMk/>
            <pc:sldMk cId="203914144" sldId="269"/>
            <ac:picMk id="4" creationId="{00000000-0000-0000-0000-000000000000}"/>
          </ac:picMkLst>
        </pc:picChg>
      </pc:sldChg>
      <pc:sldChg chg="del">
        <pc:chgData name="Ceberio, Martine" userId="e678d829-e4f9-40a1-b8c7-471346994371" providerId="ADAL" clId="{0246B835-65D8-3740-856E-C53A5731EE35}" dt="2023-02-23T16:04:35.584" v="17" actId="2696"/>
        <pc:sldMkLst>
          <pc:docMk/>
          <pc:sldMk cId="2006498976" sldId="273"/>
        </pc:sldMkLst>
      </pc:sldChg>
      <pc:sldChg chg="del">
        <pc:chgData name="Ceberio, Martine" userId="e678d829-e4f9-40a1-b8c7-471346994371" providerId="ADAL" clId="{0246B835-65D8-3740-856E-C53A5731EE35}" dt="2023-02-23T16:05:07.992" v="18" actId="2696"/>
        <pc:sldMkLst>
          <pc:docMk/>
          <pc:sldMk cId="60537100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5C06-8D3F-A242-8417-052D6F8847EB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107A-27FA-CC44-B952-21920B2D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securit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oogle,_In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secur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oogle,_In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Iranian-Polish-American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security"/>
              </a:rPr>
              <a:t>computer security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expert who works for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ogle, Inc"/>
              </a:rPr>
              <a:t>Google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information security manager and "Security Princess"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107A-27FA-CC44-B952-21920B2D8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7053-AC1A-264A-9930-5B072AEBAF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Iranian-Polish-American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security"/>
              </a:rPr>
              <a:t>computer security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expert who works for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ogle, Inc"/>
              </a:rPr>
              <a:t>Google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information security manager and "Security Princess"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107A-27FA-CC44-B952-21920B2D8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yTEx1wyO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org" TargetMode="External"/><Relationship Id="rId7" Type="http://schemas.openxmlformats.org/officeDocument/2006/relationships/hyperlink" Target="http://pythonturtle.org" TargetMode="External"/><Relationship Id="rId2" Type="http://schemas.openxmlformats.org/officeDocument/2006/relationships/hyperlink" Target="https://youtu.be/qYZF6oIZtf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us/app/hopscotch-learn-to-code-creatively/id617098629?mt=8" TargetMode="External"/><Relationship Id="rId5" Type="http://schemas.openxmlformats.org/officeDocument/2006/relationships/hyperlink" Target="http://scratch.mit.edu" TargetMode="External"/><Relationship Id="rId4" Type="http://schemas.openxmlformats.org/officeDocument/2006/relationships/hyperlink" Target="https://code.org/lear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ing.utep.edu/plaza/Nexus/index.html" TargetMode="External"/><Relationship Id="rId2" Type="http://schemas.openxmlformats.org/officeDocument/2006/relationships/hyperlink" Target="http://engineering.utep.edu/plaza/excit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C5FbmsH4f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spirations.org" TargetMode="External"/><Relationship Id="rId2" Type="http://schemas.openxmlformats.org/officeDocument/2006/relationships/hyperlink" Target="http://cod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rtineceberio.fr" TargetMode="External"/><Relationship Id="rId4" Type="http://schemas.openxmlformats.org/officeDocument/2006/relationships/hyperlink" Target="mailto:mceberio@utep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yTEx1wyO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Pg96gdPkc&amp;t=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970"/>
            <a:ext cx="9144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ne-deliv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"/>
            <a:ext cx="5909394" cy="3941567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3619500"/>
            <a:ext cx="5757333" cy="3238500"/>
          </a:xfrm>
          <a:prstGeom prst="rect">
            <a:avLst/>
          </a:prstGeom>
        </p:spPr>
      </p:pic>
      <p:pic>
        <p:nvPicPr>
          <p:cNvPr id="6" name="Picture 5" descr="Volvo-self-driving-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112"/>
            <a:ext cx="4425696" cy="2913888"/>
          </a:xfrm>
          <a:prstGeom prst="rect">
            <a:avLst/>
          </a:prstGeom>
        </p:spPr>
      </p:pic>
      <p:pic>
        <p:nvPicPr>
          <p:cNvPr id="7" name="Picture 6" descr="Screen Shot 2017-05-03 at 8.49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3" y="2543"/>
            <a:ext cx="9164904" cy="5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C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14161"/>
          <a:stretch>
            <a:fillRect/>
          </a:stretch>
        </p:blipFill>
        <p:spPr>
          <a:xfrm>
            <a:off x="0" y="253998"/>
            <a:ext cx="9402071" cy="4475238"/>
          </a:xfrm>
        </p:spPr>
      </p:pic>
      <p:pic>
        <p:nvPicPr>
          <p:cNvPr id="3" name="Picture 2" descr="Eni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9203"/>
            <a:ext cx="5719365" cy="4177583"/>
          </a:xfrm>
          <a:prstGeom prst="rect">
            <a:avLst/>
          </a:prstGeom>
        </p:spPr>
      </p:pic>
      <p:pic>
        <p:nvPicPr>
          <p:cNvPr id="4" name="Picture 3" descr="bigcompu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2" y="3023811"/>
            <a:ext cx="5756907" cy="3834190"/>
          </a:xfrm>
          <a:prstGeom prst="rect">
            <a:avLst/>
          </a:prstGeom>
        </p:spPr>
      </p:pic>
      <p:pic>
        <p:nvPicPr>
          <p:cNvPr id="6" name="Picture 5" descr="br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31" y="0"/>
            <a:ext cx="6434269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IS changing everything!!!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https://www.youtube.com/watch?v=QvyTEx1wyOY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16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@ UTEP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54" y="1600200"/>
            <a:ext cx="7829737" cy="42910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Our programs: </a:t>
            </a:r>
          </a:p>
          <a:p>
            <a:r>
              <a:rPr lang="en-US" dirty="0">
                <a:solidFill>
                  <a:srgbClr val="F96A1B"/>
                </a:solidFill>
              </a:rPr>
              <a:t>Bachelor</a:t>
            </a:r>
            <a:r>
              <a:rPr lang="en-US" dirty="0"/>
              <a:t>’s of Science in Computer Science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Information Technology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Computer Science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Software Engineering</a:t>
            </a:r>
          </a:p>
          <a:p>
            <a:r>
              <a:rPr lang="en-US" dirty="0">
                <a:solidFill>
                  <a:schemeClr val="accent2"/>
                </a:solidFill>
              </a:rPr>
              <a:t>Security certificate </a:t>
            </a:r>
            <a:r>
              <a:rPr lang="en-US" dirty="0"/>
              <a:t>accredited by NSA</a:t>
            </a:r>
          </a:p>
          <a:p>
            <a:r>
              <a:rPr lang="en-US" dirty="0">
                <a:solidFill>
                  <a:srgbClr val="F96A1B"/>
                </a:solidFill>
              </a:rPr>
              <a:t>Ph.D.</a:t>
            </a:r>
            <a:r>
              <a:rPr lang="en-US" dirty="0"/>
              <a:t> in Computer Science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3168090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B54721"/>
                </a:solidFill>
              </a:rPr>
              <a:t>Work at:</a:t>
            </a:r>
          </a:p>
          <a:p>
            <a:r>
              <a:rPr lang="en-US" dirty="0"/>
              <a:t>Google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Amazon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Microsoft</a:t>
            </a:r>
          </a:p>
          <a:p>
            <a:r>
              <a:rPr lang="en-US" dirty="0"/>
              <a:t>NIST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29313" y="1600200"/>
            <a:ext cx="316809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IBM</a:t>
            </a:r>
          </a:p>
          <a:p>
            <a:pPr marL="0" indent="0"/>
            <a:r>
              <a:rPr lang="en-US" dirty="0"/>
              <a:t>GM</a:t>
            </a:r>
          </a:p>
          <a:p>
            <a:pPr marL="0" indent="0"/>
            <a:r>
              <a:rPr lang="en-US" dirty="0"/>
              <a:t>NASA</a:t>
            </a:r>
          </a:p>
          <a:p>
            <a:pPr marL="0" indent="0"/>
            <a:r>
              <a:rPr lang="en-US" dirty="0"/>
              <a:t>Exxon Mobil</a:t>
            </a:r>
          </a:p>
          <a:p>
            <a:pPr marL="0" indent="0"/>
            <a:r>
              <a:rPr lang="en-US" dirty="0"/>
              <a:t>USAA</a:t>
            </a:r>
          </a:p>
          <a:p>
            <a:pPr marL="0" indent="0"/>
            <a:r>
              <a:rPr lang="en-US" dirty="0"/>
              <a:t>ARL</a:t>
            </a:r>
          </a:p>
          <a:p>
            <a:pPr marL="0" indent="0"/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CS @ UTEP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07141"/>
            <a:ext cx="8187765" cy="5138271"/>
          </a:xfrm>
        </p:spPr>
        <p:txBody>
          <a:bodyPr>
            <a:normAutofit/>
          </a:bodyPr>
          <a:lstStyle/>
          <a:p>
            <a:r>
              <a:rPr lang="en-US" dirty="0"/>
              <a:t>Successful research teams in areas as varied as: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Artificial Intelligence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Computational Sciences </a:t>
            </a:r>
          </a:p>
          <a:p>
            <a:pPr lvl="1"/>
            <a:r>
              <a:rPr lang="en-US" dirty="0"/>
              <a:t>Software Engineering</a:t>
            </a:r>
          </a:p>
          <a:p>
            <a:pPr lvl="1"/>
            <a:r>
              <a:rPr lang="en-US" dirty="0"/>
              <a:t>Security</a:t>
            </a:r>
          </a:p>
          <a:p>
            <a:pPr marL="457200" lvl="1" indent="0">
              <a:buNone/>
            </a:pPr>
            <a:endParaRPr lang="en-US" b="1" dirty="0">
              <a:solidFill>
                <a:srgbClr val="51A6C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51A6C2"/>
                </a:solidFill>
              </a:rPr>
              <a:t>Funded by</a:t>
            </a:r>
            <a:r>
              <a:rPr lang="en-US" dirty="0"/>
              <a:t> NSF, ARL, DARPA, Army Corps of Engineers, Google, NCWIT, Microsoft, … </a:t>
            </a:r>
          </a:p>
          <a:p>
            <a:r>
              <a:rPr lang="en-US" dirty="0" err="1"/>
              <a:t>CyberShare</a:t>
            </a:r>
            <a:r>
              <a:rPr lang="en-US" dirty="0"/>
              <a:t> center: interdisciplinary research teams</a:t>
            </a:r>
          </a:p>
          <a:p>
            <a:r>
              <a:rPr lang="en-US" dirty="0"/>
              <a:t>Lead of the Computing Alliance for Hispanic Serving Institutions (</a:t>
            </a:r>
            <a:r>
              <a:rPr lang="en-US" u="sng" dirty="0" err="1">
                <a:solidFill>
                  <a:schemeClr val="accent5"/>
                </a:solidFill>
              </a:rPr>
              <a:t>CAHSI.org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0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riana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00" cy="3810000"/>
          </a:xfrm>
          <a:prstGeom prst="rect">
            <a:avLst/>
          </a:prstGeom>
        </p:spPr>
      </p:pic>
      <p:pic>
        <p:nvPicPr>
          <p:cNvPr id="5" name="Picture 4" descr="EmotionDetection3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5715000" cy="3810000"/>
          </a:xfrm>
          <a:prstGeom prst="rect">
            <a:avLst/>
          </a:prstGeom>
        </p:spPr>
      </p:pic>
      <p:pic>
        <p:nvPicPr>
          <p:cNvPr id="6" name="Picture 5" descr="cs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Ignite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7412" cy="4303059"/>
          </a:xfrm>
          <a:prstGeom prst="rect">
            <a:avLst/>
          </a:prstGeom>
        </p:spPr>
      </p:pic>
      <p:pic>
        <p:nvPicPr>
          <p:cNvPr id="5" name="Picture 4" descr="GH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5" y="2540001"/>
            <a:ext cx="7706325" cy="43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-e-rob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3059" cy="3227294"/>
          </a:xfrm>
          <a:prstGeom prst="rect">
            <a:avLst/>
          </a:prstGeom>
        </p:spPr>
      </p:pic>
      <p:pic>
        <p:nvPicPr>
          <p:cNvPr id="5" name="Picture 4" descr="my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6" name="Picture 5" descr="l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52"/>
            <a:ext cx="5199529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19097840">
            <a:off x="427952" y="730046"/>
            <a:ext cx="8310531" cy="1793167"/>
          </a:xfrm>
        </p:spPr>
        <p:txBody>
          <a:bodyPr/>
          <a:lstStyle/>
          <a:p>
            <a:r>
              <a:rPr lang="en-US" sz="4400" dirty="0"/>
              <a:t>Computer Science </a:t>
            </a:r>
            <a:r>
              <a:rPr lang="en-US" sz="4000" dirty="0"/>
              <a:t>@ UTEP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7775" y="5545745"/>
            <a:ext cx="5637010" cy="1311900"/>
          </a:xfrm>
        </p:spPr>
        <p:txBody>
          <a:bodyPr>
            <a:normAutofit/>
          </a:bodyPr>
          <a:lstStyle/>
          <a:p>
            <a:r>
              <a:rPr lang="en-US" sz="1600" dirty="0"/>
              <a:t>Dr. Martine Ceberio</a:t>
            </a:r>
          </a:p>
          <a:p>
            <a:r>
              <a:rPr lang="en-US" sz="1600" dirty="0"/>
              <a:t>Professor of Computer Science</a:t>
            </a:r>
          </a:p>
          <a:p>
            <a:r>
              <a:rPr lang="en-US" sz="1600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240540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102" cy="3397624"/>
          </a:xfrm>
          <a:prstGeom prst="rect">
            <a:avLst/>
          </a:prstGeom>
        </p:spPr>
      </p:pic>
      <p:pic>
        <p:nvPicPr>
          <p:cNvPr id="5" name="Picture 4" descr="hallow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2" y="2879910"/>
            <a:ext cx="5304118" cy="3978089"/>
          </a:xfrm>
          <a:prstGeom prst="rect">
            <a:avLst/>
          </a:prstGeom>
        </p:spPr>
      </p:pic>
      <p:pic>
        <p:nvPicPr>
          <p:cNvPr id="6" name="Picture 5" descr="hallowee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156"/>
            <a:ext cx="3839882" cy="5119843"/>
          </a:xfrm>
          <a:prstGeom prst="rect">
            <a:avLst/>
          </a:prstGeom>
        </p:spPr>
      </p:pic>
      <p:pic>
        <p:nvPicPr>
          <p:cNvPr id="7" name="Picture 6" descr="hallowee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0" y="1"/>
            <a:ext cx="5319059" cy="39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rtc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-e-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https://youtu.be/qYZF6oIZtfc</a:t>
            </a:r>
            <a:endParaRPr lang="en-US" dirty="0"/>
          </a:p>
          <a:p>
            <a:r>
              <a:rPr lang="en-US" dirty="0">
                <a:hlinkClick r:id="rId3"/>
              </a:rPr>
              <a:t>http://code.org</a:t>
            </a:r>
            <a:endParaRPr lang="en-US" dirty="0"/>
          </a:p>
          <a:p>
            <a:r>
              <a:rPr lang="en-US" dirty="0">
                <a:hlinkClick r:id="rId4"/>
              </a:rPr>
              <a:t>https://code.org/learn</a:t>
            </a:r>
            <a:endParaRPr lang="en-US" dirty="0"/>
          </a:p>
          <a:p>
            <a:r>
              <a:rPr lang="en-US" dirty="0">
                <a:hlinkClick r:id="rId5"/>
              </a:rPr>
              <a:t>http://scratch.mit.edu</a:t>
            </a:r>
            <a:r>
              <a:rPr lang="en-US" dirty="0"/>
              <a:t> </a:t>
            </a:r>
          </a:p>
          <a:p>
            <a:r>
              <a:rPr lang="en-US" sz="1400" dirty="0">
                <a:hlinkClick r:id="rId6"/>
              </a:rPr>
              <a:t>https://itunes.apple.com/us/app/hopscotch-learn-to-code-creatively/id617098629?mt=8</a:t>
            </a:r>
            <a:r>
              <a:rPr lang="en-US" sz="1400" dirty="0"/>
              <a:t> </a:t>
            </a:r>
          </a:p>
          <a:p>
            <a:r>
              <a:rPr lang="en-US" dirty="0"/>
              <a:t> </a:t>
            </a:r>
            <a:r>
              <a:rPr lang="en-US" dirty="0">
                <a:hlinkClick r:id="rId7"/>
              </a:rPr>
              <a:t>http://pythonturtle.org</a:t>
            </a:r>
            <a:endParaRPr lang="en-US" dirty="0"/>
          </a:p>
          <a:p>
            <a:r>
              <a:rPr lang="en-US" i="1" dirty="0">
                <a:solidFill>
                  <a:schemeClr val="accent2"/>
                </a:solidFill>
              </a:rPr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8" y="89647"/>
            <a:ext cx="8796168" cy="1143000"/>
          </a:xfrm>
        </p:spPr>
        <p:txBody>
          <a:bodyPr/>
          <a:lstStyle/>
          <a:p>
            <a:r>
              <a:rPr lang="en-US" dirty="0"/>
              <a:t>How to become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307343"/>
            <a:ext cx="7665384" cy="5265879"/>
          </a:xfrm>
        </p:spPr>
        <p:txBody>
          <a:bodyPr>
            <a:normAutofit/>
          </a:bodyPr>
          <a:lstStyle/>
          <a:p>
            <a:r>
              <a:rPr lang="en-US" dirty="0"/>
              <a:t>Participate in </a:t>
            </a:r>
            <a:r>
              <a:rPr lang="en-US" b="1" dirty="0">
                <a:solidFill>
                  <a:srgbClr val="F96A1B"/>
                </a:solidFill>
              </a:rPr>
              <a:t>summer camps</a:t>
            </a:r>
          </a:p>
          <a:p>
            <a:pPr marL="0" indent="0">
              <a:buNone/>
            </a:pPr>
            <a:r>
              <a:rPr lang="en-US" dirty="0"/>
              <a:t>Excites summer camps in CS at UTEP: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http://engineering.utep.edu/plaza/excites/index.html</a:t>
            </a:r>
            <a:endParaRPr lang="en-US" sz="2000" dirty="0"/>
          </a:p>
          <a:p>
            <a:r>
              <a:rPr lang="en-US" dirty="0"/>
              <a:t>Join a </a:t>
            </a:r>
            <a:r>
              <a:rPr lang="en-US" b="1" dirty="0">
                <a:solidFill>
                  <a:schemeClr val="accent3"/>
                </a:solidFill>
              </a:rPr>
              <a:t>CS research lab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in summer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http://engineering.utep.edu/plaza/Nexus/index.html</a:t>
            </a:r>
            <a:endParaRPr lang="en-US" sz="2000" dirty="0"/>
          </a:p>
          <a:p>
            <a:r>
              <a:rPr lang="en-US" dirty="0"/>
              <a:t>Participate AND organize an </a:t>
            </a:r>
            <a:r>
              <a:rPr lang="en-US" b="1" dirty="0">
                <a:solidFill>
                  <a:schemeClr val="accent2"/>
                </a:solidFill>
              </a:rPr>
              <a:t>Hour of Code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1A6C2"/>
                </a:solidFill>
                <a:hlinkClick r:id="rId4"/>
              </a:rPr>
              <a:t>https://youtu.be/FC5FbmsH4fw</a:t>
            </a:r>
            <a:r>
              <a:rPr lang="en-US" sz="2000" dirty="0">
                <a:solidFill>
                  <a:srgbClr val="51A6C2"/>
                </a:solidFill>
              </a:rPr>
              <a:t> 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accent3"/>
                </a:solidFill>
              </a:rPr>
              <a:t>YOU</a:t>
            </a:r>
            <a:r>
              <a:rPr lang="en-US" dirty="0"/>
              <a:t> can also do it on your own: plan events, </a:t>
            </a:r>
            <a:r>
              <a:rPr lang="en-US" dirty="0">
                <a:solidFill>
                  <a:schemeClr val="accent2"/>
                </a:solidFill>
              </a:rPr>
              <a:t>Saturday Hour of Code events </a:t>
            </a:r>
            <a:r>
              <a:rPr lang="en-US" dirty="0"/>
              <a:t>for your friends and community!</a:t>
            </a:r>
          </a:p>
          <a:p>
            <a:endParaRPr lang="en-US" b="1" dirty="0">
              <a:solidFill>
                <a:srgbClr val="51A6C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51A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86" y="89647"/>
            <a:ext cx="8751814" cy="1143000"/>
          </a:xfrm>
        </p:spPr>
        <p:txBody>
          <a:bodyPr/>
          <a:lstStyle/>
          <a:p>
            <a:r>
              <a:rPr lang="en-US" dirty="0"/>
              <a:t>Are you doing CS already?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879653"/>
          </a:xfrm>
        </p:spPr>
        <p:txBody>
          <a:bodyPr>
            <a:normAutofit/>
          </a:bodyPr>
          <a:lstStyle/>
          <a:p>
            <a:r>
              <a:rPr lang="en-US" dirty="0"/>
              <a:t>NCWIT Aspirations in Computing is for you!</a:t>
            </a:r>
          </a:p>
          <a:p>
            <a:r>
              <a:rPr lang="en-US" dirty="0"/>
              <a:t>Annual competition for </a:t>
            </a:r>
            <a:r>
              <a:rPr lang="en-US" b="1" dirty="0">
                <a:solidFill>
                  <a:srgbClr val="51A6C2"/>
                </a:solidFill>
              </a:rPr>
              <a:t>High-School </a:t>
            </a:r>
            <a:r>
              <a:rPr lang="en-US" b="1" u="sng" dirty="0">
                <a:solidFill>
                  <a:srgbClr val="F96A1B"/>
                </a:solidFill>
              </a:rPr>
              <a:t>girls</a:t>
            </a:r>
            <a:r>
              <a:rPr lang="en-US" dirty="0"/>
              <a:t> with </a:t>
            </a:r>
            <a:r>
              <a:rPr lang="en-US" b="1" dirty="0">
                <a:solidFill>
                  <a:srgbClr val="51A6C2"/>
                </a:solidFill>
              </a:rPr>
              <a:t>interest (</a:t>
            </a:r>
            <a:r>
              <a:rPr lang="en-US" dirty="0"/>
              <a:t>and </a:t>
            </a:r>
            <a:r>
              <a:rPr lang="en-US" b="1" dirty="0">
                <a:solidFill>
                  <a:srgbClr val="51A6C2"/>
                </a:solidFill>
              </a:rPr>
              <a:t>some experience) </a:t>
            </a:r>
            <a:r>
              <a:rPr lang="en-US" dirty="0"/>
              <a:t>in computing / </a:t>
            </a:r>
            <a:r>
              <a:rPr lang="en-US" b="1" dirty="0">
                <a:solidFill>
                  <a:srgbClr val="51A6C2"/>
                </a:solidFill>
              </a:rPr>
              <a:t>technology</a:t>
            </a:r>
          </a:p>
          <a:p>
            <a:r>
              <a:rPr lang="en-US" dirty="0"/>
              <a:t>All you have to do: </a:t>
            </a:r>
            <a:r>
              <a:rPr lang="en-US" b="1" dirty="0">
                <a:solidFill>
                  <a:srgbClr val="51A6C2"/>
                </a:solidFill>
              </a:rPr>
              <a:t>write a few paragraphs </a:t>
            </a:r>
            <a:r>
              <a:rPr lang="en-US" dirty="0"/>
              <a:t>about your experience and aspirations (no coding at all)</a:t>
            </a:r>
          </a:p>
          <a:p>
            <a:r>
              <a:rPr lang="en-US" dirty="0"/>
              <a:t>Deadline to apply: </a:t>
            </a:r>
            <a:r>
              <a:rPr lang="en-US" b="1" dirty="0">
                <a:solidFill>
                  <a:srgbClr val="51A6C2"/>
                </a:solidFill>
              </a:rPr>
              <a:t>Early November annually</a:t>
            </a:r>
            <a:r>
              <a:rPr lang="en-US" dirty="0"/>
              <a:t>!!!</a:t>
            </a:r>
          </a:p>
          <a:p>
            <a:r>
              <a:rPr lang="en-US" dirty="0"/>
              <a:t>Let me know if you are interested for next year: I’ll keep you in my list for more information and help</a:t>
            </a:r>
          </a:p>
        </p:txBody>
      </p:sp>
    </p:spTree>
    <p:extLst>
      <p:ext uri="{BB962C8B-B14F-4D97-AF65-F5344CB8AC3E}">
        <p14:creationId xmlns:p14="http://schemas.microsoft.com/office/powerpoint/2010/main" val="18109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hope you have fun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25" y="1100628"/>
            <a:ext cx="8515046" cy="3579849"/>
          </a:xfrm>
        </p:spPr>
        <p:txBody>
          <a:bodyPr/>
          <a:lstStyle/>
          <a:p>
            <a:r>
              <a:rPr lang="en-US" dirty="0"/>
              <a:t>If you like it, please request </a:t>
            </a:r>
            <a:r>
              <a:rPr lang="en-US" dirty="0">
                <a:solidFill>
                  <a:schemeClr val="accent3"/>
                </a:solidFill>
              </a:rPr>
              <a:t>another visit</a:t>
            </a:r>
            <a:r>
              <a:rPr lang="en-US" dirty="0"/>
              <a:t>! We are always very happy to have visitors!!!</a:t>
            </a:r>
          </a:p>
          <a:p>
            <a:r>
              <a:rPr lang="en-US" dirty="0"/>
              <a:t>You can also:</a:t>
            </a:r>
          </a:p>
          <a:p>
            <a:pPr>
              <a:buFont typeface="Arial"/>
              <a:buChar char="•"/>
            </a:pPr>
            <a:r>
              <a:rPr lang="en-US" dirty="0"/>
              <a:t>Practice at home with fun activities at </a:t>
            </a:r>
            <a:r>
              <a:rPr lang="en-US" dirty="0">
                <a:hlinkClick r:id="rId2"/>
              </a:rPr>
              <a:t>http://code.org</a:t>
            </a:r>
            <a:r>
              <a:rPr lang="en-US" dirty="0"/>
              <a:t> and many more!</a:t>
            </a:r>
          </a:p>
          <a:p>
            <a:pPr>
              <a:buFont typeface="Arial"/>
              <a:buChar char="•"/>
            </a:pPr>
            <a:r>
              <a:rPr lang="en-US" dirty="0"/>
              <a:t>Come during summer for </a:t>
            </a:r>
            <a:r>
              <a:rPr lang="en-US" dirty="0">
                <a:solidFill>
                  <a:schemeClr val="accent2"/>
                </a:solidFill>
              </a:rPr>
              <a:t>Excites Summer Camps</a:t>
            </a:r>
            <a:r>
              <a:rPr lang="en-US" dirty="0"/>
              <a:t>, from the College of Engineering</a:t>
            </a:r>
          </a:p>
          <a:p>
            <a:pPr>
              <a:buFont typeface="Arial"/>
              <a:buChar char="•"/>
            </a:pPr>
            <a:r>
              <a:rPr lang="en-US" dirty="0"/>
              <a:t>Join a CS </a:t>
            </a:r>
            <a:r>
              <a:rPr lang="en-US" dirty="0">
                <a:solidFill>
                  <a:srgbClr val="08A1D9"/>
                </a:solidFill>
              </a:rPr>
              <a:t>research </a:t>
            </a:r>
            <a:r>
              <a:rPr lang="en-US" dirty="0"/>
              <a:t>lab via the </a:t>
            </a:r>
            <a:r>
              <a:rPr lang="en-US" dirty="0">
                <a:solidFill>
                  <a:schemeClr val="accent2"/>
                </a:solidFill>
              </a:rPr>
              <a:t>NEXUS Program</a:t>
            </a:r>
            <a:r>
              <a:rPr lang="en-US" dirty="0"/>
              <a:t> of the College of Engineering</a:t>
            </a:r>
          </a:p>
          <a:p>
            <a:pPr>
              <a:buFont typeface="Arial"/>
              <a:buChar char="•"/>
            </a:pPr>
            <a:r>
              <a:rPr lang="en-US" dirty="0"/>
              <a:t>Take </a:t>
            </a:r>
            <a:r>
              <a:rPr lang="en-US" dirty="0">
                <a:solidFill>
                  <a:schemeClr val="accent3"/>
                </a:solidFill>
              </a:rPr>
              <a:t>technology classes</a:t>
            </a:r>
            <a:r>
              <a:rPr lang="en-US" dirty="0"/>
              <a:t> at P3 or other (summer) camps about technology</a:t>
            </a:r>
          </a:p>
          <a:p>
            <a:pPr>
              <a:buFont typeface="Arial"/>
              <a:buChar char="•"/>
            </a:pPr>
            <a:r>
              <a:rPr lang="en-US" dirty="0"/>
              <a:t>Participate in the annual </a:t>
            </a:r>
            <a:r>
              <a:rPr lang="en-US" dirty="0">
                <a:solidFill>
                  <a:srgbClr val="F96A1B"/>
                </a:solidFill>
              </a:rPr>
              <a:t>NCWIT Aspirations in Computing program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http://aspirations.org</a:t>
            </a:r>
            <a:r>
              <a:rPr lang="en-US" dirty="0"/>
              <a:t>  </a:t>
            </a:r>
          </a:p>
          <a:p>
            <a:pPr>
              <a:buFont typeface="Arial"/>
              <a:buChar char="•"/>
            </a:pPr>
            <a:r>
              <a:rPr lang="en-US" dirty="0"/>
              <a:t>Contact me, or </a:t>
            </a:r>
            <a:r>
              <a:rPr lang="en-US" dirty="0">
                <a:solidFill>
                  <a:schemeClr val="accent3"/>
                </a:solidFill>
              </a:rPr>
              <a:t>ask your parents to contact me</a:t>
            </a:r>
            <a:r>
              <a:rPr lang="en-US" dirty="0"/>
              <a:t>, if you have questions and you want to learn more!</a:t>
            </a:r>
          </a:p>
          <a:p>
            <a:pPr lvl="2">
              <a:buFont typeface="Arial"/>
              <a:buChar char="•"/>
            </a:pPr>
            <a:r>
              <a:rPr lang="en-US" dirty="0"/>
              <a:t>Dr. Martine Ceberio, </a:t>
            </a:r>
            <a:r>
              <a:rPr lang="en-US" dirty="0">
                <a:hlinkClick r:id="rId4"/>
              </a:rPr>
              <a:t>mceberio@utep.edu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http://martineceberio.fr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2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COMPUTER SCIENCE?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958183" cy="3579849"/>
          </a:xfrm>
        </p:spPr>
        <p:txBody>
          <a:bodyPr/>
          <a:lstStyle/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Has anyone done Computer Science before?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Does anyone know what Computer Science is?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Do you have any interest in Computer Science for your future career?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D48985-B6C1-5AC3-9857-80CBF52E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https://www.youtube.com/watch?v=QvyTEx1wyOY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54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Computer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921898" cy="3579849"/>
          </a:xfrm>
        </p:spPr>
        <p:txBody>
          <a:bodyPr>
            <a:normAutofit/>
          </a:bodyPr>
          <a:lstStyle/>
          <a:p>
            <a:r>
              <a:rPr lang="en-US" sz="1800" dirty="0"/>
              <a:t>A lot of </a:t>
            </a:r>
            <a:r>
              <a:rPr lang="en-US" sz="1800" dirty="0">
                <a:solidFill>
                  <a:schemeClr val="accent2"/>
                </a:solidFill>
              </a:rPr>
              <a:t>team work</a:t>
            </a:r>
          </a:p>
          <a:p>
            <a:r>
              <a:rPr lang="en-US" sz="1800" dirty="0"/>
              <a:t>Little time in front of the computer</a:t>
            </a:r>
          </a:p>
          <a:p>
            <a:r>
              <a:rPr lang="en-US" sz="1800" dirty="0"/>
              <a:t>Most time spent: 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Solving problems</a:t>
            </a:r>
            <a:r>
              <a:rPr lang="en-US" sz="1800" b="1" dirty="0"/>
              <a:t>: you are not using, you are building</a:t>
            </a:r>
          </a:p>
          <a:p>
            <a:pPr lvl="2"/>
            <a:r>
              <a:rPr lang="en-US" sz="1400" b="1" dirty="0"/>
              <a:t>E.g., video games, phone apps, virtual reality products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Innovating!</a:t>
            </a:r>
            <a:r>
              <a:rPr lang="en-US" sz="1800" dirty="0"/>
              <a:t> Defining </a:t>
            </a:r>
            <a:r>
              <a:rPr lang="en-US" sz="1800" b="1" dirty="0">
                <a:solidFill>
                  <a:srgbClr val="51A6C2"/>
                </a:solidFill>
              </a:rPr>
              <a:t>new problems</a:t>
            </a:r>
            <a:r>
              <a:rPr lang="en-US" sz="1800" dirty="0"/>
              <a:t>, new products</a:t>
            </a:r>
          </a:p>
          <a:p>
            <a:pPr lvl="1"/>
            <a:r>
              <a:rPr lang="en-US" sz="1800" dirty="0"/>
              <a:t>Interacting with a team</a:t>
            </a:r>
          </a:p>
          <a:p>
            <a:pPr marL="0" lvl="1" indent="0">
              <a:buNone/>
            </a:pPr>
            <a:r>
              <a:rPr lang="en-US" sz="1800" dirty="0"/>
              <a:t>And very importantly</a:t>
            </a:r>
            <a:r>
              <a:rPr lang="mr-IN" sz="1800" dirty="0"/>
              <a:t>…</a:t>
            </a:r>
            <a:r>
              <a:rPr lang="en-US" sz="1800" dirty="0"/>
              <a:t> You can do </a:t>
            </a:r>
            <a:r>
              <a:rPr lang="en-US" sz="1800" dirty="0">
                <a:solidFill>
                  <a:srgbClr val="51A6C2"/>
                </a:solidFill>
              </a:rPr>
              <a:t>all you want</a:t>
            </a:r>
            <a:r>
              <a:rPr lang="en-US" sz="1800" dirty="0"/>
              <a:t>: no need for expensive “stuff” </a:t>
            </a:r>
            <a:r>
              <a:rPr lang="en-US" sz="1800" dirty="0">
                <a:sym typeface="Wingdings"/>
              </a:rPr>
              <a:t>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  <a:p>
            <a:pPr lvl="1"/>
            <a:r>
              <a:rPr lang="en-US" dirty="0"/>
              <a:t>At your age, you can go ahead and design your website, your app, software to help people… you name it!</a:t>
            </a:r>
          </a:p>
          <a:p>
            <a:pPr marL="0" indent="0" algn="ctr"/>
            <a:r>
              <a:rPr lang="en-US" sz="2000" dirty="0">
                <a:solidFill>
                  <a:schemeClr val="accent2"/>
                </a:solidFill>
              </a:rPr>
              <a:t>Your imagination is the limit!!!</a:t>
            </a:r>
          </a:p>
          <a:p>
            <a:pPr marL="0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8" y="89647"/>
            <a:ext cx="8755529" cy="1143000"/>
          </a:xfrm>
        </p:spPr>
        <p:txBody>
          <a:bodyPr/>
          <a:lstStyle/>
          <a:p>
            <a:r>
              <a:rPr lang="en-US" sz="4400" dirty="0"/>
              <a:t>Who are Computer Scientists?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51A6C2"/>
                </a:solidFill>
              </a:rPr>
              <a:t>face of technology is changing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And needs to change (automated answering systems, cars, etc.)</a:t>
            </a:r>
          </a:p>
          <a:p>
            <a:pPr lvl="1"/>
            <a:r>
              <a:rPr lang="en-US" b="1" dirty="0">
                <a:solidFill>
                  <a:srgbClr val="51A6C2"/>
                </a:solidFill>
              </a:rPr>
              <a:t>Diversity is key!</a:t>
            </a:r>
          </a:p>
          <a:p>
            <a:r>
              <a:rPr lang="en-US" dirty="0"/>
              <a:t>We need </a:t>
            </a:r>
            <a:r>
              <a:rPr lang="en-US" b="1" dirty="0">
                <a:solidFill>
                  <a:srgbClr val="F96A1B"/>
                </a:solidFill>
              </a:rPr>
              <a:t>women in CS </a:t>
            </a:r>
            <a:r>
              <a:rPr lang="en-US" dirty="0"/>
              <a:t>because </a:t>
            </a:r>
          </a:p>
          <a:p>
            <a:pPr lvl="1"/>
            <a:r>
              <a:rPr lang="en-US" dirty="0"/>
              <a:t>1/ WHY NOT???</a:t>
            </a:r>
          </a:p>
          <a:p>
            <a:pPr lvl="1"/>
            <a:r>
              <a:rPr lang="en-US" dirty="0"/>
              <a:t>2/ Otherwise, they do not get to pick the problems to be solved…</a:t>
            </a:r>
          </a:p>
          <a:p>
            <a:pPr lvl="1"/>
            <a:r>
              <a:rPr lang="en-US" dirty="0"/>
              <a:t>3/ Because these are high-paying jobs that go to only men instead</a:t>
            </a:r>
          </a:p>
        </p:txBody>
      </p:sp>
    </p:spTree>
    <p:extLst>
      <p:ext uri="{BB962C8B-B14F-4D97-AF65-F5344CB8AC3E}">
        <p14:creationId xmlns:p14="http://schemas.microsoft.com/office/powerpoint/2010/main" val="7845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CS</a:t>
            </a:r>
            <a:r>
              <a:rPr lang="mr-IN" dirty="0"/>
              <a:t>…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</a:t>
            </a:r>
            <a:r>
              <a:rPr lang="en-US" dirty="0">
                <a:solidFill>
                  <a:schemeClr val="accent3"/>
                </a:solidFill>
              </a:rPr>
              <a:t>men and women</a:t>
            </a:r>
            <a:r>
              <a:rPr lang="en-US" dirty="0"/>
              <a:t> to design the great tools of the future</a:t>
            </a:r>
          </a:p>
        </p:txBody>
      </p:sp>
      <p:pic>
        <p:nvPicPr>
          <p:cNvPr id="4" name="Picture 3" descr="Ada_lovel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1" y="2358564"/>
            <a:ext cx="3288474" cy="4523619"/>
          </a:xfrm>
          <a:prstGeom prst="rect">
            <a:avLst/>
          </a:prstGeom>
        </p:spPr>
      </p:pic>
      <p:pic>
        <p:nvPicPr>
          <p:cNvPr id="5" name="Picture 4" descr="G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80743"/>
            <a:ext cx="3121152" cy="3901440"/>
          </a:xfrm>
          <a:prstGeom prst="rect">
            <a:avLst/>
          </a:prstGeom>
        </p:spPr>
      </p:pic>
      <p:pic>
        <p:nvPicPr>
          <p:cNvPr id="6" name="Picture 5" descr="Dorothy_Vaugha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66" y="2980743"/>
            <a:ext cx="1894074" cy="3901356"/>
          </a:xfrm>
          <a:prstGeom prst="rect">
            <a:avLst/>
          </a:prstGeom>
        </p:spPr>
      </p:pic>
      <p:pic>
        <p:nvPicPr>
          <p:cNvPr id="7" name="Picture 6" descr="hiddenfigu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74" y="2745604"/>
            <a:ext cx="2171704" cy="4136579"/>
          </a:xfrm>
          <a:prstGeom prst="rect">
            <a:avLst/>
          </a:prstGeom>
        </p:spPr>
      </p:pic>
      <p:pic>
        <p:nvPicPr>
          <p:cNvPr id="10" name="Picture 9" descr="ginni_romett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8564"/>
            <a:ext cx="6108027" cy="3280236"/>
          </a:xfrm>
          <a:prstGeom prst="rect">
            <a:avLst/>
          </a:prstGeom>
        </p:spPr>
      </p:pic>
      <p:pic>
        <p:nvPicPr>
          <p:cNvPr id="8" name="Picture 7" descr="par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05" y="2612570"/>
            <a:ext cx="5180110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09136-C27F-A448-0412-6D194DAFA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</a:t>
            </a:r>
            <a:r>
              <a:rPr lang="en-US">
                <a:hlinkClick r:id="rId3"/>
              </a:rPr>
              <a:t>=mFPg96gdPkc&amp;t=2s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of the future</a:t>
            </a:r>
            <a:r>
              <a:rPr lang="mr-IN" dirty="0"/>
              <a:t>…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 is yours to define! </a:t>
            </a:r>
            <a:r>
              <a:rPr lang="en-US" dirty="0">
                <a:solidFill>
                  <a:srgbClr val="F96A1B"/>
                </a:solidFill>
              </a:rPr>
              <a:t>All of you!!</a:t>
            </a:r>
          </a:p>
          <a:p>
            <a:r>
              <a:rPr lang="en-US" dirty="0">
                <a:solidFill>
                  <a:schemeClr val="accent3"/>
                </a:solidFill>
              </a:rPr>
              <a:t>So what will it be???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4116</TotalTime>
  <Words>852</Words>
  <Application>Microsoft Macintosh PowerPoint</Application>
  <PresentationFormat>On-screen Show (4:3)</PresentationFormat>
  <Paragraphs>115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Angles</vt:lpstr>
      <vt:lpstr>PowerPoint Presentation</vt:lpstr>
      <vt:lpstr>Computer Science @ UTEP</vt:lpstr>
      <vt:lpstr>BUT WHAT IS COMPUTER SCIENCE? </vt:lpstr>
      <vt:lpstr>LET’s TAKE A LOOK…</vt:lpstr>
      <vt:lpstr>So what is Computer Science?</vt:lpstr>
      <vt:lpstr>Who are Computer Scientists?</vt:lpstr>
      <vt:lpstr>Women in CS… </vt:lpstr>
      <vt:lpstr>Women in CS</vt:lpstr>
      <vt:lpstr>Technology of the future… </vt:lpstr>
      <vt:lpstr>PowerPoint Presentation</vt:lpstr>
      <vt:lpstr>PowerPoint Presentation</vt:lpstr>
      <vt:lpstr>CS IS changing everything!!!</vt:lpstr>
      <vt:lpstr>CS @ UTEP</vt:lpstr>
      <vt:lpstr>Our Alumni</vt:lpstr>
      <vt:lpstr>Research in CS @ UTEP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resources</vt:lpstr>
      <vt:lpstr>How to become engaged?</vt:lpstr>
      <vt:lpstr>Are you doing CS already?</vt:lpstr>
      <vt:lpstr>We hope you have fun today!</vt:lpstr>
    </vt:vector>
  </TitlesOfParts>
  <Company>The University of Texas at El Paso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@ UTEP</dc:title>
  <dc:creator>Martine Ceberio</dc:creator>
  <cp:lastModifiedBy>Ceberio, Martine</cp:lastModifiedBy>
  <cp:revision>97</cp:revision>
  <dcterms:created xsi:type="dcterms:W3CDTF">2017-05-03T23:54:40Z</dcterms:created>
  <dcterms:modified xsi:type="dcterms:W3CDTF">2023-02-23T17:27:25Z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2023-02-23T15:53:24Z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5624c466-5600-4003-b579-f8716146b75a</vt:lpwstr>
  </property>
  <property fmtid="{D5CDD505-2E9C-101B-9397-08002B2CF9AE}" pid="8" name="MSIP_Label_b73649dc-6fee-4eb8-a128-734c3c842ea8_ContentBits">
    <vt:lpwstr>0</vt:lpwstr>
  </property>
</Properties>
</file>