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60" r:id="rId9"/>
    <p:sldId id="265" r:id="rId10"/>
    <p:sldId id="267" r:id="rId11"/>
    <p:sldId id="269" r:id="rId12"/>
    <p:sldId id="266" r:id="rId13"/>
    <p:sldId id="270" r:id="rId14"/>
    <p:sldId id="271" r:id="rId15"/>
    <p:sldId id="276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59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EE0DD9-ACD5-6545-B1EE-7C5E3E0A2C23}" v="2644" dt="2023-02-20T04:04:48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38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0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2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8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3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6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0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4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3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2/22/23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8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6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6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20" r:id="rId6"/>
    <p:sldLayoutId id="2147483715" r:id="rId7"/>
    <p:sldLayoutId id="2147483716" r:id="rId8"/>
    <p:sldLayoutId id="2147483717" r:id="rId9"/>
    <p:sldLayoutId id="2147483719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opuniversities.com/student-info/admissions-advice/professional-masters-vs-research-masters-what-you-need-know" TargetMode="External"/><Relationship Id="rId3" Type="http://schemas.openxmlformats.org/officeDocument/2006/relationships/hyperlink" Target="https://www.franklin.edu/blog/is-a-masters-in-computer-science-worth-it" TargetMode="External"/><Relationship Id="rId7" Type="http://schemas.openxmlformats.org/officeDocument/2006/relationships/hyperlink" Target="https://www.gograd.org/resources/thesis-or-non-thesis-masters-degree/" TargetMode="External"/><Relationship Id="rId2" Type="http://schemas.openxmlformats.org/officeDocument/2006/relationships/hyperlink" Target="https://www.utep.edu/cs/undergraduate/PDFs/Degree%20Plans/CSDegreePlan2022-202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ldo.ca/tools-to-apply/course-based-or-thesis-based-master/" TargetMode="External"/><Relationship Id="rId11" Type="http://schemas.openxmlformats.org/officeDocument/2006/relationships/hyperlink" Target="https://www.utep.edu/engineering/ece/academic-programs/fast-track-program-1.html" TargetMode="External"/><Relationship Id="rId5" Type="http://schemas.openxmlformats.org/officeDocument/2006/relationships/hyperlink" Target="https://fortune.com/education/articles/what-can-you-do-with-a-masters-in-computer-science-degree/" TargetMode="External"/><Relationship Id="rId10" Type="http://schemas.openxmlformats.org/officeDocument/2006/relationships/hyperlink" Target="https://www.bls.gov/ooh/computer-and-information-technology/computer-and-information-research-scientists.htm" TargetMode="External"/><Relationship Id="rId4" Type="http://schemas.openxmlformats.org/officeDocument/2006/relationships/hyperlink" Target="https://www.computersciencedegreehub.com/faq/masters-degree-computer-science-worth-time-expense/" TargetMode="External"/><Relationship Id="rId9" Type="http://schemas.openxmlformats.org/officeDocument/2006/relationships/hyperlink" Target="https://www.computerscience.org/careers/computer-information-researcher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ceberio@utep.ed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tune.com/education/business/articles/2022/07/07/computer-science-and-engineering-programs-students-want-more-hands-on-learning-siemens-exec-say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og.utep.edu/admissions/graduate/fast-trac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83AC7-2153-01CB-7A58-7C901E8AE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2" r="323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4EF34-3F76-C8BE-6ECE-A4FD23AD1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236894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Master’s in CS</a:t>
            </a:r>
            <a:br>
              <a:rPr lang="en-US" sz="4800" dirty="0"/>
            </a:br>
            <a:r>
              <a:rPr lang="en-US" sz="4800" dirty="0"/>
              <a:t>&amp; Fast-track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4E1F52-E78B-81B7-B155-08E0E2D11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US" sz="2000" dirty="0"/>
              <a:t>Info session</a:t>
            </a:r>
          </a:p>
          <a:p>
            <a:r>
              <a:rPr lang="en-US" sz="2000" dirty="0"/>
              <a:t>With Dr. Ceberio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34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A519E-9F3A-131C-C853-7F77C904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sure about completing an MSCS?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ACA7D-C219-2D81-4D2F-DBE4F1D7C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Fear not 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 </a:t>
            </a:r>
          </a:p>
          <a:p>
            <a:r>
              <a:rPr lang="en-US" dirty="0">
                <a:sym typeface="Wingdings" pitchFamily="2" charset="2"/>
              </a:rPr>
              <a:t>MSCS at another institution? </a:t>
            </a:r>
          </a:p>
          <a:p>
            <a:r>
              <a:rPr lang="en-US" dirty="0">
                <a:sym typeface="Wingdings" pitchFamily="2" charset="2"/>
              </a:rPr>
              <a:t>No MSCS on the horizon?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Fast track = great bragging (recruiting) tool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17A5F1-47DA-D305-C356-06EEAEC34E3D}"/>
              </a:ext>
            </a:extLst>
          </p:cNvPr>
          <p:cNvSpPr txBox="1"/>
          <p:nvPr/>
        </p:nvSpPr>
        <p:spPr>
          <a:xfrm rot="20635814">
            <a:off x="8942873" y="1300662"/>
            <a:ext cx="200497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At UTEP, or at all?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0E515C-8506-5A74-9708-1824D02D9E7D}"/>
              </a:ext>
            </a:extLst>
          </p:cNvPr>
          <p:cNvSpPr txBox="1"/>
          <p:nvPr/>
        </p:nvSpPr>
        <p:spPr>
          <a:xfrm>
            <a:off x="5030459" y="4964685"/>
            <a:ext cx="49149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 went beyond what you had to do to complete your BSCS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6D760-6E3B-59C3-CF4C-EDD26F1899C5}"/>
              </a:ext>
            </a:extLst>
          </p:cNvPr>
          <p:cNvSpPr txBox="1"/>
          <p:nvPr/>
        </p:nvSpPr>
        <p:spPr>
          <a:xfrm>
            <a:off x="1982459" y="5806461"/>
            <a:ext cx="49149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 proved that you are able to be successful in graduate level courses</a:t>
            </a:r>
          </a:p>
        </p:txBody>
      </p:sp>
    </p:spTree>
    <p:extLst>
      <p:ext uri="{BB962C8B-B14F-4D97-AF65-F5344CB8AC3E}">
        <p14:creationId xmlns:p14="http://schemas.microsoft.com/office/powerpoint/2010/main" val="71009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C0FE-E0C4-995F-1893-22D75241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654" y="991443"/>
            <a:ext cx="4646295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Let’s Take a Look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F33F3-44BC-25DB-736D-5DFC872134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70" r="22570"/>
          <a:stretch/>
        </p:blipFill>
        <p:spPr>
          <a:xfrm>
            <a:off x="20" y="-1"/>
            <a:ext cx="668843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181FC6-D12A-F410-9E6F-99F88017B66C}"/>
              </a:ext>
            </a:extLst>
          </p:cNvPr>
          <p:cNvSpPr txBox="1"/>
          <p:nvPr/>
        </p:nvSpPr>
        <p:spPr>
          <a:xfrm>
            <a:off x="7302500" y="2755900"/>
            <a:ext cx="2730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Degree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to watch out for</a:t>
            </a:r>
          </a:p>
        </p:txBody>
      </p:sp>
    </p:spTree>
    <p:extLst>
      <p:ext uri="{BB962C8B-B14F-4D97-AF65-F5344CB8AC3E}">
        <p14:creationId xmlns:p14="http://schemas.microsoft.com/office/powerpoint/2010/main" val="347204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94C167-765B-9A4B-5714-23A43DE10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64" y="116355"/>
            <a:ext cx="6007735" cy="656384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384523" dir="5400000" algn="ctr" rotWithShape="0">
              <a:schemeClr val="accent1"/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42A34D-204F-FCA6-36C6-EE9EB3E4D952}"/>
              </a:ext>
            </a:extLst>
          </p:cNvPr>
          <p:cNvSpPr txBox="1"/>
          <p:nvPr/>
        </p:nvSpPr>
        <p:spPr>
          <a:xfrm>
            <a:off x="314323" y="181606"/>
            <a:ext cx="338714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is your MSCS degree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39316-AF41-9225-A33C-B708C15D0E14}"/>
              </a:ext>
            </a:extLst>
          </p:cNvPr>
          <p:cNvSpPr txBox="1"/>
          <p:nvPr/>
        </p:nvSpPr>
        <p:spPr>
          <a:xfrm>
            <a:off x="314321" y="1028700"/>
            <a:ext cx="47005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n-US" dirty="0"/>
              <a:t> </a:t>
            </a:r>
            <a:r>
              <a:rPr lang="en-US" b="1" dirty="0"/>
              <a:t>core courses</a:t>
            </a:r>
          </a:p>
          <a:p>
            <a:r>
              <a:rPr lang="en-US" dirty="0"/>
              <a:t>+ out of the 5 </a:t>
            </a:r>
            <a:r>
              <a:rPr lang="en-US" b="1" dirty="0"/>
              <a:t>breadth areas</a:t>
            </a:r>
            <a:r>
              <a:rPr lang="en-US" dirty="0"/>
              <a:t>: pick </a:t>
            </a:r>
            <a:r>
              <a:rPr lang="en-US" b="1" dirty="0">
                <a:solidFill>
                  <a:schemeClr val="accent1"/>
                </a:solidFill>
              </a:rPr>
              <a:t>4</a:t>
            </a:r>
            <a:r>
              <a:rPr lang="en-US" dirty="0"/>
              <a:t> and complete 1 course in each of the 4</a:t>
            </a:r>
          </a:p>
          <a:p>
            <a:r>
              <a:rPr lang="en-US" dirty="0"/>
              <a:t>+ </a:t>
            </a:r>
            <a:r>
              <a:rPr lang="en-US" b="1" dirty="0">
                <a:solidFill>
                  <a:schemeClr val="accent1"/>
                </a:solidFill>
              </a:rPr>
              <a:t>3</a:t>
            </a:r>
            <a:r>
              <a:rPr lang="en-US" dirty="0"/>
              <a:t> </a:t>
            </a:r>
            <a:r>
              <a:rPr lang="en-US" b="1" dirty="0"/>
              <a:t>electives</a:t>
            </a:r>
          </a:p>
          <a:p>
            <a:r>
              <a:rPr lang="en-US" dirty="0"/>
              <a:t>+ </a:t>
            </a:r>
            <a:r>
              <a:rPr lang="en-US" b="1" dirty="0"/>
              <a:t>thesis</a:t>
            </a:r>
            <a:r>
              <a:rPr lang="en-US" dirty="0"/>
              <a:t> (1 and 2) OR </a:t>
            </a:r>
            <a:r>
              <a:rPr lang="en-US" b="1" dirty="0">
                <a:solidFill>
                  <a:schemeClr val="accent1"/>
                </a:solidFill>
              </a:rPr>
              <a:t>3</a:t>
            </a:r>
            <a:r>
              <a:rPr lang="en-US" dirty="0"/>
              <a:t> </a:t>
            </a:r>
            <a:r>
              <a:rPr lang="en-US" b="1" dirty="0"/>
              <a:t>more electives</a:t>
            </a:r>
          </a:p>
          <a:p>
            <a:r>
              <a:rPr lang="en-US" b="1" dirty="0"/>
              <a:t>-----------------------------------------------------------</a:t>
            </a:r>
          </a:p>
          <a:p>
            <a:r>
              <a:rPr lang="en-US" dirty="0"/>
              <a:t>Total = 11 or 12 courses</a:t>
            </a:r>
          </a:p>
        </p:txBody>
      </p:sp>
    </p:spTree>
    <p:extLst>
      <p:ext uri="{BB962C8B-B14F-4D97-AF65-F5344CB8AC3E}">
        <p14:creationId xmlns:p14="http://schemas.microsoft.com/office/powerpoint/2010/main" val="236631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C28A69-9B26-45AC-AFF7-719A7A50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AE655-786E-7336-0A0F-16272C42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654" y="991443"/>
            <a:ext cx="4646295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Be careful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B6EEA2C0-84B4-25A0-3894-CC7052889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86" r="6969"/>
          <a:stretch/>
        </p:blipFill>
        <p:spPr>
          <a:xfrm>
            <a:off x="20" y="-1"/>
            <a:ext cx="6688434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7200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E9F54-89CF-1705-DFED-5223EC860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654" y="2684095"/>
            <a:ext cx="4646295" cy="1911764"/>
          </a:xfrm>
        </p:spPr>
        <p:txBody>
          <a:bodyPr>
            <a:normAutofit/>
          </a:bodyPr>
          <a:lstStyle/>
          <a:p>
            <a:r>
              <a:rPr lang="en-US" sz="1700" b="1" dirty="0">
                <a:solidFill>
                  <a:schemeClr val="accent1"/>
                </a:solidFill>
              </a:rPr>
              <a:t>Fast program</a:t>
            </a:r>
          </a:p>
          <a:p>
            <a:r>
              <a:rPr lang="en-US" sz="1700" dirty="0"/>
              <a:t>Select your courses carefully</a:t>
            </a:r>
          </a:p>
          <a:p>
            <a:r>
              <a:rPr lang="en-US" sz="1700" dirty="0"/>
              <a:t>You do not want to take courses for the sake of it </a:t>
            </a:r>
            <a:r>
              <a:rPr lang="en-US" sz="1700" dirty="0">
                <a:sym typeface="Wingdings" pitchFamily="2" charset="2"/>
              </a:rPr>
              <a:t></a:t>
            </a:r>
            <a:r>
              <a:rPr lang="en-US" sz="1700" dirty="0"/>
              <a:t> you want to take courses that you care about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81DA99-22E9-1282-BF2B-D31162FEBCB2}"/>
              </a:ext>
            </a:extLst>
          </p:cNvPr>
          <p:cNvSpPr txBox="1"/>
          <p:nvPr/>
        </p:nvSpPr>
        <p:spPr>
          <a:xfrm>
            <a:off x="7071360" y="4652959"/>
            <a:ext cx="464629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is even more important if you want to do an MS with a thesis</a:t>
            </a:r>
          </a:p>
        </p:txBody>
      </p:sp>
    </p:spTree>
    <p:extLst>
      <p:ext uri="{BB962C8B-B14F-4D97-AF65-F5344CB8AC3E}">
        <p14:creationId xmlns:p14="http://schemas.microsoft.com/office/powerpoint/2010/main" val="8446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869B31BA-836A-1259-7C37-C49A3662D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0" b="14420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1AD5E-9014-5DA9-81BC-17B3E088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731352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What’s a Thesis?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And why would I consider one?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15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D1F6D-351A-45FC-43CF-99AD4F25E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53876-AA02-32FF-5390-3719EA340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work</a:t>
            </a:r>
          </a:p>
          <a:p>
            <a:r>
              <a:rPr lang="en-US" dirty="0"/>
              <a:t>Original contribution to a field of CS you chose, along with a research advisor</a:t>
            </a:r>
          </a:p>
          <a:p>
            <a:r>
              <a:rPr lang="en-US" dirty="0"/>
              <a:t>Results in: publication, a thesis manuscript, a presentation (thesis defense)</a:t>
            </a:r>
          </a:p>
        </p:txBody>
      </p:sp>
    </p:spTree>
    <p:extLst>
      <p:ext uri="{BB962C8B-B14F-4D97-AF65-F5344CB8AC3E}">
        <p14:creationId xmlns:p14="http://schemas.microsoft.com/office/powerpoint/2010/main" val="2861493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74C46056-4DE5-CCD8-5B4A-4764A8573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56F3D-5802-F3D0-996C-C075A241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Thesis or not Thesis? That is the Question…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953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33DD-5A95-1116-ACD5-2D6B63D3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Thesis vs. Non-Thesis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AEB66-B695-0E61-B42A-A499D654A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368" y="2147824"/>
            <a:ext cx="10168128" cy="44053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02124"/>
                </a:solidFill>
                <a:effectLst/>
                <a:ea typeface="Times New Roman" panose="02020603050405020304" pitchFamily="18" charset="0"/>
              </a:rPr>
              <a:t>Both thesis and course Master's lead to the same degree. </a:t>
            </a:r>
          </a:p>
          <a:p>
            <a:r>
              <a:rPr lang="en-US" sz="18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Coursework-only option: </a:t>
            </a:r>
          </a:p>
          <a:p>
            <a:pPr lvl="1"/>
            <a:r>
              <a:rPr lang="en-US" sz="1800" kern="0" dirty="0">
                <a:solidFill>
                  <a:srgbClr val="202124"/>
                </a:solidFill>
              </a:rPr>
              <a:t>Usually for professionals who have been in the field for a number of years and want to further their education, get the “next” degree. </a:t>
            </a:r>
          </a:p>
          <a:p>
            <a:pPr lvl="1"/>
            <a:r>
              <a:rPr lang="en-US" sz="1800" kern="0" dirty="0">
                <a:solidFill>
                  <a:srgbClr val="202124"/>
                </a:solidFill>
              </a:rPr>
              <a:t>Likely a terminal MS and you're not going to have a strong PhD application.</a:t>
            </a:r>
          </a:p>
          <a:p>
            <a:pPr lvl="1"/>
            <a:r>
              <a:rPr lang="en-US" sz="1800" b="1" u="sng" kern="0" dirty="0">
                <a:solidFill>
                  <a:srgbClr val="202124"/>
                </a:solidFill>
              </a:rPr>
              <a:t>Advantage:</a:t>
            </a:r>
            <a:r>
              <a:rPr lang="en-US" sz="1800" kern="0" dirty="0">
                <a:solidFill>
                  <a:srgbClr val="202124"/>
                </a:solidFill>
              </a:rPr>
              <a:t> may give you the degree you “needed” for your work status, provides you with more tools and skills</a:t>
            </a:r>
          </a:p>
          <a:p>
            <a:r>
              <a:rPr lang="en-US" sz="18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Thesis option: </a:t>
            </a:r>
          </a:p>
          <a:p>
            <a:pPr lvl="1"/>
            <a:r>
              <a:rPr lang="en-US" sz="1800" kern="0" dirty="0">
                <a:solidFill>
                  <a:srgbClr val="202124"/>
                </a:solidFill>
              </a:rPr>
              <a:t>For students who want to become research scientists (incl. in industry)</a:t>
            </a:r>
          </a:p>
          <a:p>
            <a:pPr lvl="1"/>
            <a:r>
              <a:rPr lang="en-US" sz="1800" kern="0" dirty="0">
                <a:solidFill>
                  <a:srgbClr val="202124"/>
                </a:solidFill>
              </a:rPr>
              <a:t>For students contemplating a PhD or an academic career </a:t>
            </a:r>
          </a:p>
          <a:p>
            <a:pPr lvl="1"/>
            <a:r>
              <a:rPr lang="en-US" sz="1800" dirty="0">
                <a:solidFill>
                  <a:srgbClr val="1D1D1B"/>
                </a:solidFill>
                <a:ea typeface="Times New Roman" panose="02020603050405020304" pitchFamily="18" charset="0"/>
              </a:rPr>
              <a:t>For students who </a:t>
            </a:r>
            <a:r>
              <a:rPr lang="en-US" sz="18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want to develop your research skills and ultimately narrow your focus to a more specialized field of study.</a:t>
            </a:r>
          </a:p>
          <a:p>
            <a:pPr lvl="1"/>
            <a:r>
              <a:rPr lang="en-US" sz="1800" b="1" u="sng" dirty="0">
                <a:solidFill>
                  <a:srgbClr val="1D1D1B"/>
                </a:solidFill>
                <a:ea typeface="Times New Roman" panose="02020603050405020304" pitchFamily="18" charset="0"/>
              </a:rPr>
              <a:t>Advantage:</a:t>
            </a:r>
            <a:r>
              <a:rPr lang="en-US" sz="1800" dirty="0">
                <a:solidFill>
                  <a:srgbClr val="1D1D1B"/>
                </a:solidFill>
                <a:ea typeface="Times New Roman" panose="02020603050405020304" pitchFamily="18" charset="0"/>
              </a:rPr>
              <a:t> demonstrates (de facto) your ability to: focus, deliver, work under time constraints, communicate effectively (in oral and written format) </a:t>
            </a:r>
            <a:r>
              <a:rPr lang="en-US" sz="1800" dirty="0">
                <a:solidFill>
                  <a:srgbClr val="1D1D1B"/>
                </a:solidFill>
                <a:ea typeface="Times New Roman" panose="02020603050405020304" pitchFamily="18" charset="0"/>
                <a:sym typeface="Wingdings" pitchFamily="2" charset="2"/>
              </a:rPr>
              <a:t> sets you off the crowd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0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hool corridor with lockers">
            <a:extLst>
              <a:ext uri="{FF2B5EF4-FFF2-40B4-BE49-F238E27FC236}">
                <a16:creationId xmlns:a16="http://schemas.microsoft.com/office/drawing/2014/main" id="{849824A4-EB46-6F0D-0079-388E740FB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82F9E-8892-C767-2BDA-61FC0B267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Let’s Get Concrete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16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etal tic-tac-toe game pieces">
            <a:extLst>
              <a:ext uri="{FF2B5EF4-FFF2-40B4-BE49-F238E27FC236}">
                <a16:creationId xmlns:a16="http://schemas.microsoft.com/office/drawing/2014/main" id="{786BD01F-566A-7DEA-2C73-33D2D688C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39" b="576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B4BFF-ECFB-6F6C-444F-88D1C6FFD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72" y="415936"/>
            <a:ext cx="11497540" cy="41351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Two Scenarios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1D253-7197-255F-2F2F-49AEC36BC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71" y="4718033"/>
            <a:ext cx="10585099" cy="15142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1/ Fast-Track to MS with Thesis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2/ What about a certificate?</a:t>
            </a:r>
          </a:p>
        </p:txBody>
      </p:sp>
    </p:spTree>
    <p:extLst>
      <p:ext uri="{BB962C8B-B14F-4D97-AF65-F5344CB8AC3E}">
        <p14:creationId xmlns:p14="http://schemas.microsoft.com/office/powerpoint/2010/main" val="198428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4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1A315155-3C4B-AC88-2F9B-0FCAF9FA7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3" b="8698"/>
          <a:stretch/>
        </p:blipFill>
        <p:spPr>
          <a:xfrm>
            <a:off x="3" y="-22"/>
            <a:ext cx="12191997" cy="6858022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206190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37374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B91FA-4CA4-7FB2-B956-2E6E1056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</a:rPr>
              <a:t>A Graduate Degree in CS?</a:t>
            </a:r>
          </a:p>
        </p:txBody>
      </p:sp>
    </p:spTree>
    <p:extLst>
      <p:ext uri="{BB962C8B-B14F-4D97-AF65-F5344CB8AC3E}">
        <p14:creationId xmlns:p14="http://schemas.microsoft.com/office/powerpoint/2010/main" val="1866555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94C167-765B-9A4B-5714-23A43DE10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64" y="116355"/>
            <a:ext cx="6007735" cy="656384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384523" dir="5400000" algn="ctr" rotWithShape="0">
              <a:schemeClr val="accent1"/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42A34D-204F-FCA6-36C6-EE9EB3E4D952}"/>
              </a:ext>
            </a:extLst>
          </p:cNvPr>
          <p:cNvSpPr txBox="1"/>
          <p:nvPr/>
        </p:nvSpPr>
        <p:spPr>
          <a:xfrm>
            <a:off x="314323" y="181606"/>
            <a:ext cx="333347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 Fast-track to MS with Thesis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39316-AF41-9225-A33C-B708C15D0E14}"/>
              </a:ext>
            </a:extLst>
          </p:cNvPr>
          <p:cNvSpPr txBox="1"/>
          <p:nvPr/>
        </p:nvSpPr>
        <p:spPr>
          <a:xfrm>
            <a:off x="301621" y="1028700"/>
            <a:ext cx="47005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What could go</a:t>
            </a:r>
            <a:r>
              <a:rPr lang="en-US" b="1" dirty="0">
                <a:solidFill>
                  <a:schemeClr val="accent4"/>
                </a:solidFill>
              </a:rPr>
              <a:t> VERY </a:t>
            </a:r>
            <a:r>
              <a:rPr lang="en-US" b="1" dirty="0">
                <a:solidFill>
                  <a:schemeClr val="accent1"/>
                </a:solidFill>
              </a:rPr>
              <a:t>wrong?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Fast track: </a:t>
            </a:r>
          </a:p>
          <a:p>
            <a:r>
              <a:rPr lang="en-US" b="1" dirty="0">
                <a:solidFill>
                  <a:schemeClr val="accent1"/>
                </a:solidFill>
              </a:rPr>
              <a:t>1</a:t>
            </a:r>
            <a:r>
              <a:rPr lang="en-US" dirty="0"/>
              <a:t> </a:t>
            </a:r>
            <a:r>
              <a:rPr lang="en-US" b="1" dirty="0"/>
              <a:t>core courses</a:t>
            </a:r>
          </a:p>
          <a:p>
            <a:r>
              <a:rPr lang="en-US" dirty="0"/>
              <a:t>+ </a:t>
            </a:r>
            <a:r>
              <a:rPr lang="en-US" b="1" dirty="0">
                <a:solidFill>
                  <a:schemeClr val="accent4"/>
                </a:solidFill>
              </a:rPr>
              <a:t>4</a:t>
            </a:r>
            <a:r>
              <a:rPr lang="en-US" dirty="0"/>
              <a:t> </a:t>
            </a:r>
            <a:r>
              <a:rPr lang="en-US" b="1" dirty="0">
                <a:solidFill>
                  <a:schemeClr val="accent4"/>
                </a:solidFill>
              </a:rPr>
              <a:t>electives</a:t>
            </a:r>
          </a:p>
          <a:p>
            <a:r>
              <a:rPr lang="en-US" b="1" dirty="0"/>
              <a:t>-----------------------------------------------------------</a:t>
            </a:r>
          </a:p>
          <a:p>
            <a:r>
              <a:rPr lang="en-US" b="1" dirty="0">
                <a:solidFill>
                  <a:schemeClr val="accent1"/>
                </a:solidFill>
              </a:rPr>
              <a:t>After BSCS graduation: </a:t>
            </a:r>
          </a:p>
          <a:p>
            <a:r>
              <a:rPr lang="en-US" b="1" dirty="0">
                <a:solidFill>
                  <a:schemeClr val="accent1"/>
                </a:solidFill>
              </a:rPr>
              <a:t>1</a:t>
            </a:r>
            <a:r>
              <a:rPr lang="en-US" dirty="0"/>
              <a:t> </a:t>
            </a:r>
            <a:r>
              <a:rPr lang="en-US" b="1" dirty="0"/>
              <a:t>core courses</a:t>
            </a:r>
          </a:p>
          <a:p>
            <a:r>
              <a:rPr lang="en-US" dirty="0"/>
              <a:t>+ out of the 5 </a:t>
            </a:r>
            <a:r>
              <a:rPr lang="en-US" b="1" dirty="0"/>
              <a:t>breadth areas</a:t>
            </a:r>
            <a:r>
              <a:rPr lang="en-US" dirty="0"/>
              <a:t>: pick </a:t>
            </a:r>
            <a:r>
              <a:rPr lang="en-US" b="1" dirty="0">
                <a:solidFill>
                  <a:schemeClr val="accent1"/>
                </a:solidFill>
              </a:rPr>
              <a:t>4</a:t>
            </a:r>
            <a:r>
              <a:rPr lang="en-US" dirty="0"/>
              <a:t> and complete 1 course in each of the 4</a:t>
            </a:r>
          </a:p>
          <a:p>
            <a:r>
              <a:rPr lang="en-US" dirty="0"/>
              <a:t>+ </a:t>
            </a:r>
            <a:r>
              <a:rPr lang="en-US" b="1" dirty="0"/>
              <a:t>thesis</a:t>
            </a:r>
            <a:r>
              <a:rPr lang="en-US" dirty="0"/>
              <a:t> (1 and 2) </a:t>
            </a:r>
          </a:p>
          <a:p>
            <a:r>
              <a:rPr lang="en-US" b="1" dirty="0"/>
              <a:t>-----------------------------------------------------------</a:t>
            </a:r>
          </a:p>
          <a:p>
            <a:r>
              <a:rPr lang="en-US" dirty="0"/>
              <a:t>Total = 5 + 7 = </a:t>
            </a:r>
            <a:r>
              <a:rPr lang="en-US" b="1" dirty="0">
                <a:solidFill>
                  <a:schemeClr val="accent4"/>
                </a:solidFill>
              </a:rPr>
              <a:t>12</a:t>
            </a:r>
            <a:r>
              <a:rPr lang="en-US" dirty="0"/>
              <a:t> courses</a:t>
            </a:r>
          </a:p>
          <a:p>
            <a:r>
              <a:rPr lang="en-US" b="1" dirty="0">
                <a:solidFill>
                  <a:schemeClr val="accent4"/>
                </a:solidFill>
              </a:rPr>
              <a:t>And most importantly: no elective left to be taken in your field of research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429162-29F0-AC23-7369-756A1D434218}"/>
              </a:ext>
            </a:extLst>
          </p:cNvPr>
          <p:cNvSpPr txBox="1"/>
          <p:nvPr/>
        </p:nvSpPr>
        <p:spPr>
          <a:xfrm>
            <a:off x="314323" y="1028700"/>
            <a:ext cx="47005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What could go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wrong?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Fast track: </a:t>
            </a:r>
          </a:p>
          <a:p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n-US" dirty="0"/>
              <a:t> </a:t>
            </a:r>
            <a:r>
              <a:rPr lang="en-US" b="1" dirty="0"/>
              <a:t>core courses</a:t>
            </a:r>
          </a:p>
          <a:p>
            <a:r>
              <a:rPr lang="en-US" dirty="0"/>
              <a:t>+ </a:t>
            </a:r>
            <a:r>
              <a:rPr lang="en-US" b="1" dirty="0">
                <a:solidFill>
                  <a:schemeClr val="accent4"/>
                </a:solidFill>
              </a:rPr>
              <a:t>3</a:t>
            </a:r>
            <a:r>
              <a:rPr lang="en-US" dirty="0"/>
              <a:t> </a:t>
            </a:r>
            <a:r>
              <a:rPr lang="en-US" b="1" dirty="0">
                <a:solidFill>
                  <a:schemeClr val="accent4"/>
                </a:solidFill>
              </a:rPr>
              <a:t>electives</a:t>
            </a:r>
          </a:p>
          <a:p>
            <a:r>
              <a:rPr lang="en-US" b="1" dirty="0"/>
              <a:t>-----------------------------------------------------------</a:t>
            </a:r>
          </a:p>
          <a:p>
            <a:r>
              <a:rPr lang="en-US" b="1" dirty="0">
                <a:solidFill>
                  <a:schemeClr val="accent1"/>
                </a:solidFill>
              </a:rPr>
              <a:t>After BSCS graduation: </a:t>
            </a:r>
          </a:p>
          <a:p>
            <a:r>
              <a:rPr lang="en-US" dirty="0"/>
              <a:t>+ out of the 5 </a:t>
            </a:r>
            <a:r>
              <a:rPr lang="en-US" b="1" dirty="0"/>
              <a:t>breadth areas</a:t>
            </a:r>
            <a:r>
              <a:rPr lang="en-US" dirty="0"/>
              <a:t>: pick </a:t>
            </a:r>
            <a:r>
              <a:rPr lang="en-US" b="1" dirty="0">
                <a:solidFill>
                  <a:schemeClr val="accent1"/>
                </a:solidFill>
              </a:rPr>
              <a:t>4</a:t>
            </a:r>
            <a:r>
              <a:rPr lang="en-US" dirty="0"/>
              <a:t> and complete 1 course in each of the 4</a:t>
            </a:r>
          </a:p>
          <a:p>
            <a:r>
              <a:rPr lang="en-US" dirty="0"/>
              <a:t>+ </a:t>
            </a:r>
            <a:r>
              <a:rPr lang="en-US" b="1" dirty="0"/>
              <a:t>thesis</a:t>
            </a:r>
            <a:r>
              <a:rPr lang="en-US" dirty="0"/>
              <a:t> (1 and 2) </a:t>
            </a:r>
          </a:p>
          <a:p>
            <a:r>
              <a:rPr lang="en-US" b="1" dirty="0"/>
              <a:t>-----------------------------------------------------------</a:t>
            </a:r>
          </a:p>
          <a:p>
            <a:r>
              <a:rPr lang="en-US" dirty="0"/>
              <a:t>Total = 5 + 6 = </a:t>
            </a:r>
            <a:r>
              <a:rPr lang="en-US" b="1" dirty="0">
                <a:solidFill>
                  <a:schemeClr val="accent4"/>
                </a:solidFill>
              </a:rPr>
              <a:t>11</a:t>
            </a:r>
            <a:r>
              <a:rPr lang="en-US" dirty="0"/>
              <a:t> courses</a:t>
            </a:r>
          </a:p>
          <a:p>
            <a:r>
              <a:rPr lang="en-US" b="1" dirty="0">
                <a:solidFill>
                  <a:schemeClr val="accent4"/>
                </a:solidFill>
              </a:rPr>
              <a:t>And most importantly: no elective left to be taken in your field of research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BD91D7-E0AC-74DA-E34E-525E95EC4CFE}"/>
              </a:ext>
            </a:extLst>
          </p:cNvPr>
          <p:cNvSpPr txBox="1"/>
          <p:nvPr/>
        </p:nvSpPr>
        <p:spPr>
          <a:xfrm>
            <a:off x="6200775" y="5625192"/>
            <a:ext cx="926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4"/>
                </a:solidFill>
              </a:rPr>
              <a:t>Elective 1</a:t>
            </a:r>
          </a:p>
          <a:p>
            <a:r>
              <a:rPr lang="en-US" sz="1100" b="1" dirty="0">
                <a:solidFill>
                  <a:schemeClr val="accent4"/>
                </a:solidFill>
              </a:rPr>
              <a:t>Elective 2</a:t>
            </a:r>
          </a:p>
          <a:p>
            <a:r>
              <a:rPr lang="en-US" sz="1100" b="1" dirty="0">
                <a:solidFill>
                  <a:schemeClr val="accent4"/>
                </a:solidFill>
              </a:rPr>
              <a:t>Elective 3</a:t>
            </a:r>
          </a:p>
          <a:p>
            <a:r>
              <a:rPr lang="en-US" sz="1100" b="1" dirty="0">
                <a:solidFill>
                  <a:schemeClr val="accent4"/>
                </a:solidFill>
              </a:rPr>
              <a:t>Elective 4?</a:t>
            </a:r>
          </a:p>
        </p:txBody>
      </p:sp>
    </p:spTree>
    <p:extLst>
      <p:ext uri="{BB962C8B-B14F-4D97-AF65-F5344CB8AC3E}">
        <p14:creationId xmlns:p14="http://schemas.microsoft.com/office/powerpoint/2010/main" val="103086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2" grpId="0"/>
      <p:bldP spid="2" grpId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94C167-765B-9A4B-5714-23A43DE10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64" y="116355"/>
            <a:ext cx="6007735" cy="656384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384523" dir="5400000" algn="ctr" rotWithShape="0">
              <a:schemeClr val="accent1"/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42A34D-204F-FCA6-36C6-EE9EB3E4D952}"/>
              </a:ext>
            </a:extLst>
          </p:cNvPr>
          <p:cNvSpPr txBox="1"/>
          <p:nvPr/>
        </p:nvSpPr>
        <p:spPr>
          <a:xfrm>
            <a:off x="314323" y="181606"/>
            <a:ext cx="351461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 Fast-track to MS with a Thesis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39FA4B-5800-145C-EAD6-91FCA312A4A4}"/>
              </a:ext>
            </a:extLst>
          </p:cNvPr>
          <p:cNvSpPr txBox="1"/>
          <p:nvPr/>
        </p:nvSpPr>
        <p:spPr>
          <a:xfrm>
            <a:off x="314323" y="1028700"/>
            <a:ext cx="47005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What would work instead?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3"/>
                </a:solidFill>
              </a:rPr>
              <a:t>Fast track: </a:t>
            </a:r>
          </a:p>
          <a:p>
            <a:r>
              <a:rPr lang="en-US" b="1" dirty="0">
                <a:solidFill>
                  <a:schemeClr val="accent3"/>
                </a:solidFill>
              </a:rPr>
              <a:t>2</a:t>
            </a:r>
            <a:r>
              <a:rPr lang="en-US" dirty="0"/>
              <a:t> </a:t>
            </a:r>
            <a:r>
              <a:rPr lang="en-US" b="1" dirty="0"/>
              <a:t>core courses</a:t>
            </a:r>
          </a:p>
          <a:p>
            <a:r>
              <a:rPr lang="en-US" dirty="0"/>
              <a:t>+ </a:t>
            </a:r>
            <a:r>
              <a:rPr lang="en-US" b="1" dirty="0">
                <a:solidFill>
                  <a:schemeClr val="accent3"/>
                </a:solidFill>
              </a:rPr>
              <a:t>3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breadth area courses</a:t>
            </a:r>
          </a:p>
          <a:p>
            <a:r>
              <a:rPr lang="en-US" b="1" dirty="0"/>
              <a:t>-----------------------------------------------------------</a:t>
            </a:r>
          </a:p>
          <a:p>
            <a:r>
              <a:rPr lang="en-US" b="1" dirty="0">
                <a:solidFill>
                  <a:schemeClr val="accent1"/>
                </a:solidFill>
              </a:rPr>
              <a:t>After BSCS graduation: </a:t>
            </a:r>
          </a:p>
          <a:p>
            <a:r>
              <a:rPr lang="en-US" dirty="0"/>
              <a:t>+ </a:t>
            </a:r>
            <a:r>
              <a:rPr lang="en-US" b="1" dirty="0">
                <a:solidFill>
                  <a:schemeClr val="accent3"/>
                </a:solidFill>
              </a:rPr>
              <a:t>1</a:t>
            </a:r>
            <a:r>
              <a:rPr lang="en-US" dirty="0"/>
              <a:t> </a:t>
            </a:r>
            <a:r>
              <a:rPr lang="en-US" b="1" dirty="0"/>
              <a:t>breadth areas course</a:t>
            </a:r>
          </a:p>
          <a:p>
            <a:r>
              <a:rPr lang="en-US" dirty="0"/>
              <a:t>+ </a:t>
            </a:r>
            <a:r>
              <a:rPr lang="en-US" b="1" dirty="0">
                <a:solidFill>
                  <a:schemeClr val="accent3"/>
                </a:solidFill>
              </a:rPr>
              <a:t>3</a:t>
            </a:r>
            <a:r>
              <a:rPr lang="en-US" dirty="0"/>
              <a:t> </a:t>
            </a:r>
            <a:r>
              <a:rPr lang="en-US" b="1" dirty="0"/>
              <a:t>elective courses</a:t>
            </a:r>
          </a:p>
          <a:p>
            <a:r>
              <a:rPr lang="en-US" dirty="0"/>
              <a:t>+ </a:t>
            </a:r>
            <a:r>
              <a:rPr lang="en-US" b="1" dirty="0"/>
              <a:t>thesis</a:t>
            </a:r>
            <a:r>
              <a:rPr lang="en-US" dirty="0"/>
              <a:t> (1 and 2) </a:t>
            </a:r>
          </a:p>
          <a:p>
            <a:r>
              <a:rPr lang="en-US" b="1" dirty="0"/>
              <a:t>-----------------------------------------------------------</a:t>
            </a:r>
          </a:p>
          <a:p>
            <a:r>
              <a:rPr lang="en-US" dirty="0"/>
              <a:t>Total = 5 + 6 = </a:t>
            </a:r>
            <a:r>
              <a:rPr lang="en-US" b="1" dirty="0">
                <a:solidFill>
                  <a:schemeClr val="accent3"/>
                </a:solidFill>
              </a:rPr>
              <a:t>12</a:t>
            </a:r>
            <a:r>
              <a:rPr lang="en-US" dirty="0"/>
              <a:t> courses</a:t>
            </a:r>
          </a:p>
          <a:p>
            <a:r>
              <a:rPr lang="en-US" dirty="0">
                <a:solidFill>
                  <a:schemeClr val="accent3"/>
                </a:solidFill>
              </a:rPr>
              <a:t>You defer your electives until you start, so you do not “shoot yourself in the foot”</a:t>
            </a:r>
          </a:p>
        </p:txBody>
      </p:sp>
    </p:spTree>
    <p:extLst>
      <p:ext uri="{BB962C8B-B14F-4D97-AF65-F5344CB8AC3E}">
        <p14:creationId xmlns:p14="http://schemas.microsoft.com/office/powerpoint/2010/main" val="166014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94C167-765B-9A4B-5714-23A43DE10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64" y="116355"/>
            <a:ext cx="6007735" cy="656384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384523" dir="5400000" algn="ctr" rotWithShape="0">
              <a:schemeClr val="accent1"/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42A34D-204F-FCA6-36C6-EE9EB3E4D952}"/>
              </a:ext>
            </a:extLst>
          </p:cNvPr>
          <p:cNvSpPr txBox="1"/>
          <p:nvPr/>
        </p:nvSpPr>
        <p:spPr>
          <a:xfrm>
            <a:off x="314323" y="181606"/>
            <a:ext cx="316958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2/ Certificate along the way?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39316-AF41-9225-A33C-B708C15D0E14}"/>
              </a:ext>
            </a:extLst>
          </p:cNvPr>
          <p:cNvSpPr txBox="1"/>
          <p:nvPr/>
        </p:nvSpPr>
        <p:spPr>
          <a:xfrm>
            <a:off x="314323" y="840094"/>
            <a:ext cx="4700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Requirements for the cybersecurity certificate: 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54DD94A4-B318-DD76-C596-6E0FC710E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3" y="1534824"/>
            <a:ext cx="4653914" cy="246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EA3289-E0CE-34F0-1437-D56E20DE1885}"/>
              </a:ext>
            </a:extLst>
          </p:cNvPr>
          <p:cNvSpPr txBox="1"/>
          <p:nvPr/>
        </p:nvSpPr>
        <p:spPr>
          <a:xfrm>
            <a:off x="2036787" y="1725324"/>
            <a:ext cx="12089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Area 1: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8CFD51-60A4-68B1-23DC-4CF8291BA19B}"/>
              </a:ext>
            </a:extLst>
          </p:cNvPr>
          <p:cNvSpPr txBox="1"/>
          <p:nvPr/>
        </p:nvSpPr>
        <p:spPr>
          <a:xfrm>
            <a:off x="2036787" y="1903124"/>
            <a:ext cx="1197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Area 2: Security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281BD-CBD7-74D0-36FD-42B83173E3F4}"/>
              </a:ext>
            </a:extLst>
          </p:cNvPr>
          <p:cNvSpPr txBox="1"/>
          <p:nvPr/>
        </p:nvSpPr>
        <p:spPr>
          <a:xfrm>
            <a:off x="2481287" y="2754024"/>
            <a:ext cx="19127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Area 1: Systems </a:t>
            </a:r>
            <a:r>
              <a:rPr lang="en-US" sz="1100" dirty="0">
                <a:sym typeface="Wingdings" pitchFamily="2" charset="2"/>
              </a:rPr>
              <a:t> elective</a:t>
            </a:r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3C2CFB-AF7C-34A5-187E-1DAD8220F016}"/>
              </a:ext>
            </a:extLst>
          </p:cNvPr>
          <p:cNvSpPr txBox="1"/>
          <p:nvPr/>
        </p:nvSpPr>
        <p:spPr>
          <a:xfrm>
            <a:off x="2455887" y="3160424"/>
            <a:ext cx="19014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Area 2: Security </a:t>
            </a:r>
            <a:r>
              <a:rPr lang="en-US" sz="1100" dirty="0">
                <a:sym typeface="Wingdings" pitchFamily="2" charset="2"/>
              </a:rPr>
              <a:t> elective</a:t>
            </a:r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342553-B5B8-0C00-324F-4400B2A768DC}"/>
              </a:ext>
            </a:extLst>
          </p:cNvPr>
          <p:cNvSpPr txBox="1"/>
          <p:nvPr/>
        </p:nvSpPr>
        <p:spPr>
          <a:xfrm>
            <a:off x="2443187" y="3350924"/>
            <a:ext cx="19014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Area 2: Security </a:t>
            </a:r>
            <a:r>
              <a:rPr lang="en-US" sz="1100" dirty="0">
                <a:sym typeface="Wingdings" pitchFamily="2" charset="2"/>
              </a:rPr>
              <a:t> elective</a:t>
            </a:r>
            <a:endParaRPr lang="en-US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2B035-1CAA-36E1-2348-1F9F9CB0C90B}"/>
              </a:ext>
            </a:extLst>
          </p:cNvPr>
          <p:cNvSpPr txBox="1"/>
          <p:nvPr/>
        </p:nvSpPr>
        <p:spPr>
          <a:xfrm>
            <a:off x="2443187" y="3541424"/>
            <a:ext cx="19014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Area 2: Security </a:t>
            </a:r>
            <a:r>
              <a:rPr lang="en-US" sz="1100" dirty="0">
                <a:sym typeface="Wingdings" pitchFamily="2" charset="2"/>
              </a:rPr>
              <a:t> elective</a:t>
            </a:r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4210E4-8D4F-D924-D3DC-656476F0804B}"/>
              </a:ext>
            </a:extLst>
          </p:cNvPr>
          <p:cNvSpPr txBox="1"/>
          <p:nvPr/>
        </p:nvSpPr>
        <p:spPr>
          <a:xfrm>
            <a:off x="2506687" y="2550824"/>
            <a:ext cx="683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Elective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88BC5-BCF4-93FB-CEE9-6BB356DCEAD1}"/>
              </a:ext>
            </a:extLst>
          </p:cNvPr>
          <p:cNvSpPr txBox="1"/>
          <p:nvPr/>
        </p:nvSpPr>
        <p:spPr>
          <a:xfrm>
            <a:off x="2481287" y="2982624"/>
            <a:ext cx="683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Elective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27435-878E-5422-D153-1545BC6F7A7D}"/>
              </a:ext>
            </a:extLst>
          </p:cNvPr>
          <p:cNvSpPr txBox="1"/>
          <p:nvPr/>
        </p:nvSpPr>
        <p:spPr>
          <a:xfrm>
            <a:off x="267646" y="4181029"/>
            <a:ext cx="4700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All certificate electives = MSCS electives 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82B9FF-648F-2110-48D2-71E338C06087}"/>
              </a:ext>
            </a:extLst>
          </p:cNvPr>
          <p:cNvSpPr txBox="1"/>
          <p:nvPr/>
        </p:nvSpPr>
        <p:spPr>
          <a:xfrm>
            <a:off x="267646" y="4786908"/>
            <a:ext cx="470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If MSCS Thesis </a:t>
            </a:r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 no more elective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writing on a notepad">
            <a:extLst>
              <a:ext uri="{FF2B5EF4-FFF2-40B4-BE49-F238E27FC236}">
                <a16:creationId xmlns:a16="http://schemas.microsoft.com/office/drawing/2014/main" id="{6ACAE7E1-D342-C7CE-23FA-6249345DF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77" b="15845"/>
          <a:stretch/>
        </p:blipFill>
        <p:spPr>
          <a:xfrm>
            <a:off x="-1" y="368299"/>
            <a:ext cx="12192001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1264" y="524114"/>
            <a:ext cx="6288261" cy="1573149"/>
          </a:xfrm>
          <a:prstGeom prst="rect">
            <a:avLst/>
          </a:prstGeom>
          <a:solidFill>
            <a:schemeClr val="tx1">
              <a:alpha val="30000"/>
            </a:schemeClr>
          </a:solidFill>
          <a:ln w="12700">
            <a:noFill/>
          </a:ln>
          <a:effectLst>
            <a:outerShdw blurRad="508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7BDC2-D48A-C758-E525-882AE37D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0" y="718010"/>
            <a:ext cx="3212386" cy="11853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Thesis: Timeline?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400" y="98373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3376" y="130611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EC598-88AE-F329-3D49-B68BB733791C}"/>
              </a:ext>
            </a:extLst>
          </p:cNvPr>
          <p:cNvSpPr txBox="1"/>
          <p:nvPr/>
        </p:nvSpPr>
        <p:spPr>
          <a:xfrm>
            <a:off x="362475" y="5080000"/>
            <a:ext cx="3710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Ideally: start as an UG student</a:t>
            </a:r>
          </a:p>
          <a:p>
            <a:r>
              <a:rPr lang="en-US" dirty="0">
                <a:solidFill>
                  <a:schemeClr val="bg1"/>
                </a:solidFill>
              </a:rPr>
              <a:t>Otherwise: 1 year to wrap it all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004E5-F708-3B86-2753-67DFDF3F6161}"/>
              </a:ext>
            </a:extLst>
          </p:cNvPr>
          <p:cNvSpPr txBox="1"/>
          <p:nvPr/>
        </p:nvSpPr>
        <p:spPr>
          <a:xfrm>
            <a:off x="375175" y="5880100"/>
            <a:ext cx="3867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Thesis in 1 year: DOABLE! </a:t>
            </a:r>
          </a:p>
          <a:p>
            <a:r>
              <a:rPr lang="en-US" dirty="0">
                <a:solidFill>
                  <a:schemeClr val="bg1"/>
                </a:solidFill>
              </a:rPr>
              <a:t>BUT you need to plan well </a:t>
            </a:r>
          </a:p>
          <a:p>
            <a:r>
              <a:rPr lang="en-US" dirty="0">
                <a:solidFill>
                  <a:schemeClr val="bg1"/>
                </a:solidFill>
              </a:rPr>
              <a:t>+ have an advisor who is on board!</a:t>
            </a:r>
          </a:p>
        </p:txBody>
      </p:sp>
    </p:spTree>
    <p:extLst>
      <p:ext uri="{BB962C8B-B14F-4D97-AF65-F5344CB8AC3E}">
        <p14:creationId xmlns:p14="http://schemas.microsoft.com/office/powerpoint/2010/main" val="142179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4096-F02D-A3CE-C5C9-3F950414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 Session Takeaways?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22324-4D52-3E15-048F-30BC30587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2376424"/>
            <a:ext cx="10168128" cy="369417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Consider Grad School:</a:t>
            </a:r>
            <a:r>
              <a:rPr lang="en-US" dirty="0"/>
              <a:t> Much easier to do it now than to come back to it </a:t>
            </a:r>
            <a:r>
              <a:rPr lang="en-US" dirty="0">
                <a:sym typeface="Wingdings" pitchFamily="2" charset="2"/>
              </a:rPr>
              <a:t> ONLY 1 MORE YEAR </a:t>
            </a:r>
          </a:p>
          <a:p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Thesis vs Non-Thesis:</a:t>
            </a:r>
            <a:r>
              <a:rPr lang="en-US" dirty="0">
                <a:sym typeface="Wingdings" pitchFamily="2" charset="2"/>
              </a:rPr>
              <a:t> Think about what it is for + How to market it</a:t>
            </a:r>
          </a:p>
          <a:p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Planning is everything:</a:t>
            </a:r>
            <a:r>
              <a:rPr lang="en-US" dirty="0">
                <a:sym typeface="Wingdings" pitchFamily="2" charset="2"/>
              </a:rPr>
              <a:t> Make sure your MSCS is planned from now to graduation to avoid locking yourself in any configuration ( regret or graduation delay = cost)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1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D5A33A8D-2C7C-8C79-0086-2C3344192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3" y="-22"/>
            <a:ext cx="12191997" cy="68580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206190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37374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B16AE-E5C7-AE02-BD46-A4B77EA83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38174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3A7F8-741C-C076-5137-63847AE0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F9924-57C9-B0E6-FEE7-FBD58CB21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800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https://www.utep.edu/cs/undergraduate/PDFs/Degree%20Plans/CSDegreePlan2022-2023.pdf</a:t>
            </a:r>
            <a:endParaRPr lang="en-US" sz="1800" u="sng" dirty="0">
              <a:solidFill>
                <a:schemeClr val="accent1"/>
              </a:solidFill>
            </a:endParaRPr>
          </a:p>
          <a:p>
            <a:r>
              <a:rPr lang="en-US" sz="1800" u="sng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https://www.franklin.edu/blog/is-a-masters-in-computer-science-worth-it</a:t>
            </a:r>
            <a:r>
              <a:rPr lang="en-US" sz="18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US" sz="1800" u="sng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https://www.computersciencedegreehub.com/faq/masters-degree-computer-science-worth-time-expense/</a:t>
            </a:r>
            <a:endParaRPr lang="en-US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https://fortune.com/education/articles/what-can-you-do-with-a-masters-in-computer-science-degree/</a:t>
            </a:r>
            <a:endParaRPr lang="en-US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https://caldo.ca/tools-to-apply/course-based-or-thesis-based-master/</a:t>
            </a:r>
            <a:r>
              <a:rPr lang="en-US" sz="18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US" sz="1800" u="sng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https://www.gograd.org/resources/thesis-or-non-thesis-masters-degree/</a:t>
            </a:r>
            <a:endParaRPr lang="en-US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https://www.topuniversities.com/student-info/admissions-advice/professional-masters-vs-research-masters-what-you-need-know</a:t>
            </a:r>
            <a:r>
              <a:rPr lang="en-US" sz="18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US" sz="1800" u="sng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https://www.computerscience.org/careers/computer-information-researcher/</a:t>
            </a:r>
            <a:endParaRPr lang="en-US" sz="18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https://www.bls.gov/ooh/computer-and-information-technology/computer-and-information-research-scientists.htm</a:t>
            </a:r>
            <a:endParaRPr lang="en-US" sz="1800" u="sng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chemeClr val="accent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https://www.utep.edu/engineering/ece/academic-programs/fast-track-program-1.html</a:t>
            </a:r>
            <a:r>
              <a:rPr lang="en-US" sz="1800" u="sng" dirty="0">
                <a:solidFill>
                  <a:schemeClr val="accent1"/>
                </a:solidFill>
              </a:rPr>
              <a:t> </a:t>
            </a:r>
          </a:p>
          <a:p>
            <a:r>
              <a:rPr lang="en-US" sz="1800" u="sng" dirty="0">
                <a:solidFill>
                  <a:schemeClr val="accent1"/>
                </a:solidFill>
              </a:rPr>
              <a:t>http://</a:t>
            </a:r>
            <a:r>
              <a:rPr lang="en-US" sz="1800" u="sng" dirty="0" err="1">
                <a:solidFill>
                  <a:schemeClr val="accent1"/>
                </a:solidFill>
              </a:rPr>
              <a:t>catalog.utep.edu</a:t>
            </a:r>
            <a:r>
              <a:rPr lang="en-US" sz="1800" u="sng" dirty="0">
                <a:solidFill>
                  <a:schemeClr val="accent1"/>
                </a:solidFill>
              </a:rPr>
              <a:t>/admissions/graduate/fast-track/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79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erial view of a highway near the ocean">
            <a:extLst>
              <a:ext uri="{FF2B5EF4-FFF2-40B4-BE49-F238E27FC236}">
                <a16:creationId xmlns:a16="http://schemas.microsoft.com/office/drawing/2014/main" id="{C6F4C03E-947A-3D07-1930-8CC52BF5B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33" b="13167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6BAE00-BD4A-D196-64DD-EEFB5E63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72" y="415936"/>
            <a:ext cx="11497540" cy="41351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FF10C-7833-E549-BA46-7C73B6286AA5}"/>
              </a:ext>
            </a:extLst>
          </p:cNvPr>
          <p:cNvSpPr txBox="1"/>
          <p:nvPr/>
        </p:nvSpPr>
        <p:spPr>
          <a:xfrm>
            <a:off x="4539425" y="5236554"/>
            <a:ext cx="7329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Contact me with any questions about the MSCS and the fast-track program BS to MSCS</a:t>
            </a:r>
          </a:p>
          <a:p>
            <a:r>
              <a:rPr lang="en-US" dirty="0">
                <a:solidFill>
                  <a:schemeClr val="accent1"/>
                </a:solidFill>
              </a:rPr>
              <a:t>Dr. Martine Ceberio – office CCSB 3.0406 – </a:t>
            </a:r>
            <a:r>
              <a:rPr lang="en-US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mceberio@utep.edu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712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C28A69-9B26-45AC-AFF7-719A7A50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2D3E6-9419-6CAB-33C1-EB9800F26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654" y="991443"/>
            <a:ext cx="4646295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Planning Ahead</a:t>
            </a:r>
          </a:p>
        </p:txBody>
      </p:sp>
      <p:pic>
        <p:nvPicPr>
          <p:cNvPr id="5" name="Picture 4" descr="Navigational compass on a blue background">
            <a:extLst>
              <a:ext uri="{FF2B5EF4-FFF2-40B4-BE49-F238E27FC236}">
                <a16:creationId xmlns:a16="http://schemas.microsoft.com/office/drawing/2014/main" id="{5E86A268-99D2-B680-2640-08BDAF0FF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53" r="696" b="-1"/>
          <a:stretch/>
        </p:blipFill>
        <p:spPr>
          <a:xfrm>
            <a:off x="20" y="-1"/>
            <a:ext cx="6688434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7200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28AAF-E210-0813-ECF9-63B246966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654" y="2312921"/>
            <a:ext cx="4805046" cy="1584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chemeClr val="accent1"/>
                </a:solidFill>
              </a:rPr>
              <a:t>Higher</a:t>
            </a:r>
            <a:r>
              <a:rPr lang="en-US" sz="1700" b="1" dirty="0">
                <a:solidFill>
                  <a:schemeClr val="accent1"/>
                </a:solidFill>
              </a:rPr>
              <a:t> </a:t>
            </a:r>
            <a:r>
              <a:rPr lang="en-US" sz="1900" b="1" dirty="0">
                <a:solidFill>
                  <a:schemeClr val="accent1"/>
                </a:solidFill>
              </a:rPr>
              <a:t>income</a:t>
            </a:r>
            <a:r>
              <a:rPr lang="en-US" sz="1700" b="1" dirty="0">
                <a:solidFill>
                  <a:schemeClr val="accent1"/>
                </a:solidFill>
              </a:rPr>
              <a:t> </a:t>
            </a:r>
            <a:r>
              <a:rPr lang="en-US" sz="1900" b="1" dirty="0">
                <a:solidFill>
                  <a:schemeClr val="accent1"/>
                </a:solidFill>
              </a:rPr>
              <a:t>potential</a:t>
            </a:r>
            <a:r>
              <a:rPr lang="en-US" sz="1700" b="1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700" dirty="0"/>
              <a:t>Estimated average bump in salary (compared with BSCS) = $16K/year (median = $131K/year)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9033A4-C41D-6B3F-842E-E15CBC9421F6}"/>
              </a:ext>
            </a:extLst>
          </p:cNvPr>
          <p:cNvSpPr txBox="1">
            <a:spLocks/>
          </p:cNvSpPr>
          <p:nvPr/>
        </p:nvSpPr>
        <p:spPr>
          <a:xfrm>
            <a:off x="7145654" y="3719267"/>
            <a:ext cx="4646295" cy="296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Increased job prospects:</a:t>
            </a:r>
          </a:p>
          <a:p>
            <a:pPr marL="0" indent="0">
              <a:buNone/>
            </a:pPr>
            <a:r>
              <a:rPr lang="en-US" sz="1800" dirty="0"/>
              <a:t>Some positions in Computer Science require a Master’s degree  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Excellent job growth: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/>
              <a:t>Computer and research scientist occupations are expected to grow 22% from 2020 to 2030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0172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C28A69-9B26-45AC-AFF7-719A7A50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2D3E6-9419-6CAB-33C1-EB9800F26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654" y="991443"/>
            <a:ext cx="4646295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But also…</a:t>
            </a:r>
          </a:p>
        </p:txBody>
      </p:sp>
      <p:pic>
        <p:nvPicPr>
          <p:cNvPr id="5" name="Picture 4" descr="Navigational compass on a blue background">
            <a:extLst>
              <a:ext uri="{FF2B5EF4-FFF2-40B4-BE49-F238E27FC236}">
                <a16:creationId xmlns:a16="http://schemas.microsoft.com/office/drawing/2014/main" id="{5E86A268-99D2-B680-2640-08BDAF0FF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53" r="696" b="-1"/>
          <a:stretch/>
        </p:blipFill>
        <p:spPr>
          <a:xfrm>
            <a:off x="20" y="-1"/>
            <a:ext cx="6688434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7200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28AAF-E210-0813-ECF9-63B246966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654" y="2312921"/>
            <a:ext cx="4805046" cy="1584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chemeClr val="accent1"/>
                </a:solidFill>
              </a:rPr>
              <a:t>Ability to specialize</a:t>
            </a:r>
            <a:r>
              <a:rPr lang="en-US" sz="1700" b="1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700" dirty="0"/>
              <a:t>E.g., Machine Learning, Security, Data Science </a:t>
            </a:r>
            <a:r>
              <a:rPr lang="en-US" sz="1700" dirty="0">
                <a:sym typeface="Wingdings" pitchFamily="2" charset="2"/>
              </a:rPr>
              <a:t> providing you with a sharper edge for job prospects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9033A4-C41D-6B3F-842E-E15CBC9421F6}"/>
              </a:ext>
            </a:extLst>
          </p:cNvPr>
          <p:cNvSpPr txBox="1">
            <a:spLocks/>
          </p:cNvSpPr>
          <p:nvPr/>
        </p:nvSpPr>
        <p:spPr>
          <a:xfrm>
            <a:off x="7145654" y="4282474"/>
            <a:ext cx="4646295" cy="15840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Gateway to completing a PhD degree:</a:t>
            </a:r>
          </a:p>
          <a:p>
            <a:pPr marL="0" indent="0">
              <a:buNone/>
            </a:pPr>
            <a:r>
              <a:rPr lang="en-US" sz="1800" dirty="0"/>
              <a:t>Most PhD programs require a MS degree or let you get it “on the way”. If you ever consider continuing, a Master’s degree is a must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89488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B36F2-05DD-779B-0CCF-71B170FA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This in Mind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E0B75-EF58-13A8-CAD3-3E29DF5DD11E}"/>
              </a:ext>
            </a:extLst>
          </p:cNvPr>
          <p:cNvSpPr txBox="1"/>
          <p:nvPr/>
        </p:nvSpPr>
        <p:spPr>
          <a:xfrm>
            <a:off x="892175" y="2209800"/>
            <a:ext cx="8190357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</a:rPr>
              <a:t>A master's degree in computer science can be the gateway into one of the most well-compensated, high-demand careers today.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8D9CBD-01FA-8CF9-8248-E788673157D1}"/>
              </a:ext>
            </a:extLst>
          </p:cNvPr>
          <p:cNvSpPr txBox="1"/>
          <p:nvPr/>
        </p:nvSpPr>
        <p:spPr>
          <a:xfrm>
            <a:off x="1115568" y="3184267"/>
            <a:ext cx="10842625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pc="4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Grads with a master’s degree in computer science have more opportunities</a:t>
            </a:r>
            <a:r>
              <a:rPr lang="en-US" spc="40" dirty="0">
                <a:solidFill>
                  <a:schemeClr val="bg1"/>
                </a:solidFill>
              </a:rPr>
              <a:t> than those with just undergraduate degrees in the field. For example, computer and information research scientists are required to have a master’s degree, according to the Bureau of Labor Statistics. This is common for data scientist positions, as well.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B47D0-3F6D-2669-F7F4-BF62D48D7FB2}"/>
              </a:ext>
            </a:extLst>
          </p:cNvPr>
          <p:cNvSpPr txBox="1"/>
          <p:nvPr/>
        </p:nvSpPr>
        <p:spPr>
          <a:xfrm>
            <a:off x="677863" y="4743450"/>
            <a:ext cx="1006633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If nothing else can convince you: You don’t want to be left behind in 10-15 years from now when most jobs will require an MS degree.</a:t>
            </a:r>
          </a:p>
        </p:txBody>
      </p:sp>
    </p:spTree>
    <p:extLst>
      <p:ext uri="{BB962C8B-B14F-4D97-AF65-F5344CB8AC3E}">
        <p14:creationId xmlns:p14="http://schemas.microsoft.com/office/powerpoint/2010/main" val="89711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High speed train with motion blur effect">
            <a:extLst>
              <a:ext uri="{FF2B5EF4-FFF2-40B4-BE49-F238E27FC236}">
                <a16:creationId xmlns:a16="http://schemas.microsoft.com/office/drawing/2014/main" id="{45285E84-16F1-91F9-3E52-EA7BFAA6C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23B2F-625D-AA4F-6B9A-5BAFE8C1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Fast-track program: What is it?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C28A69-9B26-45AC-AFF7-719A7A50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7C0FE-E0C4-995F-1893-22D75241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654" y="991443"/>
            <a:ext cx="4646295" cy="1087819"/>
          </a:xfrm>
        </p:spPr>
        <p:txBody>
          <a:bodyPr anchor="b">
            <a:normAutofit/>
          </a:bodyPr>
          <a:lstStyle/>
          <a:p>
            <a:r>
              <a:rPr lang="en-US" sz="3400"/>
              <a:t>Fast-track program</a:t>
            </a:r>
          </a:p>
        </p:txBody>
      </p:sp>
      <p:pic>
        <p:nvPicPr>
          <p:cNvPr id="5" name="Picture 4" descr="Vehicle speeding down a mountain road at dusk">
            <a:extLst>
              <a:ext uri="{FF2B5EF4-FFF2-40B4-BE49-F238E27FC236}">
                <a16:creationId xmlns:a16="http://schemas.microsoft.com/office/drawing/2014/main" id="{663F33F3-44BC-25DB-736D-5DFC87213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25" r="28575" b="-2"/>
          <a:stretch/>
        </p:blipFill>
        <p:spPr>
          <a:xfrm>
            <a:off x="20" y="-1"/>
            <a:ext cx="6688434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7200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EA13E-E10D-EA47-BC2C-846065AAF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654" y="2684095"/>
            <a:ext cx="4646295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kern="0" dirty="0">
                <a:solidFill>
                  <a:schemeClr val="accent1"/>
                </a:solidFill>
                <a:latin typeface="Abadi MT Condensed Light" panose="020B0306030101010103" pitchFamily="34" charset="77"/>
                <a:ea typeface="Times New Roman" panose="02020603050405020304" pitchFamily="18" charset="0"/>
              </a:rPr>
              <a:t>A</a:t>
            </a:r>
            <a:r>
              <a:rPr lang="en-US" b="1" kern="0" dirty="0">
                <a:solidFill>
                  <a:schemeClr val="accent1"/>
                </a:solidFill>
                <a:effectLst/>
                <a:latin typeface="Abadi MT Condensed Light" panose="020B0306030101010103" pitchFamily="34" charset="77"/>
                <a:ea typeface="Times New Roman" panose="02020603050405020304" pitchFamily="18" charset="0"/>
              </a:rPr>
              <a:t>ccelerated path</a:t>
            </a:r>
            <a:r>
              <a:rPr lang="en-US" kern="0" dirty="0">
                <a:effectLst/>
                <a:latin typeface="Abadi MT Condensed Light" panose="020B0306030101010103" pitchFamily="34" charset="77"/>
                <a:ea typeface="Times New Roman" panose="02020603050405020304" pitchFamily="18" charset="0"/>
              </a:rPr>
              <a:t> to get both your UG degree and your MS in CS</a:t>
            </a:r>
            <a:r>
              <a:rPr lang="en-US" dirty="0">
                <a:effectLst/>
                <a:latin typeface="Abadi MT Condensed Light" panose="020B0306030101010103" pitchFamily="34" charset="77"/>
              </a:rPr>
              <a:t> </a:t>
            </a:r>
          </a:p>
          <a:p>
            <a:pPr marL="0" indent="0">
              <a:buNone/>
            </a:pPr>
            <a:endParaRPr lang="en-US" dirty="0">
              <a:latin typeface="Abadi MT Condensed Light" panose="020B0306030101010103" pitchFamily="34" charset="77"/>
            </a:endParaRPr>
          </a:p>
          <a:p>
            <a:pPr marL="0" indent="0">
              <a:buNone/>
            </a:pPr>
            <a:r>
              <a:rPr lang="en-US" dirty="0">
                <a:latin typeface="Abadi MT Condensed Light" panose="020B0306030101010103" pitchFamily="34" charset="77"/>
              </a:rPr>
              <a:t>Take Grad courses to complete your UG degree</a:t>
            </a:r>
          </a:p>
          <a:p>
            <a:pPr marL="0" indent="0">
              <a:buNone/>
            </a:pPr>
            <a:endParaRPr lang="en-US" dirty="0">
              <a:latin typeface="Abadi MT Condensed Light" panose="020B0306030101010103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01C9D9-787B-E44E-4F1E-0B9AEE225267}"/>
              </a:ext>
            </a:extLst>
          </p:cNvPr>
          <p:cNvSpPr txBox="1"/>
          <p:nvPr/>
        </p:nvSpPr>
        <p:spPr>
          <a:xfrm rot="909714">
            <a:off x="9553085" y="644515"/>
            <a:ext cx="2095033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5400" dirty="0"/>
              <a:t>How?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B1D67D-02AA-D5F2-454E-2FD2FF357451}"/>
              </a:ext>
            </a:extLst>
          </p:cNvPr>
          <p:cNvSpPr txBox="1"/>
          <p:nvPr/>
        </p:nvSpPr>
        <p:spPr>
          <a:xfrm>
            <a:off x="6650354" y="6589146"/>
            <a:ext cx="55416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Note: the Fast-Track program also exists for the </a:t>
            </a:r>
            <a:r>
              <a:rPr lang="en-US" sz="1000" i="1" dirty="0" err="1"/>
              <a:t>MSSwE</a:t>
            </a:r>
            <a:r>
              <a:rPr lang="en-US" sz="1000" i="1" dirty="0"/>
              <a:t> and MSDIS – not discussed today.</a:t>
            </a:r>
          </a:p>
        </p:txBody>
      </p:sp>
    </p:spTree>
    <p:extLst>
      <p:ext uri="{BB962C8B-B14F-4D97-AF65-F5344CB8AC3E}">
        <p14:creationId xmlns:p14="http://schemas.microsoft.com/office/powerpoint/2010/main" val="337749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C362DD-15C7-590E-A326-0F21D10342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23" y="467360"/>
            <a:ext cx="7857259" cy="576199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63673" dist="50800" dir="5400000" algn="ctr" rotWithShape="0">
              <a:schemeClr val="accent1">
                <a:alpha val="55000"/>
              </a:scheme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5D13BE-C4F5-ACF9-0949-38F9B8E73A15}"/>
              </a:ext>
            </a:extLst>
          </p:cNvPr>
          <p:cNvSpPr txBox="1"/>
          <p:nvPr/>
        </p:nvSpPr>
        <p:spPr>
          <a:xfrm>
            <a:off x="314323" y="181606"/>
            <a:ext cx="345286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is your CS UG degree plan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D1A765-E300-7854-236F-2756A8294673}"/>
              </a:ext>
            </a:extLst>
          </p:cNvPr>
          <p:cNvSpPr/>
          <p:nvPr/>
        </p:nvSpPr>
        <p:spPr>
          <a:xfrm>
            <a:off x="7929563" y="2586038"/>
            <a:ext cx="3913919" cy="1128712"/>
          </a:xfrm>
          <a:prstGeom prst="rect">
            <a:avLst/>
          </a:prstGeom>
          <a:noFill/>
          <a:effectLst>
            <a:outerShdw blurRad="18730" dist="12700" dir="5400000" algn="ctr" rotWithShape="0">
              <a:srgbClr val="FF0000">
                <a:alpha val="93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AD248-810C-EAFE-E61B-C33633777733}"/>
              </a:ext>
            </a:extLst>
          </p:cNvPr>
          <p:cNvSpPr txBox="1"/>
          <p:nvPr/>
        </p:nvSpPr>
        <p:spPr>
          <a:xfrm>
            <a:off x="8839200" y="2730500"/>
            <a:ext cx="60946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chemeClr val="accent4"/>
                </a:solidFill>
              </a:rPr>
              <a:t>Elective 1</a:t>
            </a:r>
          </a:p>
          <a:p>
            <a:r>
              <a:rPr lang="en-US" sz="700" b="1" dirty="0">
                <a:solidFill>
                  <a:schemeClr val="accent4"/>
                </a:solidFill>
              </a:rPr>
              <a:t>Elective 2</a:t>
            </a:r>
          </a:p>
          <a:p>
            <a:r>
              <a:rPr lang="en-US" sz="700" b="1" dirty="0">
                <a:solidFill>
                  <a:schemeClr val="accent4"/>
                </a:solidFill>
              </a:rPr>
              <a:t>Elective 3</a:t>
            </a:r>
          </a:p>
          <a:p>
            <a:r>
              <a:rPr lang="en-US" sz="700" b="1" dirty="0">
                <a:solidFill>
                  <a:schemeClr val="accent4"/>
                </a:solidFill>
              </a:rPr>
              <a:t>Elective 4</a:t>
            </a:r>
          </a:p>
          <a:p>
            <a:r>
              <a:rPr lang="en-US" sz="700" b="1" dirty="0">
                <a:solidFill>
                  <a:schemeClr val="accent4"/>
                </a:solidFill>
              </a:rPr>
              <a:t>Elective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101C2-5A70-896D-C35B-8A6B07588098}"/>
              </a:ext>
            </a:extLst>
          </p:cNvPr>
          <p:cNvSpPr txBox="1"/>
          <p:nvPr/>
        </p:nvSpPr>
        <p:spPr>
          <a:xfrm>
            <a:off x="314323" y="914400"/>
            <a:ext cx="3452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 to your 5 electives (15 credits) cam be taken at the 5XXX level (graduate level)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33069-F674-241C-D900-C3CA688F2FDF}"/>
              </a:ext>
            </a:extLst>
          </p:cNvPr>
          <p:cNvSpPr txBox="1"/>
          <p:nvPr/>
        </p:nvSpPr>
        <p:spPr>
          <a:xfrm>
            <a:off x="8041413" y="2730500"/>
            <a:ext cx="54534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chemeClr val="accent4"/>
                </a:solidFill>
              </a:rPr>
              <a:t>CS5XXX</a:t>
            </a:r>
          </a:p>
          <a:p>
            <a:r>
              <a:rPr lang="en-US" sz="700" b="1" dirty="0">
                <a:solidFill>
                  <a:schemeClr val="accent4"/>
                </a:solidFill>
              </a:rPr>
              <a:t>CS5XXX</a:t>
            </a:r>
          </a:p>
          <a:p>
            <a:r>
              <a:rPr lang="en-US" sz="700" b="1" dirty="0">
                <a:solidFill>
                  <a:schemeClr val="accent4"/>
                </a:solidFill>
              </a:rPr>
              <a:t>CS5XXX</a:t>
            </a:r>
          </a:p>
          <a:p>
            <a:r>
              <a:rPr lang="en-US" sz="700" b="1" dirty="0">
                <a:solidFill>
                  <a:schemeClr val="accent4"/>
                </a:solidFill>
              </a:rPr>
              <a:t>CS5XXX</a:t>
            </a:r>
          </a:p>
          <a:p>
            <a:r>
              <a:rPr lang="en-US" sz="700" b="1" dirty="0">
                <a:solidFill>
                  <a:schemeClr val="accent4"/>
                </a:solidFill>
              </a:rPr>
              <a:t>CS5XXX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70CBEF-1A2E-068A-918A-C3E4F4D3DE17}"/>
              </a:ext>
            </a:extLst>
          </p:cNvPr>
          <p:cNvSpPr txBox="1"/>
          <p:nvPr/>
        </p:nvSpPr>
        <p:spPr>
          <a:xfrm>
            <a:off x="348518" y="2247900"/>
            <a:ext cx="200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What’s the point?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B9CD43-772F-38EB-77C6-778C302BA187}"/>
              </a:ext>
            </a:extLst>
          </p:cNvPr>
          <p:cNvSpPr txBox="1"/>
          <p:nvPr/>
        </p:nvSpPr>
        <p:spPr>
          <a:xfrm>
            <a:off x="350753" y="3045971"/>
            <a:ext cx="3452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Very conveniently:</a:t>
            </a:r>
          </a:p>
          <a:p>
            <a:r>
              <a:rPr lang="en-US" dirty="0"/>
              <a:t>The day you start grad school, you are already ahead with your degree.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5679B-4871-7F50-A394-564AB48313F9}"/>
              </a:ext>
            </a:extLst>
          </p:cNvPr>
          <p:cNvSpPr txBox="1"/>
          <p:nvPr/>
        </p:nvSpPr>
        <p:spPr>
          <a:xfrm rot="909714">
            <a:off x="1306935" y="4582633"/>
            <a:ext cx="2095033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Required: </a:t>
            </a:r>
          </a:p>
          <a:p>
            <a:r>
              <a:rPr lang="en-US" sz="2800" dirty="0"/>
              <a:t>90CH + GPA &gt;= 3.3  </a:t>
            </a:r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8D9188-2781-7924-AD6E-EE8A663FAA0B}"/>
              </a:ext>
            </a:extLst>
          </p:cNvPr>
          <p:cNvSpPr txBox="1"/>
          <p:nvPr/>
        </p:nvSpPr>
        <p:spPr>
          <a:xfrm>
            <a:off x="-3177" y="6540500"/>
            <a:ext cx="4792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http://catalog.utep.edu/admissions/graduate/fast-track/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1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8" grpId="0"/>
      <p:bldP spid="9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9D24B-464E-CBF7-B096-CF359D51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Fast-Track a Good Thing?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0E569-CCAE-5F05-B3F9-185069E77CE5}"/>
              </a:ext>
            </a:extLst>
          </p:cNvPr>
          <p:cNvSpPr txBox="1"/>
          <p:nvPr/>
        </p:nvSpPr>
        <p:spPr>
          <a:xfrm>
            <a:off x="927100" y="2273300"/>
            <a:ext cx="1079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Cost: </a:t>
            </a:r>
          </a:p>
          <a:p>
            <a:r>
              <a:rPr lang="en-US" sz="1800" dirty="0">
                <a:effectLst/>
                <a:ea typeface="Times New Roman" panose="02020603050405020304" pitchFamily="18" charset="0"/>
              </a:rPr>
              <a:t>Financial aid applies for the 5 Grad courses you taking as a UG student (because you are completing your BSCS), BUT it would not work if you were to take them as a Grad student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5E9293-C41B-3AD1-3227-61B8BF68D3FB}"/>
              </a:ext>
            </a:extLst>
          </p:cNvPr>
          <p:cNvSpPr txBox="1"/>
          <p:nvPr/>
        </p:nvSpPr>
        <p:spPr>
          <a:xfrm>
            <a:off x="927100" y="3429000"/>
            <a:ext cx="1079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Time:</a:t>
            </a:r>
          </a:p>
          <a:p>
            <a:r>
              <a:rPr lang="en-US" dirty="0">
                <a:ea typeface="Times New Roman" panose="02020603050405020304" pitchFamily="18" charset="0"/>
              </a:rPr>
              <a:t>MSCS = between 33 and 36 CH = 11-12 courses (for thesis or coursework only)</a:t>
            </a:r>
          </a:p>
          <a:p>
            <a:r>
              <a:rPr lang="en-US" dirty="0">
                <a:ea typeface="Times New Roman" panose="02020603050405020304" pitchFamily="18" charset="0"/>
              </a:rPr>
              <a:t>Fast-track </a:t>
            </a:r>
            <a:r>
              <a:rPr lang="en-US" dirty="0">
                <a:ea typeface="Times New Roman" panose="02020603050405020304" pitchFamily="18" charset="0"/>
                <a:sym typeface="Wingdings" pitchFamily="2" charset="2"/>
              </a:rPr>
              <a:t> only 6-7 courses left to complete = 2 semesters after BSCS graduation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0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1463</Words>
  <Application>Microsoft Macintosh PowerPoint</Application>
  <PresentationFormat>Widescreen</PresentationFormat>
  <Paragraphs>178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Abadi MT Condensed Light</vt:lpstr>
      <vt:lpstr>Arial</vt:lpstr>
      <vt:lpstr>Avenir Next LT Pro</vt:lpstr>
      <vt:lpstr>Calibri</vt:lpstr>
      <vt:lpstr>AccentBoxVTI</vt:lpstr>
      <vt:lpstr>Master’s in CS &amp; Fast-track program</vt:lpstr>
      <vt:lpstr>A Graduate Degree in CS?</vt:lpstr>
      <vt:lpstr>Planning Ahead</vt:lpstr>
      <vt:lpstr>But also…</vt:lpstr>
      <vt:lpstr>Keep This in Mind</vt:lpstr>
      <vt:lpstr>Fast-track program: What is it?</vt:lpstr>
      <vt:lpstr>Fast-track program</vt:lpstr>
      <vt:lpstr>PowerPoint Presentation</vt:lpstr>
      <vt:lpstr>Why is the Fast-Track a Good Thing?</vt:lpstr>
      <vt:lpstr>Not sure about completing an MSCS?</vt:lpstr>
      <vt:lpstr>Let’s Take a Look</vt:lpstr>
      <vt:lpstr>PowerPoint Presentation</vt:lpstr>
      <vt:lpstr>Be careful</vt:lpstr>
      <vt:lpstr>What’s a Thesis? And why would I consider one?</vt:lpstr>
      <vt:lpstr>Thesis</vt:lpstr>
      <vt:lpstr>Thesis or not Thesis? That is the Question…</vt:lpstr>
      <vt:lpstr>Thesis vs. Non-Thesis</vt:lpstr>
      <vt:lpstr>Let’s Get Concrete</vt:lpstr>
      <vt:lpstr>Two Scenarios</vt:lpstr>
      <vt:lpstr>PowerPoint Presentation</vt:lpstr>
      <vt:lpstr>PowerPoint Presentation</vt:lpstr>
      <vt:lpstr>PowerPoint Presentation</vt:lpstr>
      <vt:lpstr>Thesis: Timeline?</vt:lpstr>
      <vt:lpstr>Info Session Takeaways?</vt:lpstr>
      <vt:lpstr>Questions?</vt:lpstr>
      <vt:lpstr>References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Master’s in CS &amp; Fast-track program</dc:title>
  <dc:creator>Ceberio, Martine</dc:creator>
  <cp:lastModifiedBy>Ceberio, Martine</cp:lastModifiedBy>
  <cp:revision>1</cp:revision>
  <cp:lastPrinted>2023-02-22T21:14:39Z</cp:lastPrinted>
  <dcterms:created xsi:type="dcterms:W3CDTF">2023-02-20T01:37:03Z</dcterms:created>
  <dcterms:modified xsi:type="dcterms:W3CDTF">2023-02-22T21:50:44Z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3649dc-6fee-4eb8-a128-734c3c842ea8_Enabled">
    <vt:lpwstr>true</vt:lpwstr>
  </property>
  <property fmtid="{D5CDD505-2E9C-101B-9397-08002B2CF9AE}" pid="3" name="MSIP_Label_b73649dc-6fee-4eb8-a128-734c3c842ea8_SetDate">
    <vt:lpwstr>2023-02-20T01:39:34Z</vt:lpwstr>
  </property>
  <property fmtid="{D5CDD505-2E9C-101B-9397-08002B2CF9AE}" pid="4" name="MSIP_Label_b73649dc-6fee-4eb8-a128-734c3c842ea8_Method">
    <vt:lpwstr>Standard</vt:lpwstr>
  </property>
  <property fmtid="{D5CDD505-2E9C-101B-9397-08002B2CF9AE}" pid="5" name="MSIP_Label_b73649dc-6fee-4eb8-a128-734c3c842ea8_Name">
    <vt:lpwstr>defa4170-0d19-0005-0004-bc88714345d2</vt:lpwstr>
  </property>
  <property fmtid="{D5CDD505-2E9C-101B-9397-08002B2CF9AE}" pid="6" name="MSIP_Label_b73649dc-6fee-4eb8-a128-734c3c842ea8_SiteId">
    <vt:lpwstr>857c21d2-1a16-43a4-90cf-d57f3fab9d2f</vt:lpwstr>
  </property>
  <property fmtid="{D5CDD505-2E9C-101B-9397-08002B2CF9AE}" pid="7" name="MSIP_Label_b73649dc-6fee-4eb8-a128-734c3c842ea8_ActionId">
    <vt:lpwstr>579ff29d-f0b2-4e2a-a2d9-0cc8cfdf03d9</vt:lpwstr>
  </property>
  <property fmtid="{D5CDD505-2E9C-101B-9397-08002B2CF9AE}" pid="8" name="MSIP_Label_b73649dc-6fee-4eb8-a128-734c3c842ea8_ContentBits">
    <vt:lpwstr>0</vt:lpwstr>
  </property>
</Properties>
</file>