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3" r:id="rId4"/>
    <p:sldId id="264" r:id="rId5"/>
    <p:sldId id="260" r:id="rId6"/>
    <p:sldId id="265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3D7"/>
    <a:srgbClr val="368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0" autoAdjust="0"/>
    <p:restoredTop sz="94684" autoAdjust="0"/>
  </p:normalViewPr>
  <p:slideViewPr>
    <p:cSldViewPr snapToGrid="0" snapToObjects="1">
      <p:cViewPr varScale="1">
        <p:scale>
          <a:sx n="82" d="100"/>
          <a:sy n="82" d="100"/>
        </p:scale>
        <p:origin x="-2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6FF1-B6E9-4F46-A2A9-F044F75E1D2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24421-FB41-C541-AC21-2C1249DCE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Uranus’ radius is 25,477 km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Uranus’ average solar orbit distance is 2,870,658,186 km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4421-FB41-C541-AC21-2C1249DCE8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had to wait another 75 years until Neptune was discovered!!!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4421-FB41-C541-AC21-2C1249DCE8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4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Average orbit distance from Sun: 2,9 B km </a:t>
            </a:r>
          </a:p>
          <a:p>
            <a:pPr algn="l"/>
            <a:r>
              <a:rPr lang="en-US" dirty="0" smtClean="0"/>
              <a:t>Composition: H (hydrogen), He (helium), CH4 (methane) </a:t>
            </a:r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In comparison with Earth: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4421-FB41-C541-AC21-2C1249DCE8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4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Average orbit distance from Sun: 2,9 B km </a:t>
            </a:r>
          </a:p>
          <a:p>
            <a:pPr algn="l"/>
            <a:r>
              <a:rPr lang="en-US" dirty="0" smtClean="0"/>
              <a:t>Composition: H (hydrogen), He (helium), CH4 (methane) </a:t>
            </a:r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In comparison with Earth: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4421-FB41-C541-AC21-2C1249DCE8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4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2vr0a5ZkxwA" TargetMode="External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8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larsystem.nasa.gov/planets/uranus/overview/" TargetMode="External"/><Relationship Id="rId4" Type="http://schemas.openxmlformats.org/officeDocument/2006/relationships/hyperlink" Target="https://solarsystem.nasa.gov/planets/uranus/in-depth/" TargetMode="External"/><Relationship Id="rId5" Type="http://schemas.openxmlformats.org/officeDocument/2006/relationships/hyperlink" Target="https://solarsystem.nasa.gov/planets/uranus/by-the-numbers/" TargetMode="External"/><Relationship Id="rId6" Type="http://schemas.openxmlformats.org/officeDocument/2006/relationships/hyperlink" Target="https://solarsystem.nasa.gov/planets/uranus/exploration/?page=0&amp;per_page=10&amp;order=launch_date+desc,title+asc&amp;search=&amp;tags=Uranus&amp;category=33" TargetMode="External"/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www.worldatlas.com/articles/how-did-uranus-get-its-nam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Uranus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Gonzague Saldaña-Ceberio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332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7789" y="0"/>
            <a:ext cx="3048000" cy="15696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Uranus and who discovered the planet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789" y="2768824"/>
            <a:ext cx="3048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Uranus was discovered by William Herschel in March 1781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Only 12 days after he had built his telescope!</a:t>
            </a:r>
          </a:p>
        </p:txBody>
      </p:sp>
      <p:pic>
        <p:nvPicPr>
          <p:cNvPr id="12" name="Content Placeholder 11" descr="uranu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8" r="30748"/>
          <a:stretch>
            <a:fillRect/>
          </a:stretch>
        </p:blipFill>
        <p:spPr>
          <a:xfrm rot="2092482">
            <a:off x="4802393" y="457201"/>
            <a:ext cx="3566160" cy="5410200"/>
          </a:xfrm>
        </p:spPr>
      </p:pic>
      <p:pic>
        <p:nvPicPr>
          <p:cNvPr id="10" name="Picture 9" descr="mw031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1656">
            <a:off x="3203074" y="1243264"/>
            <a:ext cx="1681984" cy="2013284"/>
          </a:xfrm>
          <a:prstGeom prst="rect">
            <a:avLst/>
          </a:prstGeom>
        </p:spPr>
      </p:pic>
      <p:sp>
        <p:nvSpPr>
          <p:cNvPr id="13" name="Folded Corner 12"/>
          <p:cNvSpPr/>
          <p:nvPr/>
        </p:nvSpPr>
        <p:spPr>
          <a:xfrm rot="20942331">
            <a:off x="7323990" y="4823839"/>
            <a:ext cx="1389529" cy="1389529"/>
          </a:xfrm>
          <a:prstGeom prst="foldedCorner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366FF"/>
                </a:solidFill>
              </a:rPr>
              <a:t>For information: the first telescope dated back to 1608</a:t>
            </a:r>
            <a:endParaRPr lang="en-US" sz="1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302" y="4849906"/>
            <a:ext cx="3566160" cy="947271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It is the 7</a:t>
            </a:r>
            <a:r>
              <a:rPr lang="en-US" baseline="30000" dirty="0" smtClean="0">
                <a:solidFill>
                  <a:srgbClr val="3366FF"/>
                </a:solidFill>
              </a:rPr>
              <a:t>th</a:t>
            </a:r>
            <a:r>
              <a:rPr lang="en-US" dirty="0" smtClean="0">
                <a:solidFill>
                  <a:srgbClr val="3366FF"/>
                </a:solidFill>
              </a:rPr>
              <a:t> planet away from our Sun, just before Neptune.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7" name="Picture 6" descr="solarSyst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82" y="992345"/>
            <a:ext cx="6979324" cy="3633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35" y="143436"/>
            <a:ext cx="3566160" cy="13716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Where is Uranus exactly?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912795" y="4849906"/>
            <a:ext cx="3566160" cy="119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Tx/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FontTx/>
              <a:buNone/>
              <a:defRPr sz="1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Tx/>
              <a:buNone/>
              <a:defRPr sz="1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Tx/>
              <a:buNone/>
              <a:defRPr sz="9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Tx/>
              <a:buNone/>
              <a:defRPr sz="9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9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66FF"/>
                </a:solidFill>
              </a:rPr>
              <a:t>So it was hard to see and could only be spotted using his newly built telescope</a:t>
            </a:r>
          </a:p>
          <a:p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 rot="20952375">
            <a:off x="7332256" y="5246951"/>
            <a:ext cx="1679986" cy="1565835"/>
          </a:xfrm>
          <a:prstGeom prst="foldedCorner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We had to wait another 75 years until Neptune was discovered!!</a:t>
            </a:r>
            <a:r>
              <a:rPr lang="en-US" dirty="0" smtClean="0">
                <a:solidFill>
                  <a:schemeClr val="accent1"/>
                </a:solidFill>
              </a:rPr>
              <a:t>!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87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35" y="143436"/>
            <a:ext cx="3566160" cy="13716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dirty="0" smtClean="0"/>
              <a:t>Quick Facts about Uranus</a:t>
            </a:r>
            <a:endParaRPr lang="en-US" dirty="0"/>
          </a:p>
        </p:txBody>
      </p:sp>
      <p:pic>
        <p:nvPicPr>
          <p:cNvPr id="3" name="Picture 2" descr="454_Hubble_Uran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7" y="164351"/>
            <a:ext cx="3868091" cy="30031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46635" y="1596451"/>
            <a:ext cx="4255247" cy="2290766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/>
              <a:t>Day</a:t>
            </a:r>
            <a:r>
              <a:rPr lang="en-US" b="0" dirty="0"/>
              <a:t>	</a:t>
            </a:r>
            <a:r>
              <a:rPr lang="en-US" b="0" dirty="0" smtClean="0"/>
              <a:t>	17 </a:t>
            </a:r>
            <a:r>
              <a:rPr lang="en-US" b="0" dirty="0"/>
              <a:t>hours 14 minutes</a:t>
            </a:r>
          </a:p>
          <a:p>
            <a:pPr algn="l"/>
            <a:r>
              <a:rPr lang="en-US" dirty="0" smtClean="0"/>
              <a:t>Year</a:t>
            </a:r>
            <a:r>
              <a:rPr lang="en-US" b="0" dirty="0"/>
              <a:t>	</a:t>
            </a:r>
            <a:r>
              <a:rPr lang="en-US" b="0" dirty="0" smtClean="0"/>
              <a:t>	84 </a:t>
            </a:r>
            <a:r>
              <a:rPr lang="en-US" b="0" dirty="0"/>
              <a:t>Earth years</a:t>
            </a:r>
          </a:p>
          <a:p>
            <a:pPr algn="l"/>
            <a:r>
              <a:rPr lang="en-US" dirty="0" smtClean="0"/>
              <a:t>Radius</a:t>
            </a:r>
            <a:r>
              <a:rPr lang="en-US" b="0" dirty="0"/>
              <a:t>	</a:t>
            </a:r>
            <a:r>
              <a:rPr lang="en-US" b="0" dirty="0" smtClean="0"/>
              <a:t>	25,362 </a:t>
            </a:r>
            <a:r>
              <a:rPr lang="en-US" b="0" dirty="0"/>
              <a:t>kilometers</a:t>
            </a:r>
          </a:p>
          <a:p>
            <a:pPr algn="l"/>
            <a:r>
              <a:rPr lang="en-US" dirty="0"/>
              <a:t>Planet </a:t>
            </a:r>
            <a:r>
              <a:rPr lang="en-US" dirty="0" smtClean="0"/>
              <a:t>Type</a:t>
            </a:r>
            <a:r>
              <a:rPr lang="en-US" b="0" dirty="0"/>
              <a:t>	</a:t>
            </a:r>
            <a:r>
              <a:rPr lang="en-US" b="0" dirty="0" smtClean="0"/>
              <a:t>Ice </a:t>
            </a:r>
            <a:r>
              <a:rPr lang="en-US" b="0" dirty="0"/>
              <a:t>Giant</a:t>
            </a:r>
          </a:p>
          <a:p>
            <a:pPr algn="l"/>
            <a:r>
              <a:rPr lang="en-US" dirty="0" smtClean="0"/>
              <a:t>Moons</a:t>
            </a:r>
            <a:r>
              <a:rPr lang="en-US" b="0" dirty="0"/>
              <a:t>	</a:t>
            </a:r>
            <a:r>
              <a:rPr lang="en-US" b="0" dirty="0" smtClean="0"/>
              <a:t>	</a:t>
            </a:r>
            <a:r>
              <a:rPr lang="is-IS" b="0" dirty="0" smtClean="0"/>
              <a:t>27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6822"/>
            <a:ext cx="2079899" cy="13872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258236"/>
            <a:ext cx="20798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Coldest temp. : -137</a:t>
            </a:r>
            <a:r>
              <a:rPr lang="en-US" sz="1600" baseline="30000" dirty="0" smtClean="0">
                <a:solidFill>
                  <a:schemeClr val="accent3"/>
                </a:solidFill>
              </a:rPr>
              <a:t>o</a:t>
            </a:r>
            <a:r>
              <a:rPr lang="en-US" sz="1600" dirty="0" smtClean="0">
                <a:solidFill>
                  <a:schemeClr val="accent3"/>
                </a:solidFill>
              </a:rPr>
              <a:t>C    </a:t>
            </a:r>
            <a:endParaRPr lang="en-US" sz="1600" dirty="0">
              <a:solidFill>
                <a:schemeClr val="accent3"/>
              </a:solidFill>
            </a:endParaRPr>
          </a:p>
        </p:txBody>
      </p:sp>
      <p:pic>
        <p:nvPicPr>
          <p:cNvPr id="20" name="Picture 19" descr="weig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00" y="4616822"/>
            <a:ext cx="2106846" cy="13872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94700" y="4243295"/>
            <a:ext cx="2106846" cy="35079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86.8103 septillion kg </a:t>
            </a:r>
            <a:endParaRPr lang="en-US" sz="1600" dirty="0">
              <a:solidFill>
                <a:schemeClr val="accent5"/>
              </a:solidFill>
            </a:endParaRPr>
          </a:p>
        </p:txBody>
      </p:sp>
      <p:pic>
        <p:nvPicPr>
          <p:cNvPr id="23" name="Picture 22" descr="speedtes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46" y="4616822"/>
            <a:ext cx="1400737" cy="140073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94778" y="4224760"/>
            <a:ext cx="145232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24,477 km / h  </a:t>
            </a:r>
            <a:endParaRPr lang="en-US" dirty="0"/>
          </a:p>
        </p:txBody>
      </p:sp>
      <p:pic>
        <p:nvPicPr>
          <p:cNvPr id="25" name="Picture 24" descr="funny-macaron-measures-waist-size-concept-overweight-hand-drawn-colorful-image-funny-macaron-funny-macaron-measures-118157709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5060" r="10181" b="14031"/>
          <a:stretch/>
        </p:blipFill>
        <p:spPr>
          <a:xfrm>
            <a:off x="5632165" y="4623974"/>
            <a:ext cx="1796595" cy="1400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7106" y="4243295"/>
            <a:ext cx="178165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159,354.1km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8760" y="4609344"/>
            <a:ext cx="1879593" cy="14096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43700" y="4227458"/>
            <a:ext cx="170029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mr-IN" dirty="0">
                <a:solidFill>
                  <a:schemeClr val="accent5">
                    <a:lumMod val="75000"/>
                  </a:schemeClr>
                </a:solidFill>
              </a:rPr>
              <a:t>8.87m/s2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992888"/>
            <a:ext cx="20798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</a:rPr>
              <a:t>Coldest temp. on earth : -93</a:t>
            </a:r>
            <a:r>
              <a:rPr lang="en-US" sz="1100" baseline="30000" dirty="0" smtClean="0">
                <a:solidFill>
                  <a:schemeClr val="accent3"/>
                </a:solidFill>
              </a:rPr>
              <a:t>o</a:t>
            </a:r>
            <a:r>
              <a:rPr lang="en-US" sz="1100" dirty="0" smtClean="0">
                <a:solidFill>
                  <a:schemeClr val="accent3"/>
                </a:solidFill>
              </a:rPr>
              <a:t>C </a:t>
            </a:r>
            <a:r>
              <a:rPr lang="en-US" sz="1600" dirty="0" smtClean="0">
                <a:solidFill>
                  <a:schemeClr val="accent3"/>
                </a:solidFill>
              </a:rPr>
              <a:t>  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4700" y="5980647"/>
            <a:ext cx="2106846" cy="43088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5"/>
                </a:solidFill>
              </a:rPr>
              <a:t>Earth’s weight: 5.974 septillion kg </a:t>
            </a:r>
            <a:endParaRPr lang="en-US" sz="1100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1545" y="6024709"/>
            <a:ext cx="1400737" cy="53860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100" dirty="0" smtClean="0"/>
              <a:t>earth velocity is 107,218 km / h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23612" y="6017559"/>
            <a:ext cx="17816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accent3">
                    <a:lumMod val="75000"/>
                  </a:schemeClr>
                </a:solidFill>
              </a:rPr>
              <a:t>Earth’s circumference 40,030.2km</a:t>
            </a: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43701" y="6019039"/>
            <a:ext cx="170029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s-IS" sz="1200" dirty="0" smtClean="0">
                <a:solidFill>
                  <a:schemeClr val="accent5">
                    <a:lumMod val="75000"/>
                  </a:schemeClr>
                </a:solidFill>
              </a:rPr>
              <a:t>Earth’s surface gravity is 9.80665m</a:t>
            </a:r>
            <a:r>
              <a:rPr lang="is-IS" sz="12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is-IS" sz="12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is-IS" sz="1200" baseline="30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400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16" grpId="0" animBg="1"/>
      <p:bldP spid="21" grpId="0" animBg="1"/>
      <p:bldP spid="24" grpId="0" animBg="1"/>
      <p:bldP spid="26" grpId="0" animBg="1"/>
      <p:bldP spid="28" grpId="0" animBg="1"/>
      <p:bldP spid="17" grpId="0" animBg="1"/>
      <p:bldP spid="18" grpId="0" animBg="1"/>
      <p:bldP spid="19" grpId="0" animBg="1"/>
      <p:bldP spid="22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5059" y="2140690"/>
            <a:ext cx="407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is a video of some of Uranus’ moons: </a:t>
            </a:r>
            <a:r>
              <a:rPr lang="en-US" b="1" dirty="0">
                <a:hlinkClick r:id="rId2"/>
              </a:rPr>
              <a:t>https://www.youtube.com/watch?v=</a:t>
            </a:r>
            <a:r>
              <a:rPr lang="en-US" b="1" dirty="0" smtClean="0">
                <a:hlinkClick r:id="rId2"/>
              </a:rPr>
              <a:t>2vr0a5ZkxwA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0489" y="1897524"/>
            <a:ext cx="147989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/>
              <a:t>Ariel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Belinda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Bianca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Caliban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Cordelia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Cressida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Cupid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esmonda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Ferdinand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Francisco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Juliet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Mab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Margaret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4824" y="1897526"/>
            <a:ext cx="140294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/>
              <a:t>Miranda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Oberon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Ophelia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Perdita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Portia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Prospero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Puck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Rosalind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Setebos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Stephano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Sycorax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Titania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Trinculo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Umbriel</a:t>
            </a:r>
          </a:p>
          <a:p>
            <a:endParaRPr lang="en-US" dirty="0"/>
          </a:p>
        </p:txBody>
      </p:sp>
      <p:pic>
        <p:nvPicPr>
          <p:cNvPr id="6" name="Picture 5" descr="uranus-mo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47" y="143992"/>
            <a:ext cx="4078941" cy="20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35" y="143436"/>
            <a:ext cx="3566160" cy="13716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dirty="0" smtClean="0"/>
              <a:t>More Facts about Uranus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357576">
            <a:off x="6474620" y="417274"/>
            <a:ext cx="2421176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Fun Fact #1: </a:t>
            </a:r>
          </a:p>
          <a:p>
            <a:r>
              <a:rPr lang="en-US" dirty="0" smtClean="0"/>
              <a:t>Uranus is the only planet that revolves on its horizontal axis</a:t>
            </a:r>
            <a:endParaRPr lang="en-US" dirty="0"/>
          </a:p>
        </p:txBody>
      </p:sp>
      <p:pic>
        <p:nvPicPr>
          <p:cNvPr id="12" name="Picture 11" descr="basketball-istockphoto-861960130-612x6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57" y="4524916"/>
            <a:ext cx="2333084" cy="23330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158987">
            <a:off x="197988" y="1614014"/>
            <a:ext cx="4742146" cy="175432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with Earth: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Uranus has a radius 4 time larger than the Earth’s, but the Earth can fit in Uranus 63 times</a:t>
            </a:r>
            <a:r>
              <a:rPr lang="en-US" dirty="0" smtClean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!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If Uranus was a basketball, the Earth would be a large apple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85" y="1570059"/>
            <a:ext cx="2602031" cy="1409433"/>
          </a:xfrm>
          <a:prstGeom prst="rect">
            <a:avLst/>
          </a:prstGeom>
        </p:spPr>
      </p:pic>
      <p:pic>
        <p:nvPicPr>
          <p:cNvPr id="13" name="Picture 12" descr="210da11ba6d6494f81f01b97f3bbc2c4_lar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5" y="6103149"/>
            <a:ext cx="753963" cy="753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775304">
            <a:off x="4542203" y="3242009"/>
            <a:ext cx="2421176" cy="175432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Fun Fact #2: </a:t>
            </a:r>
          </a:p>
          <a:p>
            <a:r>
              <a:rPr lang="en-US" dirty="0" smtClean="0"/>
              <a:t>Uranus is the only planet with the name of a Greek God </a:t>
            </a:r>
            <a:r>
              <a:rPr lang="en-US" i="1" dirty="0" smtClean="0"/>
              <a:t>(all others have Roman Gods’ names)</a:t>
            </a:r>
            <a:endParaRPr lang="en-US" i="1" dirty="0"/>
          </a:p>
        </p:txBody>
      </p:sp>
      <p:sp>
        <p:nvSpPr>
          <p:cNvPr id="7" name="Folded Corner 6"/>
          <p:cNvSpPr/>
          <p:nvPr/>
        </p:nvSpPr>
        <p:spPr>
          <a:xfrm rot="396631">
            <a:off x="6738471" y="3450868"/>
            <a:ext cx="1658471" cy="1718236"/>
          </a:xfrm>
          <a:prstGeom prst="foldedCorner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Ur</a:t>
            </a:r>
            <a:r>
              <a:rPr lang="en-US" dirty="0" smtClean="0">
                <a:solidFill>
                  <a:srgbClr val="F2D908"/>
                </a:solidFill>
              </a:rPr>
              <a:t>anus: God of the Sky;</a:t>
            </a:r>
          </a:p>
          <a:p>
            <a:pPr algn="ctr"/>
            <a:r>
              <a:rPr lang="en-US" dirty="0" smtClean="0">
                <a:solidFill>
                  <a:srgbClr val="F2D908"/>
                </a:solidFill>
              </a:rPr>
              <a:t>Grandfather of Jupiter, father of Saturn</a:t>
            </a:r>
            <a:endParaRPr lang="en-US" dirty="0">
              <a:solidFill>
                <a:srgbClr val="F2D908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5202073" y="4960469"/>
            <a:ext cx="2582280" cy="1806995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Other proposed names: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Georgium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Sidus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, Herschel, Neptune, </a:t>
            </a:r>
            <a:r>
              <a:rPr lang="mr-IN" sz="16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Finally named by J. E. Bode in March 1782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416" y="5267257"/>
            <a:ext cx="1203700" cy="14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allAtOnce" animBg="1"/>
      <p:bldP spid="11" grpId="0" animBg="1"/>
      <p:bldP spid="14" grpId="0" build="allAtOnce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462" y="-201196"/>
            <a:ext cx="6382309" cy="792214"/>
          </a:xfrm>
        </p:spPr>
        <p:txBody>
          <a:bodyPr/>
          <a:lstStyle/>
          <a:p>
            <a:r>
              <a:rPr lang="en-US" sz="3600" dirty="0" smtClean="0"/>
              <a:t>Uranus special event timeline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79462" y="3408947"/>
            <a:ext cx="7482222" cy="13369"/>
          </a:xfrm>
          <a:prstGeom prst="line">
            <a:avLst/>
          </a:prstGeom>
          <a:ln>
            <a:headEnd type="oval" w="lg" len="med"/>
            <a:tailEnd type="oval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8830" y="2911824"/>
            <a:ext cx="74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1608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694913" y="2866734"/>
            <a:ext cx="0" cy="542212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77894" y="1913880"/>
            <a:ext cx="1680327" cy="9541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March 13 1781</a:t>
            </a:r>
          </a:p>
          <a:p>
            <a:r>
              <a:rPr lang="en-US" sz="1400" dirty="0" smtClean="0"/>
              <a:t>British astronomer  William Herschel discovers Uranus</a:t>
            </a:r>
            <a:endParaRPr lang="en-US" sz="1400" dirty="0"/>
          </a:p>
        </p:txBody>
      </p:sp>
      <p:pic>
        <p:nvPicPr>
          <p:cNvPr id="21" name="Picture 20" descr="mw03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1" y="1914338"/>
            <a:ext cx="797103" cy="954107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99126" y="3422316"/>
            <a:ext cx="0" cy="542212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2467" y="3951158"/>
            <a:ext cx="1766157" cy="738664"/>
          </a:xfrm>
          <a:prstGeom prst="rect">
            <a:avLst/>
          </a:prstGeom>
          <a:solidFill>
            <a:srgbClr val="3383D7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1608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The first telescope was released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67" y="4689822"/>
            <a:ext cx="1747530" cy="8085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77935" y="2939467"/>
            <a:ext cx="967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94326" y="3408947"/>
            <a:ext cx="0" cy="2225449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65069" y="5634396"/>
            <a:ext cx="2406943" cy="646331"/>
          </a:xfrm>
          <a:prstGeom prst="rect">
            <a:avLst/>
          </a:prstGeom>
          <a:solidFill>
            <a:srgbClr val="3383D7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March 1 1781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William Herschel built his telescope 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58221" y="3408946"/>
            <a:ext cx="0" cy="695159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94913" y="3964528"/>
            <a:ext cx="1203471" cy="646331"/>
          </a:xfrm>
          <a:prstGeom prst="rect">
            <a:avLst/>
          </a:prstGeom>
          <a:solidFill>
            <a:srgbClr val="3383D7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March 1782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Uranus got its name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2" name="Picture 11" descr="454_Hubble_Uran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13" y="4596241"/>
            <a:ext cx="1203471" cy="93437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3559836" y="1912627"/>
            <a:ext cx="0" cy="1496319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34787" y="977074"/>
            <a:ext cx="1719202" cy="1015663"/>
          </a:xfrm>
          <a:prstGeom prst="rect">
            <a:avLst/>
          </a:prstGeom>
          <a:solidFill>
            <a:srgbClr val="3383D7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1787-1851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Four Uranian moons discovered and named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Titania, Oberon, Ariel, and Umbriel.  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539849" y="2741314"/>
            <a:ext cx="0" cy="667632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83529" y="2094983"/>
            <a:ext cx="1719202" cy="646331"/>
          </a:xfrm>
          <a:prstGeom prst="rect">
            <a:avLst/>
          </a:prstGeom>
          <a:solidFill>
            <a:srgbClr val="3383D7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1948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Another moon, Miranda, is discovered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092225" y="3408947"/>
            <a:ext cx="25146" cy="1173925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19462" y="4596241"/>
            <a:ext cx="1719202" cy="830997"/>
          </a:xfrm>
          <a:prstGeom prst="rect">
            <a:avLst/>
          </a:prstGeom>
          <a:solidFill>
            <a:srgbClr val="3383D7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March 10 1977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Scientist found Uranus has rings while observing a star.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838664" y="1899258"/>
            <a:ext cx="0" cy="1509689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17371" y="863392"/>
            <a:ext cx="1719202" cy="1015663"/>
          </a:xfrm>
          <a:prstGeom prst="rect">
            <a:avLst/>
          </a:prstGeom>
          <a:solidFill>
            <a:srgbClr val="3383D7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Jan 24 1986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Voyager 2 made a voyage to Uranus and discovered 10 new moons and 2 new rings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840080" y="3408947"/>
            <a:ext cx="0" cy="2456281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3486" y="5865228"/>
            <a:ext cx="1719202" cy="830997"/>
          </a:xfrm>
          <a:prstGeom prst="rect">
            <a:avLst/>
          </a:prstGeom>
          <a:solidFill>
            <a:srgbClr val="3383D7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Dec 2005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Discovery of a pair of rings and two new moons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7204554" y="3043110"/>
            <a:ext cx="0" cy="365837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58733" y="2212113"/>
            <a:ext cx="1719202" cy="830997"/>
          </a:xfrm>
          <a:prstGeom prst="rect">
            <a:avLst/>
          </a:prstGeom>
          <a:solidFill>
            <a:srgbClr val="3383D7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2006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Discovered an outer ring is blue but an inner ring is reddish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669771" y="3408946"/>
            <a:ext cx="0" cy="695159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/>
          <a:srcRect l="70355" t="29057" r="3268" b="10252"/>
          <a:stretch/>
        </p:blipFill>
        <p:spPr>
          <a:xfrm>
            <a:off x="8167885" y="4104105"/>
            <a:ext cx="909595" cy="156966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953087" y="4104105"/>
            <a:ext cx="1214798" cy="1569660"/>
          </a:xfrm>
          <a:prstGeom prst="rect">
            <a:avLst/>
          </a:prstGeom>
          <a:solidFill>
            <a:srgbClr val="3383D7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Dec 2007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Uranus reaches equinox: it’s where the planet is fully illuminated as the Sun passes over its equator</a:t>
            </a:r>
          </a:p>
        </p:txBody>
      </p:sp>
    </p:spTree>
    <p:extLst>
      <p:ext uri="{BB962C8B-B14F-4D97-AF65-F5344CB8AC3E}">
        <p14:creationId xmlns:p14="http://schemas.microsoft.com/office/powerpoint/2010/main" val="177448764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7" grpId="0" animBg="1"/>
      <p:bldP spid="24" grpId="0" animBg="1"/>
      <p:bldP spid="27" grpId="0" animBg="1"/>
      <p:bldP spid="28" grpId="0" animBg="1"/>
      <p:bldP spid="31" grpId="0" animBg="1"/>
      <p:bldP spid="34" grpId="0" animBg="1"/>
      <p:bldP spid="37" grpId="0" animBg="1"/>
      <p:bldP spid="43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13373" y="-88642"/>
            <a:ext cx="4845953" cy="833718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000" dirty="0">
                <a:hlinkClick r:id="rId2"/>
              </a:rPr>
              <a:t>https://www.worldatlas.com/articles/how-did-uranus-get-its-</a:t>
            </a:r>
            <a:r>
              <a:rPr lang="en-US" sz="2000" dirty="0" smtClean="0">
                <a:hlinkClick r:id="rId2"/>
              </a:rPr>
              <a:t>name.html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>
                <a:hlinkClick r:id="rId3"/>
              </a:rPr>
              <a:t>https://solarsystem.nasa.gov/planets/uranus/overview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>
                <a:hlinkClick r:id="rId4"/>
              </a:rPr>
              <a:t>https://solarsystem.nasa.gov/planets/uranus/in-depth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>
                <a:hlinkClick r:id="rId5"/>
              </a:rPr>
              <a:t>https://solarsystem.nasa.gov/planets/uranus/by-the-numbers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>
                <a:hlinkClick r:id="rId6"/>
              </a:rPr>
              <a:t>https://solarsystem.nasa.gov/planets/uranus/exploration/?page=0&amp;per_page=10&amp;order=launch_date+desc%2Ctitle+asc&amp;search=&amp;tags=Uranus&amp;category=</a:t>
            </a:r>
            <a:r>
              <a:rPr lang="en-US" sz="2000" dirty="0" smtClean="0">
                <a:hlinkClick r:id="rId6"/>
              </a:rPr>
              <a:t>33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Thank you for listening, any questions?</a:t>
            </a:r>
          </a:p>
          <a:p>
            <a:pPr>
              <a:buFont typeface="Wingdings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707897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6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6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6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6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6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6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headEnd type="none" w="lg" len="med"/>
          <a:tailEnd type="none" w="lg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5961</TotalTime>
  <Words>658</Words>
  <Application>Microsoft Macintosh PowerPoint</Application>
  <PresentationFormat>On-screen Show (4:3)</PresentationFormat>
  <Paragraphs>114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Orbit</vt:lpstr>
      <vt:lpstr>Uranus</vt:lpstr>
      <vt:lpstr>PowerPoint Presentation</vt:lpstr>
      <vt:lpstr>Where is Uranus exactly?</vt:lpstr>
      <vt:lpstr>Quick Facts about Uranus</vt:lpstr>
      <vt:lpstr>PowerPoint Presentation</vt:lpstr>
      <vt:lpstr>More Facts about Uranus</vt:lpstr>
      <vt:lpstr>Uranus special event timeline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Uranus</dc:title>
  <dc:creator>Gonzague</dc:creator>
  <cp:lastModifiedBy>Martine Ceberio</cp:lastModifiedBy>
  <cp:revision>64</cp:revision>
  <dcterms:created xsi:type="dcterms:W3CDTF">2020-01-23T23:29:14Z</dcterms:created>
  <dcterms:modified xsi:type="dcterms:W3CDTF">2020-01-28T16:35:07Z</dcterms:modified>
</cp:coreProperties>
</file>