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6"/>
  </p:notesMasterIdLst>
  <p:sldIdLst>
    <p:sldId id="256" r:id="rId2"/>
    <p:sldId id="258" r:id="rId3"/>
    <p:sldId id="696" r:id="rId4"/>
    <p:sldId id="707" r:id="rId5"/>
    <p:sldId id="276" r:id="rId6"/>
    <p:sldId id="266" r:id="rId7"/>
    <p:sldId id="708" r:id="rId8"/>
    <p:sldId id="709" r:id="rId9"/>
    <p:sldId id="277" r:id="rId10"/>
    <p:sldId id="701" r:id="rId11"/>
    <p:sldId id="260" r:id="rId12"/>
    <p:sldId id="280" r:id="rId13"/>
    <p:sldId id="711" r:id="rId14"/>
    <p:sldId id="281" r:id="rId15"/>
    <p:sldId id="702" r:id="rId16"/>
    <p:sldId id="703" r:id="rId17"/>
    <p:sldId id="710" r:id="rId18"/>
    <p:sldId id="310" r:id="rId19"/>
    <p:sldId id="259" r:id="rId20"/>
    <p:sldId id="257" r:id="rId21"/>
    <p:sldId id="261" r:id="rId22"/>
    <p:sldId id="700" r:id="rId23"/>
    <p:sldId id="705" r:id="rId24"/>
    <p:sldId id="70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6667" autoAdjust="0"/>
  </p:normalViewPr>
  <p:slideViewPr>
    <p:cSldViewPr snapToGrid="0">
      <p:cViewPr varScale="1">
        <p:scale>
          <a:sx n="80" d="100"/>
          <a:sy n="80" d="100"/>
        </p:scale>
        <p:origin x="-10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ates.CS31002-161977\Documents\Alliance\Proposal\2019\CUE\Book2.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UNDERGRADUATE COMPUTER SCIENCE</a:t>
            </a:r>
          </a:p>
        </c:rich>
      </c:tx>
      <c:layout/>
      <c:overlay val="0"/>
      <c:spPr>
        <a:noFill/>
        <a:ln>
          <a:noFill/>
        </a:ln>
        <a:effectLst/>
      </c:spPr>
    </c:title>
    <c:autoTitleDeleted val="0"/>
    <c:plotArea>
      <c:layout/>
      <c:lineChart>
        <c:grouping val="standard"/>
        <c:varyColors val="0"/>
        <c:ser>
          <c:idx val="0"/>
          <c:order val="0"/>
          <c:spPr>
            <a:ln w="31750" cap="rnd">
              <a:solidFill>
                <a:srgbClr val="002060"/>
              </a:solidFill>
              <a:round/>
            </a:ln>
            <a:effectLst/>
          </c:spPr>
          <c:marker>
            <c:symbol val="circle"/>
            <c:size val="17"/>
            <c:spPr>
              <a:solidFill>
                <a:srgbClr val="002060"/>
              </a:solidFill>
              <a:ln>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Sheet2!$C$14:$G$14</c:f>
              <c:numCache>
                <c:formatCode>General</c:formatCode>
                <c:ptCount val="5"/>
                <c:pt idx="0">
                  <c:v>2014.0</c:v>
                </c:pt>
                <c:pt idx="1">
                  <c:v>2015.0</c:v>
                </c:pt>
                <c:pt idx="2">
                  <c:v>2016.0</c:v>
                </c:pt>
                <c:pt idx="3">
                  <c:v>2017.0</c:v>
                </c:pt>
                <c:pt idx="4">
                  <c:v>2018.0</c:v>
                </c:pt>
              </c:numCache>
            </c:numRef>
          </c:cat>
          <c:val>
            <c:numRef>
              <c:f>Sheet2!$C$15:$G$15</c:f>
              <c:numCache>
                <c:formatCode>General</c:formatCode>
                <c:ptCount val="5"/>
                <c:pt idx="0">
                  <c:v>309.0</c:v>
                </c:pt>
                <c:pt idx="1">
                  <c:v>408.0</c:v>
                </c:pt>
                <c:pt idx="2">
                  <c:v>479.0</c:v>
                </c:pt>
                <c:pt idx="3">
                  <c:v>839.0</c:v>
                </c:pt>
                <c:pt idx="4">
                  <c:v>934.0</c:v>
                </c:pt>
              </c:numCache>
            </c:numRef>
          </c:val>
          <c:smooth val="0"/>
          <c:extLst xmlns:c16r2="http://schemas.microsoft.com/office/drawing/2015/06/chart">
            <c:ext xmlns:c16="http://schemas.microsoft.com/office/drawing/2014/chart" uri="{C3380CC4-5D6E-409C-BE32-E72D297353CC}">
              <c16:uniqueId val="{00000000-DB84-4A21-B5D1-3635F50FA2DA}"/>
            </c:ext>
          </c:extLst>
        </c:ser>
        <c:dLbls>
          <c:dLblPos val="ctr"/>
          <c:showLegendKey val="0"/>
          <c:showVal val="1"/>
          <c:showCatName val="0"/>
          <c:showSerName val="0"/>
          <c:showPercent val="0"/>
          <c:showBubbleSize val="0"/>
        </c:dLbls>
        <c:marker val="1"/>
        <c:smooth val="0"/>
        <c:axId val="2134583592"/>
        <c:axId val="2134597816"/>
      </c:lineChart>
      <c:catAx>
        <c:axId val="2134583592"/>
        <c:scaling>
          <c:orientation val="minMax"/>
        </c:scaling>
        <c:delete val="0"/>
        <c:axPos val="b"/>
        <c:numFmt formatCode="General" sourceLinked="1"/>
        <c:majorTickMark val="none"/>
        <c:minorTickMark val="none"/>
        <c:tickLblPos val="nextTo"/>
        <c:spPr>
          <a:noFill/>
          <a:ln w="19050" cap="flat" cmpd="sng" algn="ctr">
            <a:solidFill>
              <a:srgbClr val="002060"/>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134597816"/>
        <c:crosses val="autoZero"/>
        <c:auto val="1"/>
        <c:lblAlgn val="ctr"/>
        <c:lblOffset val="100"/>
        <c:noMultiLvlLbl val="0"/>
      </c:catAx>
      <c:valAx>
        <c:axId val="2134597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34583592"/>
        <c:crosses val="autoZero"/>
        <c:crossBetween val="between"/>
      </c:valAx>
      <c:spPr>
        <a:solidFill>
          <a:schemeClr val="bg2">
            <a:lumMod val="85000"/>
          </a:schemeClr>
        </a:solidFill>
        <a:ln>
          <a:solidFill>
            <a:srgbClr val="002060"/>
          </a:solid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2060"/>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svg"/><Relationship Id="rId5" Type="http://schemas.openxmlformats.org/officeDocument/2006/relationships/image" Target="../media/image8.png"/><Relationship Id="rId6" Type="http://schemas.openxmlformats.org/officeDocument/2006/relationships/image" Target="../media/image16.svg"/><Relationship Id="rId7" Type="http://schemas.openxmlformats.org/officeDocument/2006/relationships/image" Target="../media/image9.png"/><Relationship Id="rId8" Type="http://schemas.openxmlformats.org/officeDocument/2006/relationships/image" Target="../media/image18.svg"/><Relationship Id="rId1" Type="http://schemas.openxmlformats.org/officeDocument/2006/relationships/image" Target="../media/image6.png"/><Relationship Id="rId2"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5.svg"/><Relationship Id="rId5" Type="http://schemas.openxmlformats.org/officeDocument/2006/relationships/image" Target="../media/image15.png"/><Relationship Id="rId6" Type="http://schemas.openxmlformats.org/officeDocument/2006/relationships/image" Target="../media/image27.svg"/><Relationship Id="rId7" Type="http://schemas.openxmlformats.org/officeDocument/2006/relationships/image" Target="../media/image16.png"/><Relationship Id="rId8" Type="http://schemas.openxmlformats.org/officeDocument/2006/relationships/image" Target="../media/image29.svg"/><Relationship Id="rId1" Type="http://schemas.openxmlformats.org/officeDocument/2006/relationships/image" Target="../media/image8.png"/><Relationship Id="rId2"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svg"/><Relationship Id="rId5" Type="http://schemas.openxmlformats.org/officeDocument/2006/relationships/image" Target="../media/image8.png"/><Relationship Id="rId6" Type="http://schemas.openxmlformats.org/officeDocument/2006/relationships/image" Target="../media/image16.svg"/><Relationship Id="rId7" Type="http://schemas.openxmlformats.org/officeDocument/2006/relationships/image" Target="../media/image9.png"/><Relationship Id="rId8" Type="http://schemas.openxmlformats.org/officeDocument/2006/relationships/image" Target="../media/image18.svg"/><Relationship Id="rId1" Type="http://schemas.openxmlformats.org/officeDocument/2006/relationships/image" Target="../media/image6.png"/><Relationship Id="rId2"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5.svg"/><Relationship Id="rId5" Type="http://schemas.openxmlformats.org/officeDocument/2006/relationships/image" Target="../media/image15.png"/><Relationship Id="rId6" Type="http://schemas.openxmlformats.org/officeDocument/2006/relationships/image" Target="../media/image27.svg"/><Relationship Id="rId7" Type="http://schemas.openxmlformats.org/officeDocument/2006/relationships/image" Target="../media/image16.png"/><Relationship Id="rId8" Type="http://schemas.openxmlformats.org/officeDocument/2006/relationships/image" Target="../media/image29.svg"/><Relationship Id="rId1" Type="http://schemas.openxmlformats.org/officeDocument/2006/relationships/image" Target="../media/image8.png"/><Relationship Id="rId2"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3EC06-56A3-4E92-AB8A-E8A7B1746F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A8C9C89-54B9-40DD-9E5B-96527A1D8216}">
      <dgm:prSet/>
      <dgm:spPr/>
      <dgm:t>
        <a:bodyPr/>
        <a:lstStyle/>
        <a:p>
          <a:r>
            <a:rPr lang="en-US" baseline="0" dirty="0"/>
            <a:t>Creates and maintains dynamic, productive, and inclusive research groups. </a:t>
          </a:r>
          <a:endParaRPr lang="en-US" dirty="0"/>
        </a:p>
      </dgm:t>
    </dgm:pt>
    <dgm:pt modelId="{78406966-B732-4835-A7CB-6CAB04149C2C}" type="sibTrans" cxnId="{70B17098-23AA-4168-83BB-71B31ED7CE04}">
      <dgm:prSet/>
      <dgm:spPr/>
      <dgm:t>
        <a:bodyPr/>
        <a:lstStyle/>
        <a:p>
          <a:endParaRPr lang="en-US"/>
        </a:p>
      </dgm:t>
    </dgm:pt>
    <dgm:pt modelId="{69EE8DBD-19F7-4D81-BD19-EA4DDA59081F}" type="parTrans" cxnId="{70B17098-23AA-4168-83BB-71B31ED7CE04}">
      <dgm:prSet/>
      <dgm:spPr/>
      <dgm:t>
        <a:bodyPr/>
        <a:lstStyle/>
        <a:p>
          <a:endParaRPr lang="en-US"/>
        </a:p>
      </dgm:t>
    </dgm:pt>
    <dgm:pt modelId="{0F5CAE35-D93A-4765-A368-FE453E4AB40B}">
      <dgm:prSet/>
      <dgm:spPr/>
      <dgm:t>
        <a:bodyPr/>
        <a:lstStyle/>
        <a:p>
          <a:r>
            <a:rPr lang="en-US" baseline="0"/>
            <a:t>Involves the </a:t>
          </a:r>
          <a:r>
            <a:rPr lang="en-US" i="1" baseline="0"/>
            <a:t>deliberate design </a:t>
          </a:r>
          <a:r>
            <a:rPr lang="en-US" baseline="0"/>
            <a:t>of research groups whose members share a common purpose – an </a:t>
          </a:r>
          <a:r>
            <a:rPr lang="en-US" i="1" baseline="0"/>
            <a:t>affinity</a:t>
          </a:r>
          <a:endParaRPr lang="en-US"/>
        </a:p>
      </dgm:t>
    </dgm:pt>
    <dgm:pt modelId="{623081A9-B1FE-4B61-892E-A0ED43966C3A}" type="sibTrans" cxnId="{DA7F101B-6FDE-4970-9AC0-D5150CDDEB0C}">
      <dgm:prSet/>
      <dgm:spPr/>
      <dgm:t>
        <a:bodyPr/>
        <a:lstStyle/>
        <a:p>
          <a:endParaRPr lang="en-US"/>
        </a:p>
      </dgm:t>
    </dgm:pt>
    <dgm:pt modelId="{12E646ED-8A5B-487A-8D99-6BE77AC8F92E}" type="parTrans" cxnId="{DA7F101B-6FDE-4970-9AC0-D5150CDDEB0C}">
      <dgm:prSet/>
      <dgm:spPr/>
      <dgm:t>
        <a:bodyPr/>
        <a:lstStyle/>
        <a:p>
          <a:endParaRPr lang="en-US"/>
        </a:p>
      </dgm:t>
    </dgm:pt>
    <dgm:pt modelId="{FCB067ED-90E5-4194-9DD1-0BEB6CE39E66}">
      <dgm:prSet/>
      <dgm:spPr/>
      <dgm:t>
        <a:bodyPr/>
        <a:lstStyle/>
        <a:p>
          <a:r>
            <a:rPr lang="en-US" baseline="0" dirty="0"/>
            <a:t>Emphasizes the conscious development of students’ disciplinary knowledge, research abilities, and team skills</a:t>
          </a:r>
          <a:endParaRPr lang="en-US" dirty="0"/>
        </a:p>
      </dgm:t>
    </dgm:pt>
    <dgm:pt modelId="{2A920F9B-42CA-4718-8E6D-A870621D8FBA}" type="sibTrans" cxnId="{56FB0975-EA57-43B5-A8BB-BA4213B78F6B}">
      <dgm:prSet/>
      <dgm:spPr/>
      <dgm:t>
        <a:bodyPr/>
        <a:lstStyle/>
        <a:p>
          <a:endParaRPr lang="en-US"/>
        </a:p>
      </dgm:t>
    </dgm:pt>
    <dgm:pt modelId="{588EF821-8E1C-472D-9BA9-D9B55053C2AB}" type="parTrans" cxnId="{56FB0975-EA57-43B5-A8BB-BA4213B78F6B}">
      <dgm:prSet/>
      <dgm:spPr/>
      <dgm:t>
        <a:bodyPr/>
        <a:lstStyle/>
        <a:p>
          <a:endParaRPr lang="en-US"/>
        </a:p>
      </dgm:t>
    </dgm:pt>
    <dgm:pt modelId="{8DD54BB8-6754-4732-AE68-549E65E959EC}">
      <dgm:prSet/>
      <dgm:spPr/>
      <dgm:t>
        <a:bodyPr/>
        <a:lstStyle/>
        <a:p>
          <a:r>
            <a:rPr lang="en-US" baseline="0" dirty="0"/>
            <a:t>Provides a sense of professional identity and belonging.</a:t>
          </a:r>
          <a:endParaRPr lang="en-US" dirty="0"/>
        </a:p>
      </dgm:t>
    </dgm:pt>
    <dgm:pt modelId="{EA3884A4-103E-4EA0-86BE-84608756729A}" type="sibTrans" cxnId="{8F71FE50-3F9F-4127-9E0F-C615B5A6C6CB}">
      <dgm:prSet/>
      <dgm:spPr/>
      <dgm:t>
        <a:bodyPr/>
        <a:lstStyle/>
        <a:p>
          <a:endParaRPr lang="en-US"/>
        </a:p>
      </dgm:t>
    </dgm:pt>
    <dgm:pt modelId="{0D31A132-1FCE-495B-A6D1-121BFE191864}" type="parTrans" cxnId="{8F71FE50-3F9F-4127-9E0F-C615B5A6C6CB}">
      <dgm:prSet/>
      <dgm:spPr/>
      <dgm:t>
        <a:bodyPr/>
        <a:lstStyle/>
        <a:p>
          <a:endParaRPr lang="en-US"/>
        </a:p>
      </dgm:t>
    </dgm:pt>
    <dgm:pt modelId="{174EE010-B7C6-480C-A887-CE77A1ABD743}" type="pres">
      <dgm:prSet presAssocID="{5783EC06-56A3-4E92-AB8A-E8A7B1746FF6}" presName="linear" presStyleCnt="0">
        <dgm:presLayoutVars>
          <dgm:animLvl val="lvl"/>
          <dgm:resizeHandles val="exact"/>
        </dgm:presLayoutVars>
      </dgm:prSet>
      <dgm:spPr/>
      <dgm:t>
        <a:bodyPr/>
        <a:lstStyle/>
        <a:p>
          <a:endParaRPr lang="en-US"/>
        </a:p>
      </dgm:t>
    </dgm:pt>
    <dgm:pt modelId="{E1568667-0932-4B57-B834-18F28466C1F5}" type="pres">
      <dgm:prSet presAssocID="{0A8C9C89-54B9-40DD-9E5B-96527A1D8216}" presName="parentText" presStyleLbl="node1" presStyleIdx="0" presStyleCnt="4" custLinFactY="200000" custLinFactNeighborY="222155">
        <dgm:presLayoutVars>
          <dgm:chMax val="0"/>
          <dgm:bulletEnabled val="1"/>
        </dgm:presLayoutVars>
      </dgm:prSet>
      <dgm:spPr/>
      <dgm:t>
        <a:bodyPr/>
        <a:lstStyle/>
        <a:p>
          <a:endParaRPr lang="en-US"/>
        </a:p>
      </dgm:t>
    </dgm:pt>
    <dgm:pt modelId="{7AA1BCAB-35DE-4E9F-A8D0-635579EAF425}" type="pres">
      <dgm:prSet presAssocID="{78406966-B732-4835-A7CB-6CAB04149C2C}" presName="spacer" presStyleCnt="0"/>
      <dgm:spPr/>
    </dgm:pt>
    <dgm:pt modelId="{F82DAE89-F784-4613-9827-DEA0E0596FD8}" type="pres">
      <dgm:prSet presAssocID="{0F5CAE35-D93A-4765-A368-FE453E4AB40B}" presName="parentText" presStyleLbl="node1" presStyleIdx="1" presStyleCnt="4" custLinFactY="-91343" custLinFactNeighborX="80" custLinFactNeighborY="-100000">
        <dgm:presLayoutVars>
          <dgm:chMax val="0"/>
          <dgm:bulletEnabled val="1"/>
        </dgm:presLayoutVars>
      </dgm:prSet>
      <dgm:spPr/>
      <dgm:t>
        <a:bodyPr/>
        <a:lstStyle/>
        <a:p>
          <a:endParaRPr lang="en-US"/>
        </a:p>
      </dgm:t>
    </dgm:pt>
    <dgm:pt modelId="{6537E004-F1D7-4950-BB61-2B9A21FC2BF7}" type="pres">
      <dgm:prSet presAssocID="{623081A9-B1FE-4B61-892E-A0ED43966C3A}" presName="spacer" presStyleCnt="0"/>
      <dgm:spPr/>
    </dgm:pt>
    <dgm:pt modelId="{60B5CA71-63DC-4A9D-8366-CBA7BA6AD55D}" type="pres">
      <dgm:prSet presAssocID="{FCB067ED-90E5-4194-9DD1-0BEB6CE39E66}" presName="parentText" presStyleLbl="node1" presStyleIdx="2" presStyleCnt="4" custLinFactY="-93345" custLinFactNeighborX="-865" custLinFactNeighborY="-100000">
        <dgm:presLayoutVars>
          <dgm:chMax val="0"/>
          <dgm:bulletEnabled val="1"/>
        </dgm:presLayoutVars>
      </dgm:prSet>
      <dgm:spPr/>
      <dgm:t>
        <a:bodyPr/>
        <a:lstStyle/>
        <a:p>
          <a:endParaRPr lang="en-US"/>
        </a:p>
      </dgm:t>
    </dgm:pt>
    <dgm:pt modelId="{C5E36CB9-BC48-4CD2-8130-E8AA9EC9C060}" type="pres">
      <dgm:prSet presAssocID="{2A920F9B-42CA-4718-8E6D-A870621D8FBA}" presName="spacer" presStyleCnt="0"/>
      <dgm:spPr/>
    </dgm:pt>
    <dgm:pt modelId="{D94B7B0D-B0D0-40BE-A9B6-3AA8E0397D0C}" type="pres">
      <dgm:prSet presAssocID="{8DD54BB8-6754-4732-AE68-549E65E959EC}" presName="parentText" presStyleLbl="node1" presStyleIdx="3" presStyleCnt="4" custLinFactNeighborY="-32862">
        <dgm:presLayoutVars>
          <dgm:chMax val="0"/>
          <dgm:bulletEnabled val="1"/>
        </dgm:presLayoutVars>
      </dgm:prSet>
      <dgm:spPr/>
      <dgm:t>
        <a:bodyPr/>
        <a:lstStyle/>
        <a:p>
          <a:endParaRPr lang="en-US"/>
        </a:p>
      </dgm:t>
    </dgm:pt>
  </dgm:ptLst>
  <dgm:cxnLst>
    <dgm:cxn modelId="{DA7F101B-6FDE-4970-9AC0-D5150CDDEB0C}" srcId="{5783EC06-56A3-4E92-AB8A-E8A7B1746FF6}" destId="{0F5CAE35-D93A-4765-A368-FE453E4AB40B}" srcOrd="1" destOrd="0" parTransId="{12E646ED-8A5B-487A-8D99-6BE77AC8F92E}" sibTransId="{623081A9-B1FE-4B61-892E-A0ED43966C3A}"/>
    <dgm:cxn modelId="{2C8612FA-EEC3-4926-8FDA-FE6AD08DB072}" type="presOf" srcId="{5783EC06-56A3-4E92-AB8A-E8A7B1746FF6}" destId="{174EE010-B7C6-480C-A887-CE77A1ABD743}" srcOrd="0" destOrd="0" presId="urn:microsoft.com/office/officeart/2005/8/layout/vList2"/>
    <dgm:cxn modelId="{D98CCC33-1B5A-4B56-AF06-C8A582B2D217}" type="presOf" srcId="{0F5CAE35-D93A-4765-A368-FE453E4AB40B}" destId="{F82DAE89-F784-4613-9827-DEA0E0596FD8}" srcOrd="0" destOrd="0" presId="urn:microsoft.com/office/officeart/2005/8/layout/vList2"/>
    <dgm:cxn modelId="{8BAA58C6-E644-46AA-AEBC-91C7E3116F11}" type="presOf" srcId="{8DD54BB8-6754-4732-AE68-549E65E959EC}" destId="{D94B7B0D-B0D0-40BE-A9B6-3AA8E0397D0C}" srcOrd="0" destOrd="0" presId="urn:microsoft.com/office/officeart/2005/8/layout/vList2"/>
    <dgm:cxn modelId="{6FF18805-8DF6-4B7F-88D7-1B153E91C1BA}" type="presOf" srcId="{0A8C9C89-54B9-40DD-9E5B-96527A1D8216}" destId="{E1568667-0932-4B57-B834-18F28466C1F5}" srcOrd="0" destOrd="0" presId="urn:microsoft.com/office/officeart/2005/8/layout/vList2"/>
    <dgm:cxn modelId="{56FB0975-EA57-43B5-A8BB-BA4213B78F6B}" srcId="{5783EC06-56A3-4E92-AB8A-E8A7B1746FF6}" destId="{FCB067ED-90E5-4194-9DD1-0BEB6CE39E66}" srcOrd="2" destOrd="0" parTransId="{588EF821-8E1C-472D-9BA9-D9B55053C2AB}" sibTransId="{2A920F9B-42CA-4718-8E6D-A870621D8FBA}"/>
    <dgm:cxn modelId="{2A7415D4-BB59-4826-AAF9-BEE0C64119D9}" type="presOf" srcId="{FCB067ED-90E5-4194-9DD1-0BEB6CE39E66}" destId="{60B5CA71-63DC-4A9D-8366-CBA7BA6AD55D}" srcOrd="0" destOrd="0" presId="urn:microsoft.com/office/officeart/2005/8/layout/vList2"/>
    <dgm:cxn modelId="{8F71FE50-3F9F-4127-9E0F-C615B5A6C6CB}" srcId="{5783EC06-56A3-4E92-AB8A-E8A7B1746FF6}" destId="{8DD54BB8-6754-4732-AE68-549E65E959EC}" srcOrd="3" destOrd="0" parTransId="{0D31A132-1FCE-495B-A6D1-121BFE191864}" sibTransId="{EA3884A4-103E-4EA0-86BE-84608756729A}"/>
    <dgm:cxn modelId="{70B17098-23AA-4168-83BB-71B31ED7CE04}" srcId="{5783EC06-56A3-4E92-AB8A-E8A7B1746FF6}" destId="{0A8C9C89-54B9-40DD-9E5B-96527A1D8216}" srcOrd="0" destOrd="0" parTransId="{69EE8DBD-19F7-4D81-BD19-EA4DDA59081F}" sibTransId="{78406966-B732-4835-A7CB-6CAB04149C2C}"/>
    <dgm:cxn modelId="{80EF7493-1105-496A-A21A-26BF91E5B637}" type="presParOf" srcId="{174EE010-B7C6-480C-A887-CE77A1ABD743}" destId="{E1568667-0932-4B57-B834-18F28466C1F5}" srcOrd="0" destOrd="0" presId="urn:microsoft.com/office/officeart/2005/8/layout/vList2"/>
    <dgm:cxn modelId="{C1F23F2E-593B-4459-98FC-FC0077634E99}" type="presParOf" srcId="{174EE010-B7C6-480C-A887-CE77A1ABD743}" destId="{7AA1BCAB-35DE-4E9F-A8D0-635579EAF425}" srcOrd="1" destOrd="0" presId="urn:microsoft.com/office/officeart/2005/8/layout/vList2"/>
    <dgm:cxn modelId="{3573662E-5193-4A07-843D-C38833948593}" type="presParOf" srcId="{174EE010-B7C6-480C-A887-CE77A1ABD743}" destId="{F82DAE89-F784-4613-9827-DEA0E0596FD8}" srcOrd="2" destOrd="0" presId="urn:microsoft.com/office/officeart/2005/8/layout/vList2"/>
    <dgm:cxn modelId="{D77293FA-4785-4B24-AF14-9305A752B945}" type="presParOf" srcId="{174EE010-B7C6-480C-A887-CE77A1ABD743}" destId="{6537E004-F1D7-4950-BB61-2B9A21FC2BF7}" srcOrd="3" destOrd="0" presId="urn:microsoft.com/office/officeart/2005/8/layout/vList2"/>
    <dgm:cxn modelId="{DD049D62-1185-4D2A-BED6-509D61243DED}" type="presParOf" srcId="{174EE010-B7C6-480C-A887-CE77A1ABD743}" destId="{60B5CA71-63DC-4A9D-8366-CBA7BA6AD55D}" srcOrd="4" destOrd="0" presId="urn:microsoft.com/office/officeart/2005/8/layout/vList2"/>
    <dgm:cxn modelId="{881992E0-0A09-412F-B2B3-BDBEA5D994C3}" type="presParOf" srcId="{174EE010-B7C6-480C-A887-CE77A1ABD743}" destId="{C5E36CB9-BC48-4CD2-8130-E8AA9EC9C060}" srcOrd="5" destOrd="0" presId="urn:microsoft.com/office/officeart/2005/8/layout/vList2"/>
    <dgm:cxn modelId="{CF38BCB6-5DDF-497C-A27D-3DC1813C750B}" type="presParOf" srcId="{174EE010-B7C6-480C-A887-CE77A1ABD743}" destId="{D94B7B0D-B0D0-40BE-A9B6-3AA8E0397D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CBF97-A1D2-434D-B914-42026AA1B2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05BB2E-9EE8-417E-8FE4-1ADF85AAF8B1}">
      <dgm:prSet/>
      <dgm:spPr/>
      <dgm:t>
        <a:bodyPr/>
        <a:lstStyle/>
        <a:p>
          <a:r>
            <a:rPr lang="en-US" dirty="0"/>
            <a:t>Introduction of 1- and 2-credit hour courses</a:t>
          </a:r>
        </a:p>
      </dgm:t>
    </dgm:pt>
    <dgm:pt modelId="{AA6B851E-966D-4387-8308-649E02AE7F71}" type="parTrans" cxnId="{76F0E05A-39C3-4F17-AAE1-814D773E225F}">
      <dgm:prSet/>
      <dgm:spPr/>
      <dgm:t>
        <a:bodyPr/>
        <a:lstStyle/>
        <a:p>
          <a:endParaRPr lang="en-US"/>
        </a:p>
      </dgm:t>
    </dgm:pt>
    <dgm:pt modelId="{3E112400-9F82-4A9E-B58A-02E9BC9FED93}" type="sibTrans" cxnId="{76F0E05A-39C3-4F17-AAE1-814D773E225F}">
      <dgm:prSet/>
      <dgm:spPr/>
      <dgm:t>
        <a:bodyPr/>
        <a:lstStyle/>
        <a:p>
          <a:endParaRPr lang="en-US"/>
        </a:p>
      </dgm:t>
    </dgm:pt>
    <dgm:pt modelId="{F79F63AC-2DFF-4674-BD14-4F9D3F7DF542}">
      <dgm:prSet/>
      <dgm:spPr/>
      <dgm:t>
        <a:bodyPr/>
        <a:lstStyle/>
        <a:p>
          <a:r>
            <a:rPr lang="en-US"/>
            <a:t>Problem-solving courses</a:t>
          </a:r>
        </a:p>
      </dgm:t>
    </dgm:pt>
    <dgm:pt modelId="{C595D5BB-B407-4160-9530-5EBB6B3F5884}" type="parTrans" cxnId="{957E4E3E-F621-4657-9FB7-7C1537253518}">
      <dgm:prSet/>
      <dgm:spPr/>
      <dgm:t>
        <a:bodyPr/>
        <a:lstStyle/>
        <a:p>
          <a:endParaRPr lang="en-US"/>
        </a:p>
      </dgm:t>
    </dgm:pt>
    <dgm:pt modelId="{95B9B88E-A460-46D7-BE96-C8B1F2ED08ED}" type="sibTrans" cxnId="{957E4E3E-F621-4657-9FB7-7C1537253518}">
      <dgm:prSet/>
      <dgm:spPr/>
      <dgm:t>
        <a:bodyPr/>
        <a:lstStyle/>
        <a:p>
          <a:endParaRPr lang="en-US"/>
        </a:p>
      </dgm:t>
    </dgm:pt>
    <dgm:pt modelId="{76617780-E47D-4D45-8772-E739E38EFA53}">
      <dgm:prSet/>
      <dgm:spPr/>
      <dgm:t>
        <a:bodyPr/>
        <a:lstStyle/>
        <a:p>
          <a:r>
            <a:rPr lang="en-US"/>
            <a:t>Cybersecurity workshops</a:t>
          </a:r>
        </a:p>
      </dgm:t>
    </dgm:pt>
    <dgm:pt modelId="{B3EA21B9-1AC6-40B5-8836-9D1A528E8576}" type="parTrans" cxnId="{096DECF7-F1E4-4F70-8C4B-38CB350B0C1D}">
      <dgm:prSet/>
      <dgm:spPr/>
      <dgm:t>
        <a:bodyPr/>
        <a:lstStyle/>
        <a:p>
          <a:endParaRPr lang="en-US"/>
        </a:p>
      </dgm:t>
    </dgm:pt>
    <dgm:pt modelId="{EA23A5BA-BFCB-4C7D-BB35-ECCDAF2DC8A6}" type="sibTrans" cxnId="{096DECF7-F1E4-4F70-8C4B-38CB350B0C1D}">
      <dgm:prSet/>
      <dgm:spPr/>
      <dgm:t>
        <a:bodyPr/>
        <a:lstStyle/>
        <a:p>
          <a:endParaRPr lang="en-US"/>
        </a:p>
      </dgm:t>
    </dgm:pt>
    <dgm:pt modelId="{95CB6BA3-C5B6-4D13-B8D9-5FF7A4353484}">
      <dgm:prSet/>
      <dgm:spPr/>
      <dgm:t>
        <a:bodyPr/>
        <a:lstStyle/>
        <a:p>
          <a:r>
            <a:rPr lang="en-US"/>
            <a:t>Discrete Structures</a:t>
          </a:r>
        </a:p>
      </dgm:t>
    </dgm:pt>
    <dgm:pt modelId="{D87B6DB3-099E-40FB-A5C4-CD25E6DA2F80}" type="parTrans" cxnId="{54E5DA72-12D0-4E20-8E35-901605E3AAC6}">
      <dgm:prSet/>
      <dgm:spPr/>
      <dgm:t>
        <a:bodyPr/>
        <a:lstStyle/>
        <a:p>
          <a:endParaRPr lang="en-US"/>
        </a:p>
      </dgm:t>
    </dgm:pt>
    <dgm:pt modelId="{C38BDCEC-96A1-4E4F-8068-78250DA3CC32}" type="sibTrans" cxnId="{54E5DA72-12D0-4E20-8E35-901605E3AAC6}">
      <dgm:prSet/>
      <dgm:spPr/>
      <dgm:t>
        <a:bodyPr/>
        <a:lstStyle/>
        <a:p>
          <a:endParaRPr lang="en-US"/>
        </a:p>
      </dgm:t>
    </dgm:pt>
    <dgm:pt modelId="{12A0DA7C-ED15-4F8E-9724-60321D716762}">
      <dgm:prSet/>
      <dgm:spPr/>
      <dgm:t>
        <a:bodyPr/>
        <a:lstStyle/>
        <a:p>
          <a:r>
            <a:rPr lang="en-US" dirty="0"/>
            <a:t>Concentrations</a:t>
          </a:r>
        </a:p>
      </dgm:t>
    </dgm:pt>
    <dgm:pt modelId="{2FF1E432-3760-4D2A-8BB2-A3F24A70B585}" type="parTrans" cxnId="{CA75E252-0CC3-44A7-9E63-D97AE7ABF650}">
      <dgm:prSet/>
      <dgm:spPr/>
      <dgm:t>
        <a:bodyPr/>
        <a:lstStyle/>
        <a:p>
          <a:endParaRPr lang="en-US"/>
        </a:p>
      </dgm:t>
    </dgm:pt>
    <dgm:pt modelId="{BBC693B4-04C6-4DD9-9400-E7F855CD5AFC}" type="sibTrans" cxnId="{CA75E252-0CC3-44A7-9E63-D97AE7ABF650}">
      <dgm:prSet/>
      <dgm:spPr/>
      <dgm:t>
        <a:bodyPr/>
        <a:lstStyle/>
        <a:p>
          <a:endParaRPr lang="en-US"/>
        </a:p>
      </dgm:t>
    </dgm:pt>
    <dgm:pt modelId="{2952FD18-7CDB-4232-B721-5AB5A5A34888}">
      <dgm:prSet/>
      <dgm:spPr/>
      <dgm:t>
        <a:bodyPr/>
        <a:lstStyle/>
        <a:p>
          <a:r>
            <a:rPr lang="en-US"/>
            <a:t>Software Engineering</a:t>
          </a:r>
        </a:p>
      </dgm:t>
    </dgm:pt>
    <dgm:pt modelId="{2FF8BBE5-73BE-4DD4-B08B-6D01F3892AA1}" type="parTrans" cxnId="{75B897B9-CA4B-4DCE-A191-169A8BC029A2}">
      <dgm:prSet/>
      <dgm:spPr/>
      <dgm:t>
        <a:bodyPr/>
        <a:lstStyle/>
        <a:p>
          <a:endParaRPr lang="en-US"/>
        </a:p>
      </dgm:t>
    </dgm:pt>
    <dgm:pt modelId="{502797E5-09C7-46F8-8256-11C875C2BC62}" type="sibTrans" cxnId="{75B897B9-CA4B-4DCE-A191-169A8BC029A2}">
      <dgm:prSet/>
      <dgm:spPr/>
      <dgm:t>
        <a:bodyPr/>
        <a:lstStyle/>
        <a:p>
          <a:endParaRPr lang="en-US"/>
        </a:p>
      </dgm:t>
    </dgm:pt>
    <dgm:pt modelId="{DCF15CAD-0A78-4F98-AA51-3F7A46E9E440}">
      <dgm:prSet/>
      <dgm:spPr/>
      <dgm:t>
        <a:bodyPr/>
        <a:lstStyle/>
        <a:p>
          <a:r>
            <a:rPr lang="en-US"/>
            <a:t>Secure Software Systems</a:t>
          </a:r>
        </a:p>
      </dgm:t>
    </dgm:pt>
    <dgm:pt modelId="{FFC704C9-1F12-4CF4-AF2B-A21DE9AEF9E2}" type="parTrans" cxnId="{491A820C-3892-4E06-A147-1474950690D4}">
      <dgm:prSet/>
      <dgm:spPr/>
      <dgm:t>
        <a:bodyPr/>
        <a:lstStyle/>
        <a:p>
          <a:endParaRPr lang="en-US"/>
        </a:p>
      </dgm:t>
    </dgm:pt>
    <dgm:pt modelId="{89E5CA7D-DCD4-47F7-AF54-A9A3DDC90B39}" type="sibTrans" cxnId="{491A820C-3892-4E06-A147-1474950690D4}">
      <dgm:prSet/>
      <dgm:spPr/>
      <dgm:t>
        <a:bodyPr/>
        <a:lstStyle/>
        <a:p>
          <a:endParaRPr lang="en-US"/>
        </a:p>
      </dgm:t>
    </dgm:pt>
    <dgm:pt modelId="{DDE55A8C-B947-486F-B502-2A1DB2CC6E05}">
      <dgm:prSet/>
      <dgm:spPr/>
      <dgm:t>
        <a:bodyPr/>
        <a:lstStyle/>
        <a:p>
          <a:r>
            <a:rPr lang="en-US"/>
            <a:t>Data Analytics</a:t>
          </a:r>
        </a:p>
      </dgm:t>
    </dgm:pt>
    <dgm:pt modelId="{EF67A0C2-FECD-44E1-B57F-40E69BFA199E}" type="parTrans" cxnId="{BF926295-D309-49D3-A8AD-9D3295211684}">
      <dgm:prSet/>
      <dgm:spPr/>
      <dgm:t>
        <a:bodyPr/>
        <a:lstStyle/>
        <a:p>
          <a:endParaRPr lang="en-US"/>
        </a:p>
      </dgm:t>
    </dgm:pt>
    <dgm:pt modelId="{E7D47BB0-D052-4A4F-87DB-CC05BEA86BD0}" type="sibTrans" cxnId="{BF926295-D309-49D3-A8AD-9D3295211684}">
      <dgm:prSet/>
      <dgm:spPr/>
      <dgm:t>
        <a:bodyPr/>
        <a:lstStyle/>
        <a:p>
          <a:endParaRPr lang="en-US"/>
        </a:p>
      </dgm:t>
    </dgm:pt>
    <dgm:pt modelId="{1ABEF10D-5539-4753-9F54-B794789C88A5}">
      <dgm:prSet/>
      <dgm:spPr/>
      <dgm:t>
        <a:bodyPr/>
        <a:lstStyle/>
        <a:p>
          <a:r>
            <a:rPr lang="en-US" dirty="0"/>
            <a:t>New courses to support minors and students who need to level</a:t>
          </a:r>
        </a:p>
      </dgm:t>
    </dgm:pt>
    <dgm:pt modelId="{46CE1206-0600-47A5-B202-A7FEB15CD5A9}" type="parTrans" cxnId="{2212A2FC-10F5-4261-A92B-3B25093D3157}">
      <dgm:prSet/>
      <dgm:spPr/>
      <dgm:t>
        <a:bodyPr/>
        <a:lstStyle/>
        <a:p>
          <a:endParaRPr lang="en-US"/>
        </a:p>
      </dgm:t>
    </dgm:pt>
    <dgm:pt modelId="{8B013B7E-5F17-4CBD-8C64-A076BA85672F}" type="sibTrans" cxnId="{2212A2FC-10F5-4261-A92B-3B25093D3157}">
      <dgm:prSet/>
      <dgm:spPr/>
      <dgm:t>
        <a:bodyPr/>
        <a:lstStyle/>
        <a:p>
          <a:endParaRPr lang="en-US"/>
        </a:p>
      </dgm:t>
    </dgm:pt>
    <dgm:pt modelId="{57BD691C-0B03-457A-8138-C4DADA3E0AA2}">
      <dgm:prSet/>
      <dgm:spPr/>
      <dgm:t>
        <a:bodyPr/>
        <a:lstStyle/>
        <a:p>
          <a:r>
            <a:rPr lang="en-US"/>
            <a:t>Introduction of new degree programs</a:t>
          </a:r>
        </a:p>
      </dgm:t>
    </dgm:pt>
    <dgm:pt modelId="{11060E31-8D77-4713-9A94-6AA56F8AF3A1}" type="parTrans" cxnId="{B1D993EA-26AE-4FDA-9287-00F9C32F543C}">
      <dgm:prSet/>
      <dgm:spPr/>
      <dgm:t>
        <a:bodyPr/>
        <a:lstStyle/>
        <a:p>
          <a:endParaRPr lang="en-US"/>
        </a:p>
      </dgm:t>
    </dgm:pt>
    <dgm:pt modelId="{E16DF31B-9598-4065-9495-D56C0408DA84}" type="sibTrans" cxnId="{B1D993EA-26AE-4FDA-9287-00F9C32F543C}">
      <dgm:prSet/>
      <dgm:spPr/>
      <dgm:t>
        <a:bodyPr/>
        <a:lstStyle/>
        <a:p>
          <a:endParaRPr lang="en-US"/>
        </a:p>
      </dgm:t>
    </dgm:pt>
    <dgm:pt modelId="{FFB8F572-12ED-42D4-B542-6470C90E39FC}" type="pres">
      <dgm:prSet presAssocID="{A86CBF97-A1D2-434D-B914-42026AA1B2AC}" presName="root" presStyleCnt="0">
        <dgm:presLayoutVars>
          <dgm:dir/>
          <dgm:resizeHandles val="exact"/>
        </dgm:presLayoutVars>
      </dgm:prSet>
      <dgm:spPr/>
      <dgm:t>
        <a:bodyPr/>
        <a:lstStyle/>
        <a:p>
          <a:endParaRPr lang="en-US"/>
        </a:p>
      </dgm:t>
    </dgm:pt>
    <dgm:pt modelId="{5524FDFB-9D3C-4DEC-9B57-8028CDBFDCD5}" type="pres">
      <dgm:prSet presAssocID="{2405BB2E-9EE8-417E-8FE4-1ADF85AAF8B1}" presName="compNode" presStyleCnt="0"/>
      <dgm:spPr/>
    </dgm:pt>
    <dgm:pt modelId="{74A27B3D-6DE7-48F5-87F3-0A4F16E5DB52}" type="pres">
      <dgm:prSet presAssocID="{2405BB2E-9EE8-417E-8FE4-1ADF85AAF8B1}" presName="bgRect" presStyleLbl="bgShp" presStyleIdx="0" presStyleCnt="4"/>
      <dgm:spPr>
        <a:solidFill>
          <a:srgbClr val="002060"/>
        </a:solidFill>
      </dgm:spPr>
    </dgm:pt>
    <dgm:pt modelId="{1A92C467-D00F-4532-AB2C-528243D32DE7}" type="pres">
      <dgm:prSet presAssocID="{2405BB2E-9EE8-417E-8FE4-1ADF85AAF8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9B346348-4677-43D1-B144-9DA8FCA92420}" type="pres">
      <dgm:prSet presAssocID="{2405BB2E-9EE8-417E-8FE4-1ADF85AAF8B1}" presName="spaceRect" presStyleCnt="0"/>
      <dgm:spPr/>
    </dgm:pt>
    <dgm:pt modelId="{FA2D5304-A169-427D-A978-5415FFA00104}" type="pres">
      <dgm:prSet presAssocID="{2405BB2E-9EE8-417E-8FE4-1ADF85AAF8B1}" presName="parTx" presStyleLbl="revTx" presStyleIdx="0" presStyleCnt="6">
        <dgm:presLayoutVars>
          <dgm:chMax val="0"/>
          <dgm:chPref val="0"/>
        </dgm:presLayoutVars>
      </dgm:prSet>
      <dgm:spPr/>
      <dgm:t>
        <a:bodyPr/>
        <a:lstStyle/>
        <a:p>
          <a:endParaRPr lang="en-US"/>
        </a:p>
      </dgm:t>
    </dgm:pt>
    <dgm:pt modelId="{43645FC8-A6CE-4D9A-BE60-A9C1DE47B58D}" type="pres">
      <dgm:prSet presAssocID="{2405BB2E-9EE8-417E-8FE4-1ADF85AAF8B1}" presName="desTx" presStyleLbl="revTx" presStyleIdx="1" presStyleCnt="6">
        <dgm:presLayoutVars/>
      </dgm:prSet>
      <dgm:spPr/>
      <dgm:t>
        <a:bodyPr/>
        <a:lstStyle/>
        <a:p>
          <a:endParaRPr lang="en-US"/>
        </a:p>
      </dgm:t>
    </dgm:pt>
    <dgm:pt modelId="{BD2A4A59-CCBD-479B-AA01-5A10324484DF}" type="pres">
      <dgm:prSet presAssocID="{3E112400-9F82-4A9E-B58A-02E9BC9FED93}" presName="sibTrans" presStyleCnt="0"/>
      <dgm:spPr/>
    </dgm:pt>
    <dgm:pt modelId="{22B4458E-65DA-49B9-BC27-9B6A1B95E67D}" type="pres">
      <dgm:prSet presAssocID="{12A0DA7C-ED15-4F8E-9724-60321D716762}" presName="compNode" presStyleCnt="0"/>
      <dgm:spPr/>
    </dgm:pt>
    <dgm:pt modelId="{FBB35D0B-656E-48CA-8A00-C49A6397E953}" type="pres">
      <dgm:prSet presAssocID="{12A0DA7C-ED15-4F8E-9724-60321D716762}" presName="bgRect" presStyleLbl="bgShp" presStyleIdx="1" presStyleCnt="4" custLinFactNeighborX="80" custLinFactNeighborY="887"/>
      <dgm:spPr/>
    </dgm:pt>
    <dgm:pt modelId="{55611337-D2FB-4FFD-AFB1-FB9E51C77564}" type="pres">
      <dgm:prSet presAssocID="{12A0DA7C-ED15-4F8E-9724-60321D7167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412E3B28-4893-4903-BA6D-0F70B8FBE84F}" type="pres">
      <dgm:prSet presAssocID="{12A0DA7C-ED15-4F8E-9724-60321D716762}" presName="spaceRect" presStyleCnt="0"/>
      <dgm:spPr/>
    </dgm:pt>
    <dgm:pt modelId="{52866AA8-CE60-4276-BD0A-E27FF9EF0370}" type="pres">
      <dgm:prSet presAssocID="{12A0DA7C-ED15-4F8E-9724-60321D716762}" presName="parTx" presStyleLbl="revTx" presStyleIdx="2" presStyleCnt="6">
        <dgm:presLayoutVars>
          <dgm:chMax val="0"/>
          <dgm:chPref val="0"/>
        </dgm:presLayoutVars>
      </dgm:prSet>
      <dgm:spPr/>
      <dgm:t>
        <a:bodyPr/>
        <a:lstStyle/>
        <a:p>
          <a:endParaRPr lang="en-US"/>
        </a:p>
      </dgm:t>
    </dgm:pt>
    <dgm:pt modelId="{23FFB741-60E6-41A9-931E-B46A2BFBAE1D}" type="pres">
      <dgm:prSet presAssocID="{12A0DA7C-ED15-4F8E-9724-60321D716762}" presName="desTx" presStyleLbl="revTx" presStyleIdx="3" presStyleCnt="6">
        <dgm:presLayoutVars/>
      </dgm:prSet>
      <dgm:spPr/>
      <dgm:t>
        <a:bodyPr/>
        <a:lstStyle/>
        <a:p>
          <a:endParaRPr lang="en-US"/>
        </a:p>
      </dgm:t>
    </dgm:pt>
    <dgm:pt modelId="{C872D02A-77BA-4BFD-A94A-B0C76147E10B}" type="pres">
      <dgm:prSet presAssocID="{BBC693B4-04C6-4DD9-9400-E7F855CD5AFC}" presName="sibTrans" presStyleCnt="0"/>
      <dgm:spPr/>
    </dgm:pt>
    <dgm:pt modelId="{102F0C35-706F-495A-B4CE-B88D22B48B88}" type="pres">
      <dgm:prSet presAssocID="{1ABEF10D-5539-4753-9F54-B794789C88A5}" presName="compNode" presStyleCnt="0"/>
      <dgm:spPr/>
    </dgm:pt>
    <dgm:pt modelId="{0F974EF5-811F-45F3-B8B1-4F952925596E}" type="pres">
      <dgm:prSet presAssocID="{1ABEF10D-5539-4753-9F54-B794789C88A5}" presName="bgRect" presStyleLbl="bgShp" presStyleIdx="2" presStyleCnt="4"/>
      <dgm:spPr>
        <a:solidFill>
          <a:schemeClr val="tx2">
            <a:lumMod val="75000"/>
            <a:lumOff val="25000"/>
          </a:schemeClr>
        </a:solidFill>
      </dgm:spPr>
    </dgm:pt>
    <dgm:pt modelId="{A4758BB2-6BB6-40A9-8D9F-8CB9C7114685}" type="pres">
      <dgm:prSet presAssocID="{1ABEF10D-5539-4753-9F54-B794789C88A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AB5D6862-B043-4D08-B8F3-9685C514C2A9}" type="pres">
      <dgm:prSet presAssocID="{1ABEF10D-5539-4753-9F54-B794789C88A5}" presName="spaceRect" presStyleCnt="0"/>
      <dgm:spPr/>
    </dgm:pt>
    <dgm:pt modelId="{CC3C48C8-1EA8-464D-83A3-DEC108993A1F}" type="pres">
      <dgm:prSet presAssocID="{1ABEF10D-5539-4753-9F54-B794789C88A5}" presName="parTx" presStyleLbl="revTx" presStyleIdx="4" presStyleCnt="6">
        <dgm:presLayoutVars>
          <dgm:chMax val="0"/>
          <dgm:chPref val="0"/>
        </dgm:presLayoutVars>
      </dgm:prSet>
      <dgm:spPr/>
      <dgm:t>
        <a:bodyPr/>
        <a:lstStyle/>
        <a:p>
          <a:endParaRPr lang="en-US"/>
        </a:p>
      </dgm:t>
    </dgm:pt>
    <dgm:pt modelId="{BBDC2FED-EE27-4A55-9058-9F4E263A8DAB}" type="pres">
      <dgm:prSet presAssocID="{8B013B7E-5F17-4CBD-8C64-A076BA85672F}" presName="sibTrans" presStyleCnt="0"/>
      <dgm:spPr/>
    </dgm:pt>
    <dgm:pt modelId="{A2BBD495-6C81-4246-8402-027E27729BF5}" type="pres">
      <dgm:prSet presAssocID="{57BD691C-0B03-457A-8138-C4DADA3E0AA2}" presName="compNode" presStyleCnt="0"/>
      <dgm:spPr/>
    </dgm:pt>
    <dgm:pt modelId="{5A50D388-DA16-4D33-A3B8-27F896F3DD92}" type="pres">
      <dgm:prSet presAssocID="{57BD691C-0B03-457A-8138-C4DADA3E0AA2}" presName="bgRect" presStyleLbl="bgShp" presStyleIdx="3" presStyleCnt="4"/>
      <dgm:spPr>
        <a:solidFill>
          <a:schemeClr val="accent2">
            <a:lumMod val="75000"/>
          </a:schemeClr>
        </a:solidFill>
      </dgm:spPr>
    </dgm:pt>
    <dgm:pt modelId="{A1779224-91B4-4F27-94B2-D4C8532F846A}" type="pres">
      <dgm:prSet presAssocID="{57BD691C-0B03-457A-8138-C4DADA3E0A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A0F73FC4-6B8F-45EB-AC7A-F7E7CC9A4DC9}" type="pres">
      <dgm:prSet presAssocID="{57BD691C-0B03-457A-8138-C4DADA3E0AA2}" presName="spaceRect" presStyleCnt="0"/>
      <dgm:spPr/>
    </dgm:pt>
    <dgm:pt modelId="{C2161684-70FE-40AC-9D0C-8C85BD2BF511}" type="pres">
      <dgm:prSet presAssocID="{57BD691C-0B03-457A-8138-C4DADA3E0AA2}" presName="parTx" presStyleLbl="revTx" presStyleIdx="5" presStyleCnt="6">
        <dgm:presLayoutVars>
          <dgm:chMax val="0"/>
          <dgm:chPref val="0"/>
        </dgm:presLayoutVars>
      </dgm:prSet>
      <dgm:spPr/>
      <dgm:t>
        <a:bodyPr/>
        <a:lstStyle/>
        <a:p>
          <a:endParaRPr lang="en-US"/>
        </a:p>
      </dgm:t>
    </dgm:pt>
  </dgm:ptLst>
  <dgm:cxnLst>
    <dgm:cxn modelId="{00204D4A-307F-4A33-97C5-862B0779F568}" type="presOf" srcId="{1ABEF10D-5539-4753-9F54-B794789C88A5}" destId="{CC3C48C8-1EA8-464D-83A3-DEC108993A1F}" srcOrd="0" destOrd="0" presId="urn:microsoft.com/office/officeart/2018/2/layout/IconVerticalSolidList"/>
    <dgm:cxn modelId="{B1D993EA-26AE-4FDA-9287-00F9C32F543C}" srcId="{A86CBF97-A1D2-434D-B914-42026AA1B2AC}" destId="{57BD691C-0B03-457A-8138-C4DADA3E0AA2}" srcOrd="3" destOrd="0" parTransId="{11060E31-8D77-4713-9A94-6AA56F8AF3A1}" sibTransId="{E16DF31B-9598-4065-9495-D56C0408DA84}"/>
    <dgm:cxn modelId="{944EAB60-B043-47BE-931E-7A84779C62C7}" type="presOf" srcId="{2952FD18-7CDB-4232-B721-5AB5A5A34888}" destId="{23FFB741-60E6-41A9-931E-B46A2BFBAE1D}" srcOrd="0" destOrd="0" presId="urn:microsoft.com/office/officeart/2018/2/layout/IconVerticalSolidList"/>
    <dgm:cxn modelId="{D1A00646-F317-429D-94EF-5D1CA27D749D}" type="presOf" srcId="{F79F63AC-2DFF-4674-BD14-4F9D3F7DF542}" destId="{43645FC8-A6CE-4D9A-BE60-A9C1DE47B58D}" srcOrd="0" destOrd="0" presId="urn:microsoft.com/office/officeart/2018/2/layout/IconVerticalSolidList"/>
    <dgm:cxn modelId="{BBF94FD6-2881-4430-8C1D-BF7BF9324DA9}" type="presOf" srcId="{A86CBF97-A1D2-434D-B914-42026AA1B2AC}" destId="{FFB8F572-12ED-42D4-B542-6470C90E39FC}" srcOrd="0" destOrd="0" presId="urn:microsoft.com/office/officeart/2018/2/layout/IconVerticalSolidList"/>
    <dgm:cxn modelId="{957E4E3E-F621-4657-9FB7-7C1537253518}" srcId="{2405BB2E-9EE8-417E-8FE4-1ADF85AAF8B1}" destId="{F79F63AC-2DFF-4674-BD14-4F9D3F7DF542}" srcOrd="0" destOrd="0" parTransId="{C595D5BB-B407-4160-9530-5EBB6B3F5884}" sibTransId="{95B9B88E-A460-46D7-BE96-C8B1F2ED08ED}"/>
    <dgm:cxn modelId="{2212A2FC-10F5-4261-A92B-3B25093D3157}" srcId="{A86CBF97-A1D2-434D-B914-42026AA1B2AC}" destId="{1ABEF10D-5539-4753-9F54-B794789C88A5}" srcOrd="2" destOrd="0" parTransId="{46CE1206-0600-47A5-B202-A7FEB15CD5A9}" sibTransId="{8B013B7E-5F17-4CBD-8C64-A076BA85672F}"/>
    <dgm:cxn modelId="{652F97A5-C8AB-4675-8DF2-F9BFA005C7A1}" type="presOf" srcId="{12A0DA7C-ED15-4F8E-9724-60321D716762}" destId="{52866AA8-CE60-4276-BD0A-E27FF9EF0370}" srcOrd="0" destOrd="0" presId="urn:microsoft.com/office/officeart/2018/2/layout/IconVerticalSolidList"/>
    <dgm:cxn modelId="{4ECEB2DE-EA3C-4233-96E7-CD562576D56D}" type="presOf" srcId="{2405BB2E-9EE8-417E-8FE4-1ADF85AAF8B1}" destId="{FA2D5304-A169-427D-A978-5415FFA00104}" srcOrd="0" destOrd="0" presId="urn:microsoft.com/office/officeart/2018/2/layout/IconVerticalSolidList"/>
    <dgm:cxn modelId="{096DECF7-F1E4-4F70-8C4B-38CB350B0C1D}" srcId="{2405BB2E-9EE8-417E-8FE4-1ADF85AAF8B1}" destId="{76617780-E47D-4D45-8772-E739E38EFA53}" srcOrd="1" destOrd="0" parTransId="{B3EA21B9-1AC6-40B5-8836-9D1A528E8576}" sibTransId="{EA23A5BA-BFCB-4C7D-BB35-ECCDAF2DC8A6}"/>
    <dgm:cxn modelId="{75B897B9-CA4B-4DCE-A191-169A8BC029A2}" srcId="{12A0DA7C-ED15-4F8E-9724-60321D716762}" destId="{2952FD18-7CDB-4232-B721-5AB5A5A34888}" srcOrd="0" destOrd="0" parTransId="{2FF8BBE5-73BE-4DD4-B08B-6D01F3892AA1}" sibTransId="{502797E5-09C7-46F8-8256-11C875C2BC62}"/>
    <dgm:cxn modelId="{76F0E05A-39C3-4F17-AAE1-814D773E225F}" srcId="{A86CBF97-A1D2-434D-B914-42026AA1B2AC}" destId="{2405BB2E-9EE8-417E-8FE4-1ADF85AAF8B1}" srcOrd="0" destOrd="0" parTransId="{AA6B851E-966D-4387-8308-649E02AE7F71}" sibTransId="{3E112400-9F82-4A9E-B58A-02E9BC9FED93}"/>
    <dgm:cxn modelId="{F692EE5C-AF3A-4433-AAD6-F1CFD5150A6A}" type="presOf" srcId="{DDE55A8C-B947-486F-B502-2A1DB2CC6E05}" destId="{23FFB741-60E6-41A9-931E-B46A2BFBAE1D}" srcOrd="0" destOrd="2" presId="urn:microsoft.com/office/officeart/2018/2/layout/IconVerticalSolidList"/>
    <dgm:cxn modelId="{491A820C-3892-4E06-A147-1474950690D4}" srcId="{12A0DA7C-ED15-4F8E-9724-60321D716762}" destId="{DCF15CAD-0A78-4F98-AA51-3F7A46E9E440}" srcOrd="1" destOrd="0" parTransId="{FFC704C9-1F12-4CF4-AF2B-A21DE9AEF9E2}" sibTransId="{89E5CA7D-DCD4-47F7-AF54-A9A3DDC90B39}"/>
    <dgm:cxn modelId="{BF926295-D309-49D3-A8AD-9D3295211684}" srcId="{12A0DA7C-ED15-4F8E-9724-60321D716762}" destId="{DDE55A8C-B947-486F-B502-2A1DB2CC6E05}" srcOrd="2" destOrd="0" parTransId="{EF67A0C2-FECD-44E1-B57F-40E69BFA199E}" sibTransId="{E7D47BB0-D052-4A4F-87DB-CC05BEA86BD0}"/>
    <dgm:cxn modelId="{06E355C6-FAFF-4C6F-B347-15C0110E9B60}" type="presOf" srcId="{95CB6BA3-C5B6-4D13-B8D9-5FF7A4353484}" destId="{43645FC8-A6CE-4D9A-BE60-A9C1DE47B58D}" srcOrd="0" destOrd="2" presId="urn:microsoft.com/office/officeart/2018/2/layout/IconVerticalSolidList"/>
    <dgm:cxn modelId="{782BEAEC-3C77-48FB-AA91-1D8D57824D1B}" type="presOf" srcId="{76617780-E47D-4D45-8772-E739E38EFA53}" destId="{43645FC8-A6CE-4D9A-BE60-A9C1DE47B58D}" srcOrd="0" destOrd="1" presId="urn:microsoft.com/office/officeart/2018/2/layout/IconVerticalSolidList"/>
    <dgm:cxn modelId="{08A0C324-1CDA-432B-BF99-98AD88EFEA66}" type="presOf" srcId="{DCF15CAD-0A78-4F98-AA51-3F7A46E9E440}" destId="{23FFB741-60E6-41A9-931E-B46A2BFBAE1D}" srcOrd="0" destOrd="1" presId="urn:microsoft.com/office/officeart/2018/2/layout/IconVerticalSolidList"/>
    <dgm:cxn modelId="{19DBF6A0-CA4B-41BC-9D15-6B60D7EF266F}" type="presOf" srcId="{57BD691C-0B03-457A-8138-C4DADA3E0AA2}" destId="{C2161684-70FE-40AC-9D0C-8C85BD2BF511}" srcOrd="0" destOrd="0" presId="urn:microsoft.com/office/officeart/2018/2/layout/IconVerticalSolidList"/>
    <dgm:cxn modelId="{54E5DA72-12D0-4E20-8E35-901605E3AAC6}" srcId="{2405BB2E-9EE8-417E-8FE4-1ADF85AAF8B1}" destId="{95CB6BA3-C5B6-4D13-B8D9-5FF7A4353484}" srcOrd="2" destOrd="0" parTransId="{D87B6DB3-099E-40FB-A5C4-CD25E6DA2F80}" sibTransId="{C38BDCEC-96A1-4E4F-8068-78250DA3CC32}"/>
    <dgm:cxn modelId="{CA75E252-0CC3-44A7-9E63-D97AE7ABF650}" srcId="{A86CBF97-A1D2-434D-B914-42026AA1B2AC}" destId="{12A0DA7C-ED15-4F8E-9724-60321D716762}" srcOrd="1" destOrd="0" parTransId="{2FF1E432-3760-4D2A-8BB2-A3F24A70B585}" sibTransId="{BBC693B4-04C6-4DD9-9400-E7F855CD5AFC}"/>
    <dgm:cxn modelId="{2683094D-F59B-4CBF-9320-AF9CF8722F53}" type="presParOf" srcId="{FFB8F572-12ED-42D4-B542-6470C90E39FC}" destId="{5524FDFB-9D3C-4DEC-9B57-8028CDBFDCD5}" srcOrd="0" destOrd="0" presId="urn:microsoft.com/office/officeart/2018/2/layout/IconVerticalSolidList"/>
    <dgm:cxn modelId="{2B7535F2-E4E0-420E-AFB6-94E66CCB83C5}" type="presParOf" srcId="{5524FDFB-9D3C-4DEC-9B57-8028CDBFDCD5}" destId="{74A27B3D-6DE7-48F5-87F3-0A4F16E5DB52}" srcOrd="0" destOrd="0" presId="urn:microsoft.com/office/officeart/2018/2/layout/IconVerticalSolidList"/>
    <dgm:cxn modelId="{679A89FC-5D24-4B54-A9EA-A5060F17FCB8}" type="presParOf" srcId="{5524FDFB-9D3C-4DEC-9B57-8028CDBFDCD5}" destId="{1A92C467-D00F-4532-AB2C-528243D32DE7}" srcOrd="1" destOrd="0" presId="urn:microsoft.com/office/officeart/2018/2/layout/IconVerticalSolidList"/>
    <dgm:cxn modelId="{878C804B-93D8-4DA2-A964-BABFB89C059B}" type="presParOf" srcId="{5524FDFB-9D3C-4DEC-9B57-8028CDBFDCD5}" destId="{9B346348-4677-43D1-B144-9DA8FCA92420}" srcOrd="2" destOrd="0" presId="urn:microsoft.com/office/officeart/2018/2/layout/IconVerticalSolidList"/>
    <dgm:cxn modelId="{71596286-1FA2-423C-B969-9969C6969ED8}" type="presParOf" srcId="{5524FDFB-9D3C-4DEC-9B57-8028CDBFDCD5}" destId="{FA2D5304-A169-427D-A978-5415FFA00104}" srcOrd="3" destOrd="0" presId="urn:microsoft.com/office/officeart/2018/2/layout/IconVerticalSolidList"/>
    <dgm:cxn modelId="{0B77221A-1645-4491-A6D7-89301E1C8FD7}" type="presParOf" srcId="{5524FDFB-9D3C-4DEC-9B57-8028CDBFDCD5}" destId="{43645FC8-A6CE-4D9A-BE60-A9C1DE47B58D}" srcOrd="4" destOrd="0" presId="urn:microsoft.com/office/officeart/2018/2/layout/IconVerticalSolidList"/>
    <dgm:cxn modelId="{F46E0E4E-E142-4ECD-8717-CF26357C9BF8}" type="presParOf" srcId="{FFB8F572-12ED-42D4-B542-6470C90E39FC}" destId="{BD2A4A59-CCBD-479B-AA01-5A10324484DF}" srcOrd="1" destOrd="0" presId="urn:microsoft.com/office/officeart/2018/2/layout/IconVerticalSolidList"/>
    <dgm:cxn modelId="{4C3072F5-0EF9-4A2D-9444-4244F38707D5}" type="presParOf" srcId="{FFB8F572-12ED-42D4-B542-6470C90E39FC}" destId="{22B4458E-65DA-49B9-BC27-9B6A1B95E67D}" srcOrd="2" destOrd="0" presId="urn:microsoft.com/office/officeart/2018/2/layout/IconVerticalSolidList"/>
    <dgm:cxn modelId="{3CC5693B-B7D5-4B4D-89D1-C2647171D229}" type="presParOf" srcId="{22B4458E-65DA-49B9-BC27-9B6A1B95E67D}" destId="{FBB35D0B-656E-48CA-8A00-C49A6397E953}" srcOrd="0" destOrd="0" presId="urn:microsoft.com/office/officeart/2018/2/layout/IconVerticalSolidList"/>
    <dgm:cxn modelId="{1D15765B-6A09-4C37-84F7-4DEF749F89A1}" type="presParOf" srcId="{22B4458E-65DA-49B9-BC27-9B6A1B95E67D}" destId="{55611337-D2FB-4FFD-AFB1-FB9E51C77564}" srcOrd="1" destOrd="0" presId="urn:microsoft.com/office/officeart/2018/2/layout/IconVerticalSolidList"/>
    <dgm:cxn modelId="{21F4CB10-23E2-4BAE-9884-3FF6F8E39D92}" type="presParOf" srcId="{22B4458E-65DA-49B9-BC27-9B6A1B95E67D}" destId="{412E3B28-4893-4903-BA6D-0F70B8FBE84F}" srcOrd="2" destOrd="0" presId="urn:microsoft.com/office/officeart/2018/2/layout/IconVerticalSolidList"/>
    <dgm:cxn modelId="{9F6561AD-D5B9-4F8E-861D-5938C23F773A}" type="presParOf" srcId="{22B4458E-65DA-49B9-BC27-9B6A1B95E67D}" destId="{52866AA8-CE60-4276-BD0A-E27FF9EF0370}" srcOrd="3" destOrd="0" presId="urn:microsoft.com/office/officeart/2018/2/layout/IconVerticalSolidList"/>
    <dgm:cxn modelId="{0B96EE77-C734-45C5-932F-2D54989301F3}" type="presParOf" srcId="{22B4458E-65DA-49B9-BC27-9B6A1B95E67D}" destId="{23FFB741-60E6-41A9-931E-B46A2BFBAE1D}" srcOrd="4" destOrd="0" presId="urn:microsoft.com/office/officeart/2018/2/layout/IconVerticalSolidList"/>
    <dgm:cxn modelId="{B8FE849C-49D3-4031-A017-6317EC994A16}" type="presParOf" srcId="{FFB8F572-12ED-42D4-B542-6470C90E39FC}" destId="{C872D02A-77BA-4BFD-A94A-B0C76147E10B}" srcOrd="3" destOrd="0" presId="urn:microsoft.com/office/officeart/2018/2/layout/IconVerticalSolidList"/>
    <dgm:cxn modelId="{6652E945-D94A-4837-928A-4F2B401C6566}" type="presParOf" srcId="{FFB8F572-12ED-42D4-B542-6470C90E39FC}" destId="{102F0C35-706F-495A-B4CE-B88D22B48B88}" srcOrd="4" destOrd="0" presId="urn:microsoft.com/office/officeart/2018/2/layout/IconVerticalSolidList"/>
    <dgm:cxn modelId="{E6855494-04B0-43F8-AB46-58A29E3D92F0}" type="presParOf" srcId="{102F0C35-706F-495A-B4CE-B88D22B48B88}" destId="{0F974EF5-811F-45F3-B8B1-4F952925596E}" srcOrd="0" destOrd="0" presId="urn:microsoft.com/office/officeart/2018/2/layout/IconVerticalSolidList"/>
    <dgm:cxn modelId="{132258C7-8652-4927-96A6-3AE6F2570538}" type="presParOf" srcId="{102F0C35-706F-495A-B4CE-B88D22B48B88}" destId="{A4758BB2-6BB6-40A9-8D9F-8CB9C7114685}" srcOrd="1" destOrd="0" presId="urn:microsoft.com/office/officeart/2018/2/layout/IconVerticalSolidList"/>
    <dgm:cxn modelId="{F01CD900-A416-41EC-82DD-62C5EB9BCC6C}" type="presParOf" srcId="{102F0C35-706F-495A-B4CE-B88D22B48B88}" destId="{AB5D6862-B043-4D08-B8F3-9685C514C2A9}" srcOrd="2" destOrd="0" presId="urn:microsoft.com/office/officeart/2018/2/layout/IconVerticalSolidList"/>
    <dgm:cxn modelId="{22BBC103-DC59-49DD-BB63-66CF21672966}" type="presParOf" srcId="{102F0C35-706F-495A-B4CE-B88D22B48B88}" destId="{CC3C48C8-1EA8-464D-83A3-DEC108993A1F}" srcOrd="3" destOrd="0" presId="urn:microsoft.com/office/officeart/2018/2/layout/IconVerticalSolidList"/>
    <dgm:cxn modelId="{CA57EB88-70EB-4308-BBD1-07EAC7D26763}" type="presParOf" srcId="{FFB8F572-12ED-42D4-B542-6470C90E39FC}" destId="{BBDC2FED-EE27-4A55-9058-9F4E263A8DAB}" srcOrd="5" destOrd="0" presId="urn:microsoft.com/office/officeart/2018/2/layout/IconVerticalSolidList"/>
    <dgm:cxn modelId="{2106DFB6-B628-4155-A570-5330E945073C}" type="presParOf" srcId="{FFB8F572-12ED-42D4-B542-6470C90E39FC}" destId="{A2BBD495-6C81-4246-8402-027E27729BF5}" srcOrd="6" destOrd="0" presId="urn:microsoft.com/office/officeart/2018/2/layout/IconVerticalSolidList"/>
    <dgm:cxn modelId="{31F7A127-B5B8-4511-A50F-508BB647CD24}" type="presParOf" srcId="{A2BBD495-6C81-4246-8402-027E27729BF5}" destId="{5A50D388-DA16-4D33-A3B8-27F896F3DD92}" srcOrd="0" destOrd="0" presId="urn:microsoft.com/office/officeart/2018/2/layout/IconVerticalSolidList"/>
    <dgm:cxn modelId="{49A9A5E5-A3F1-4FB2-96EE-913BAC434323}" type="presParOf" srcId="{A2BBD495-6C81-4246-8402-027E27729BF5}" destId="{A1779224-91B4-4F27-94B2-D4C8532F846A}" srcOrd="1" destOrd="0" presId="urn:microsoft.com/office/officeart/2018/2/layout/IconVerticalSolidList"/>
    <dgm:cxn modelId="{E953D5A8-824A-432A-A937-DAA3E32AD3E4}" type="presParOf" srcId="{A2BBD495-6C81-4246-8402-027E27729BF5}" destId="{A0F73FC4-6B8F-45EB-AC7A-F7E7CC9A4DC9}" srcOrd="2" destOrd="0" presId="urn:microsoft.com/office/officeart/2018/2/layout/IconVerticalSolidList"/>
    <dgm:cxn modelId="{B89EE56D-4405-47AE-818C-33E56D09A7CD}" type="presParOf" srcId="{A2BBD495-6C81-4246-8402-027E27729BF5}" destId="{C2161684-70FE-40AC-9D0C-8C85BD2BF5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A8B72-5F19-4C2C-AD6C-15516FB3E24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00655B-674D-4D5F-8E51-4C730E60C858}">
      <dgm:prSet/>
      <dgm:spPr/>
      <dgm:t>
        <a:bodyPr/>
        <a:lstStyle/>
        <a:p>
          <a:r>
            <a:rPr lang="en-US" baseline="0"/>
            <a:t>Teaching Methods</a:t>
          </a:r>
          <a:endParaRPr lang="en-US" dirty="0"/>
        </a:p>
      </dgm:t>
    </dgm:pt>
    <dgm:pt modelId="{4DEF5F6B-7B0E-4452-98CC-5DEB9F738159}" type="parTrans" cxnId="{35ED1271-F330-492B-9C00-F6F3C010895D}">
      <dgm:prSet/>
      <dgm:spPr/>
      <dgm:t>
        <a:bodyPr/>
        <a:lstStyle/>
        <a:p>
          <a:endParaRPr lang="en-US"/>
        </a:p>
      </dgm:t>
    </dgm:pt>
    <dgm:pt modelId="{5625C422-0B54-436D-98B9-3F46329265FB}" type="sibTrans" cxnId="{35ED1271-F330-492B-9C00-F6F3C010895D}">
      <dgm:prSet/>
      <dgm:spPr/>
      <dgm:t>
        <a:bodyPr/>
        <a:lstStyle/>
        <a:p>
          <a:endParaRPr lang="en-US"/>
        </a:p>
      </dgm:t>
    </dgm:pt>
    <dgm:pt modelId="{17C45910-3028-4F0E-8233-13151E57D147}">
      <dgm:prSet/>
      <dgm:spPr/>
      <dgm:t>
        <a:bodyPr/>
        <a:lstStyle/>
        <a:p>
          <a:pPr>
            <a:lnSpc>
              <a:spcPct val="100000"/>
            </a:lnSpc>
          </a:pPr>
          <a:r>
            <a:rPr lang="en-US" i="1" baseline="0"/>
            <a:t>Problem-Based Learning, a proven instructional model</a:t>
          </a:r>
          <a:endParaRPr lang="en-US"/>
        </a:p>
      </dgm:t>
    </dgm:pt>
    <dgm:pt modelId="{6204EAB1-AAF5-4330-B4B5-9473EEF17005}" type="parTrans" cxnId="{C2455753-9A64-4B25-9CBD-756C04CE9D47}">
      <dgm:prSet/>
      <dgm:spPr/>
      <dgm:t>
        <a:bodyPr/>
        <a:lstStyle/>
        <a:p>
          <a:endParaRPr lang="en-US"/>
        </a:p>
      </dgm:t>
    </dgm:pt>
    <dgm:pt modelId="{5B1EC8C4-F891-4146-B0AD-0CC56E4F141D}" type="sibTrans" cxnId="{C2455753-9A64-4B25-9CBD-756C04CE9D47}">
      <dgm:prSet/>
      <dgm:spPr/>
      <dgm:t>
        <a:bodyPr/>
        <a:lstStyle/>
        <a:p>
          <a:endParaRPr lang="en-US"/>
        </a:p>
      </dgm:t>
    </dgm:pt>
    <dgm:pt modelId="{5FF3C8D0-F27B-42E2-9D1A-0B570B85A836}">
      <dgm:prSet/>
      <dgm:spPr/>
      <dgm:t>
        <a:bodyPr/>
        <a:lstStyle/>
        <a:p>
          <a:pPr>
            <a:lnSpc>
              <a:spcPct val="100000"/>
            </a:lnSpc>
          </a:pPr>
          <a:r>
            <a:rPr lang="en-US" i="1" baseline="0"/>
            <a:t>Active learning strategies mirroring problem solving of professionals</a:t>
          </a:r>
          <a:endParaRPr lang="en-US"/>
        </a:p>
      </dgm:t>
    </dgm:pt>
    <dgm:pt modelId="{2927057E-FCC4-4C73-8B9C-423860694544}" type="parTrans" cxnId="{3E415407-A469-4F47-BD24-E6F96B4F5A1A}">
      <dgm:prSet/>
      <dgm:spPr/>
      <dgm:t>
        <a:bodyPr/>
        <a:lstStyle/>
        <a:p>
          <a:endParaRPr lang="en-US"/>
        </a:p>
      </dgm:t>
    </dgm:pt>
    <dgm:pt modelId="{D9274D90-6189-4789-AE1F-96C152CFAFC1}" type="sibTrans" cxnId="{3E415407-A469-4F47-BD24-E6F96B4F5A1A}">
      <dgm:prSet/>
      <dgm:spPr/>
      <dgm:t>
        <a:bodyPr/>
        <a:lstStyle/>
        <a:p>
          <a:endParaRPr lang="en-US"/>
        </a:p>
      </dgm:t>
    </dgm:pt>
    <dgm:pt modelId="{1E0D790C-8ABB-4454-BEDC-D5C8C8E0F435}">
      <dgm:prSet/>
      <dgm:spPr/>
      <dgm:t>
        <a:bodyPr/>
        <a:lstStyle/>
        <a:p>
          <a:pPr>
            <a:lnSpc>
              <a:spcPct val="100000"/>
            </a:lnSpc>
          </a:pPr>
          <a:r>
            <a:rPr lang="en-US" i="1" baseline="0" dirty="0"/>
            <a:t>Cognitive apprenticeship</a:t>
          </a:r>
          <a:endParaRPr lang="en-US" dirty="0"/>
        </a:p>
      </dgm:t>
    </dgm:pt>
    <dgm:pt modelId="{22137BAE-6880-4D64-9BC3-67091BD49CD9}" type="parTrans" cxnId="{F1CB54C2-D973-4605-B052-CD2883278419}">
      <dgm:prSet/>
      <dgm:spPr/>
      <dgm:t>
        <a:bodyPr/>
        <a:lstStyle/>
        <a:p>
          <a:endParaRPr lang="en-US"/>
        </a:p>
      </dgm:t>
    </dgm:pt>
    <dgm:pt modelId="{52C6FC53-2BAF-435B-9230-C943815CCB81}" type="sibTrans" cxnId="{F1CB54C2-D973-4605-B052-CD2883278419}">
      <dgm:prSet/>
      <dgm:spPr/>
      <dgm:t>
        <a:bodyPr/>
        <a:lstStyle/>
        <a:p>
          <a:endParaRPr lang="en-US"/>
        </a:p>
      </dgm:t>
    </dgm:pt>
    <dgm:pt modelId="{17CA0AED-8850-4AE3-81DD-F2B071BC855B}">
      <dgm:prSet/>
      <dgm:spPr/>
      <dgm:t>
        <a:bodyPr/>
        <a:lstStyle/>
        <a:p>
          <a:r>
            <a:rPr lang="en-US" baseline="0"/>
            <a:t>IDEAL framework</a:t>
          </a:r>
          <a:endParaRPr lang="en-US" dirty="0"/>
        </a:p>
      </dgm:t>
    </dgm:pt>
    <dgm:pt modelId="{383E7C91-1EA2-49E3-9E4D-912D9DECD1FB}" type="parTrans" cxnId="{535DB9FB-8314-4519-8C5D-4395D19B6D24}">
      <dgm:prSet/>
      <dgm:spPr/>
      <dgm:t>
        <a:bodyPr/>
        <a:lstStyle/>
        <a:p>
          <a:endParaRPr lang="en-US"/>
        </a:p>
      </dgm:t>
    </dgm:pt>
    <dgm:pt modelId="{AB5E13A7-CBA3-4F31-BC32-61EBEDFF15F2}" type="sibTrans" cxnId="{535DB9FB-8314-4519-8C5D-4395D19B6D24}">
      <dgm:prSet/>
      <dgm:spPr/>
      <dgm:t>
        <a:bodyPr/>
        <a:lstStyle/>
        <a:p>
          <a:endParaRPr lang="en-US"/>
        </a:p>
      </dgm:t>
    </dgm:pt>
    <dgm:pt modelId="{FBB69104-8467-4C78-BC36-1355246D491F}">
      <dgm:prSet/>
      <dgm:spPr/>
      <dgm:t>
        <a:bodyPr/>
        <a:lstStyle/>
        <a:p>
          <a:pPr>
            <a:lnSpc>
              <a:spcPct val="100000"/>
            </a:lnSpc>
          </a:pPr>
          <a:r>
            <a:rPr lang="en-US" b="1" i="1" baseline="0"/>
            <a:t>I</a:t>
          </a:r>
          <a:r>
            <a:rPr lang="en-US" i="1" baseline="0"/>
            <a:t>dentify the problem;</a:t>
          </a:r>
          <a:endParaRPr lang="en-US"/>
        </a:p>
      </dgm:t>
    </dgm:pt>
    <dgm:pt modelId="{FC4992ED-2FC1-418A-B42B-F68393D1B24B}" type="parTrans" cxnId="{A512561F-0C59-482E-8555-8BFDA0909F21}">
      <dgm:prSet/>
      <dgm:spPr/>
      <dgm:t>
        <a:bodyPr/>
        <a:lstStyle/>
        <a:p>
          <a:endParaRPr lang="en-US"/>
        </a:p>
      </dgm:t>
    </dgm:pt>
    <dgm:pt modelId="{ECDFAFF6-7E03-4200-8904-778067AA5385}" type="sibTrans" cxnId="{A512561F-0C59-482E-8555-8BFDA0909F21}">
      <dgm:prSet/>
      <dgm:spPr/>
      <dgm:t>
        <a:bodyPr/>
        <a:lstStyle/>
        <a:p>
          <a:endParaRPr lang="en-US"/>
        </a:p>
      </dgm:t>
    </dgm:pt>
    <dgm:pt modelId="{BB612BE0-07D2-4797-89BB-BB00B73EFC79}">
      <dgm:prSet/>
      <dgm:spPr/>
      <dgm:t>
        <a:bodyPr/>
        <a:lstStyle/>
        <a:p>
          <a:pPr>
            <a:lnSpc>
              <a:spcPct val="100000"/>
            </a:lnSpc>
          </a:pPr>
          <a:r>
            <a:rPr lang="en-US" b="1" i="1" baseline="0"/>
            <a:t>D</a:t>
          </a:r>
          <a:r>
            <a:rPr lang="en-US" i="1" baseline="0"/>
            <a:t>efine the problem by thinking about it and sorting relevant information;</a:t>
          </a:r>
          <a:endParaRPr lang="en-US"/>
        </a:p>
      </dgm:t>
    </dgm:pt>
    <dgm:pt modelId="{3FA98E33-0D86-4185-88D3-BDAC20FF8120}" type="parTrans" cxnId="{4FC9248D-1FCC-47E2-B5F4-E9FD931F137B}">
      <dgm:prSet/>
      <dgm:spPr/>
      <dgm:t>
        <a:bodyPr/>
        <a:lstStyle/>
        <a:p>
          <a:endParaRPr lang="en-US"/>
        </a:p>
      </dgm:t>
    </dgm:pt>
    <dgm:pt modelId="{357D4D61-46D5-42BC-A4F4-3BD79CC705AC}" type="sibTrans" cxnId="{4FC9248D-1FCC-47E2-B5F4-E9FD931F137B}">
      <dgm:prSet/>
      <dgm:spPr/>
      <dgm:t>
        <a:bodyPr/>
        <a:lstStyle/>
        <a:p>
          <a:endParaRPr lang="en-US"/>
        </a:p>
      </dgm:t>
    </dgm:pt>
    <dgm:pt modelId="{645BCF71-D2C1-4E83-A323-32D4D81B545D}">
      <dgm:prSet/>
      <dgm:spPr/>
      <dgm:t>
        <a:bodyPr/>
        <a:lstStyle/>
        <a:p>
          <a:pPr>
            <a:lnSpc>
              <a:spcPct val="100000"/>
            </a:lnSpc>
          </a:pPr>
          <a:r>
            <a:rPr lang="en-US" b="1" i="1" baseline="0"/>
            <a:t>E</a:t>
          </a:r>
          <a:r>
            <a:rPr lang="en-US" i="1" baseline="0"/>
            <a:t>xamine the options and potential solutions;</a:t>
          </a:r>
          <a:endParaRPr lang="en-US"/>
        </a:p>
      </dgm:t>
    </dgm:pt>
    <dgm:pt modelId="{5F174F35-CAC6-485B-BB06-38DB74B2609C}" type="parTrans" cxnId="{28315209-1CA9-4F07-AA2A-B3F8AD8F9706}">
      <dgm:prSet/>
      <dgm:spPr/>
      <dgm:t>
        <a:bodyPr/>
        <a:lstStyle/>
        <a:p>
          <a:endParaRPr lang="en-US"/>
        </a:p>
      </dgm:t>
    </dgm:pt>
    <dgm:pt modelId="{82251ED7-F9EC-46A5-872A-D99AA22E5BF0}" type="sibTrans" cxnId="{28315209-1CA9-4F07-AA2A-B3F8AD8F9706}">
      <dgm:prSet/>
      <dgm:spPr/>
      <dgm:t>
        <a:bodyPr/>
        <a:lstStyle/>
        <a:p>
          <a:endParaRPr lang="en-US"/>
        </a:p>
      </dgm:t>
    </dgm:pt>
    <dgm:pt modelId="{1F834F51-6FFF-42A3-8D15-2F57375F49FE}">
      <dgm:prSet/>
      <dgm:spPr/>
      <dgm:t>
        <a:bodyPr/>
        <a:lstStyle/>
        <a:p>
          <a:pPr>
            <a:lnSpc>
              <a:spcPct val="100000"/>
            </a:lnSpc>
          </a:pPr>
          <a:r>
            <a:rPr lang="en-US" b="1" i="1" baseline="0"/>
            <a:t>A</a:t>
          </a:r>
          <a:r>
            <a:rPr lang="en-US" i="1" baseline="0"/>
            <a:t>ct on a plan and strategies; </a:t>
          </a:r>
          <a:endParaRPr lang="en-US"/>
        </a:p>
      </dgm:t>
    </dgm:pt>
    <dgm:pt modelId="{EBB542B2-B21E-4E22-BA12-406D75764252}" type="parTrans" cxnId="{9C821EC5-381A-4822-991D-E45165315D20}">
      <dgm:prSet/>
      <dgm:spPr/>
      <dgm:t>
        <a:bodyPr/>
        <a:lstStyle/>
        <a:p>
          <a:endParaRPr lang="en-US"/>
        </a:p>
      </dgm:t>
    </dgm:pt>
    <dgm:pt modelId="{6656A518-7C5A-499E-8F36-F421FC32FE28}" type="sibTrans" cxnId="{9C821EC5-381A-4822-991D-E45165315D20}">
      <dgm:prSet/>
      <dgm:spPr/>
      <dgm:t>
        <a:bodyPr/>
        <a:lstStyle/>
        <a:p>
          <a:endParaRPr lang="en-US"/>
        </a:p>
      </dgm:t>
    </dgm:pt>
    <dgm:pt modelId="{5C53940F-0041-49C1-B822-CD334D462B4A}">
      <dgm:prSet/>
      <dgm:spPr/>
      <dgm:t>
        <a:bodyPr/>
        <a:lstStyle/>
        <a:p>
          <a:pPr>
            <a:lnSpc>
              <a:spcPct val="100000"/>
            </a:lnSpc>
          </a:pPr>
          <a:r>
            <a:rPr lang="en-US" b="1" i="1" baseline="0"/>
            <a:t>L</a:t>
          </a:r>
          <a:r>
            <a:rPr lang="en-US" i="1" baseline="0"/>
            <a:t>ook at the consequences and evaluate the effects of the activity. </a:t>
          </a:r>
          <a:endParaRPr lang="en-US"/>
        </a:p>
      </dgm:t>
    </dgm:pt>
    <dgm:pt modelId="{5D4F6ED2-09CB-48E9-AC1E-242297CF4B2F}" type="parTrans" cxnId="{CF3A1BC3-1E38-4D30-A3F3-F647F160DDD2}">
      <dgm:prSet/>
      <dgm:spPr/>
      <dgm:t>
        <a:bodyPr/>
        <a:lstStyle/>
        <a:p>
          <a:endParaRPr lang="en-US"/>
        </a:p>
      </dgm:t>
    </dgm:pt>
    <dgm:pt modelId="{226ECEB9-7D84-42AF-A692-DEB96BB3B206}" type="sibTrans" cxnId="{CF3A1BC3-1E38-4D30-A3F3-F647F160DDD2}">
      <dgm:prSet/>
      <dgm:spPr/>
      <dgm:t>
        <a:bodyPr/>
        <a:lstStyle/>
        <a:p>
          <a:endParaRPr lang="en-US"/>
        </a:p>
      </dgm:t>
    </dgm:pt>
    <dgm:pt modelId="{2296CF41-93B9-4F72-8AD8-0BEC73635984}">
      <dgm:prSet/>
      <dgm:spPr/>
      <dgm:t>
        <a:bodyPr/>
        <a:lstStyle/>
        <a:p>
          <a:pPr>
            <a:buFont typeface="Courier New" panose="02070309020205020404" pitchFamily="49" charset="0"/>
            <a:buChar char="o"/>
          </a:pPr>
          <a:r>
            <a:rPr lang="en-US" i="1" baseline="0"/>
            <a:t>Modeling</a:t>
          </a:r>
          <a:endParaRPr lang="en-US" dirty="0"/>
        </a:p>
      </dgm:t>
    </dgm:pt>
    <dgm:pt modelId="{EF1CC29C-6650-41C1-AAC2-483E54F0863F}" type="parTrans" cxnId="{708E3CBA-2B2F-4A20-ACA5-0D2905D7BA9B}">
      <dgm:prSet/>
      <dgm:spPr/>
      <dgm:t>
        <a:bodyPr/>
        <a:lstStyle/>
        <a:p>
          <a:endParaRPr lang="en-US"/>
        </a:p>
      </dgm:t>
    </dgm:pt>
    <dgm:pt modelId="{8C0A5D61-17CB-4B93-BCF5-49B4B597189B}" type="sibTrans" cxnId="{708E3CBA-2B2F-4A20-ACA5-0D2905D7BA9B}">
      <dgm:prSet/>
      <dgm:spPr/>
    </dgm:pt>
    <dgm:pt modelId="{A55906E0-27B3-493A-88CE-66E06C0D8834}">
      <dgm:prSet/>
      <dgm:spPr/>
      <dgm:t>
        <a:bodyPr/>
        <a:lstStyle/>
        <a:p>
          <a:pPr>
            <a:buFont typeface="Courier New" panose="02070309020205020404" pitchFamily="49" charset="0"/>
            <a:buChar char="o"/>
          </a:pPr>
          <a:r>
            <a:rPr lang="en-US" i="1" baseline="0"/>
            <a:t>Coaching</a:t>
          </a:r>
          <a:endParaRPr lang="en-US" dirty="0"/>
        </a:p>
      </dgm:t>
    </dgm:pt>
    <dgm:pt modelId="{FC5C9068-BBAB-4F27-B58E-E7EB7220E87B}" type="parTrans" cxnId="{55C1C469-CDD1-4568-9982-C59795B1C34B}">
      <dgm:prSet/>
      <dgm:spPr/>
      <dgm:t>
        <a:bodyPr/>
        <a:lstStyle/>
        <a:p>
          <a:endParaRPr lang="en-US"/>
        </a:p>
      </dgm:t>
    </dgm:pt>
    <dgm:pt modelId="{C517E39D-DA4C-42D0-8509-C815D4125D14}" type="sibTrans" cxnId="{55C1C469-CDD1-4568-9982-C59795B1C34B}">
      <dgm:prSet/>
      <dgm:spPr/>
    </dgm:pt>
    <dgm:pt modelId="{3D174909-19DD-434D-8456-E291C8EA01BE}">
      <dgm:prSet/>
      <dgm:spPr/>
      <dgm:t>
        <a:bodyPr/>
        <a:lstStyle/>
        <a:p>
          <a:pPr>
            <a:buFont typeface="Courier New" panose="02070309020205020404" pitchFamily="49" charset="0"/>
            <a:buChar char="o"/>
          </a:pPr>
          <a:r>
            <a:rPr lang="en-US" i="1" baseline="0"/>
            <a:t>Scaffolding </a:t>
          </a:r>
          <a:endParaRPr lang="en-US" dirty="0"/>
        </a:p>
      </dgm:t>
    </dgm:pt>
    <dgm:pt modelId="{7EC5A247-F564-4FC7-9F37-136E1BD687CF}" type="parTrans" cxnId="{A83F9D8E-F77E-4FA8-AE71-0C87070C6C8C}">
      <dgm:prSet/>
      <dgm:spPr/>
      <dgm:t>
        <a:bodyPr/>
        <a:lstStyle/>
        <a:p>
          <a:endParaRPr lang="en-US"/>
        </a:p>
      </dgm:t>
    </dgm:pt>
    <dgm:pt modelId="{951E20D6-A6C4-49CA-9065-E68120AAEC8A}" type="sibTrans" cxnId="{A83F9D8E-F77E-4FA8-AE71-0C87070C6C8C}">
      <dgm:prSet/>
      <dgm:spPr/>
    </dgm:pt>
    <dgm:pt modelId="{854C744D-4B99-4B55-98F9-BA595C5B3E4F}" type="pres">
      <dgm:prSet presAssocID="{FE1A8B72-5F19-4C2C-AD6C-15516FB3E24E}" presName="Name0" presStyleCnt="0">
        <dgm:presLayoutVars>
          <dgm:dir/>
          <dgm:animLvl val="lvl"/>
          <dgm:resizeHandles val="exact"/>
        </dgm:presLayoutVars>
      </dgm:prSet>
      <dgm:spPr/>
      <dgm:t>
        <a:bodyPr/>
        <a:lstStyle/>
        <a:p>
          <a:endParaRPr lang="en-US"/>
        </a:p>
      </dgm:t>
    </dgm:pt>
    <dgm:pt modelId="{1C84DF0E-58F1-47E5-AAD0-EAE5E54445E0}" type="pres">
      <dgm:prSet presAssocID="{5B00655B-674D-4D5F-8E51-4C730E60C858}" presName="composite" presStyleCnt="0"/>
      <dgm:spPr/>
    </dgm:pt>
    <dgm:pt modelId="{0584BD11-9CA5-42AB-85E9-FCA9576F7C2C}" type="pres">
      <dgm:prSet presAssocID="{5B00655B-674D-4D5F-8E51-4C730E60C858}" presName="parTx" presStyleLbl="alignNode1" presStyleIdx="0" presStyleCnt="2">
        <dgm:presLayoutVars>
          <dgm:chMax val="0"/>
          <dgm:chPref val="0"/>
          <dgm:bulletEnabled val="1"/>
        </dgm:presLayoutVars>
      </dgm:prSet>
      <dgm:spPr/>
      <dgm:t>
        <a:bodyPr/>
        <a:lstStyle/>
        <a:p>
          <a:endParaRPr lang="en-US"/>
        </a:p>
      </dgm:t>
    </dgm:pt>
    <dgm:pt modelId="{F57AD7C9-991E-4B68-A1B5-00D7E410278F}" type="pres">
      <dgm:prSet presAssocID="{5B00655B-674D-4D5F-8E51-4C730E60C858}" presName="desTx" presStyleLbl="alignAccFollowNode1" presStyleIdx="0" presStyleCnt="2">
        <dgm:presLayoutVars>
          <dgm:bulletEnabled val="1"/>
        </dgm:presLayoutVars>
      </dgm:prSet>
      <dgm:spPr/>
      <dgm:t>
        <a:bodyPr/>
        <a:lstStyle/>
        <a:p>
          <a:endParaRPr lang="en-US"/>
        </a:p>
      </dgm:t>
    </dgm:pt>
    <dgm:pt modelId="{BFCC1368-1085-4CA6-9BA3-A3192FE4FD8D}" type="pres">
      <dgm:prSet presAssocID="{5625C422-0B54-436D-98B9-3F46329265FB}" presName="space" presStyleCnt="0"/>
      <dgm:spPr/>
    </dgm:pt>
    <dgm:pt modelId="{8160637D-40C3-4CCA-A12F-6952254E6B44}" type="pres">
      <dgm:prSet presAssocID="{17CA0AED-8850-4AE3-81DD-F2B071BC855B}" presName="composite" presStyleCnt="0"/>
      <dgm:spPr/>
    </dgm:pt>
    <dgm:pt modelId="{E5364EC8-76BB-4858-83D1-EE05FF2B8E17}" type="pres">
      <dgm:prSet presAssocID="{17CA0AED-8850-4AE3-81DD-F2B071BC855B}" presName="parTx" presStyleLbl="alignNode1" presStyleIdx="1" presStyleCnt="2">
        <dgm:presLayoutVars>
          <dgm:chMax val="0"/>
          <dgm:chPref val="0"/>
          <dgm:bulletEnabled val="1"/>
        </dgm:presLayoutVars>
      </dgm:prSet>
      <dgm:spPr/>
      <dgm:t>
        <a:bodyPr/>
        <a:lstStyle/>
        <a:p>
          <a:endParaRPr lang="en-US"/>
        </a:p>
      </dgm:t>
    </dgm:pt>
    <dgm:pt modelId="{313210CD-6F45-4E02-A15D-09CA2EB00827}" type="pres">
      <dgm:prSet presAssocID="{17CA0AED-8850-4AE3-81DD-F2B071BC855B}" presName="desTx" presStyleLbl="alignAccFollowNode1" presStyleIdx="1" presStyleCnt="2">
        <dgm:presLayoutVars>
          <dgm:bulletEnabled val="1"/>
        </dgm:presLayoutVars>
      </dgm:prSet>
      <dgm:spPr/>
      <dgm:t>
        <a:bodyPr/>
        <a:lstStyle/>
        <a:p>
          <a:endParaRPr lang="en-US"/>
        </a:p>
      </dgm:t>
    </dgm:pt>
  </dgm:ptLst>
  <dgm:cxnLst>
    <dgm:cxn modelId="{33928818-1370-4FFE-8C6D-4B27B6668F47}" type="presOf" srcId="{1E0D790C-8ABB-4454-BEDC-D5C8C8E0F435}" destId="{F57AD7C9-991E-4B68-A1B5-00D7E410278F}" srcOrd="0" destOrd="2" presId="urn:microsoft.com/office/officeart/2005/8/layout/hList1"/>
    <dgm:cxn modelId="{BFD436B4-7E8F-47DE-9EE1-242E956F1E79}" type="presOf" srcId="{645BCF71-D2C1-4E83-A323-32D4D81B545D}" destId="{313210CD-6F45-4E02-A15D-09CA2EB00827}" srcOrd="0" destOrd="2" presId="urn:microsoft.com/office/officeart/2005/8/layout/hList1"/>
    <dgm:cxn modelId="{4FC9248D-1FCC-47E2-B5F4-E9FD931F137B}" srcId="{17CA0AED-8850-4AE3-81DD-F2B071BC855B}" destId="{BB612BE0-07D2-4797-89BB-BB00B73EFC79}" srcOrd="1" destOrd="0" parTransId="{3FA98E33-0D86-4185-88D3-BDAC20FF8120}" sibTransId="{357D4D61-46D5-42BC-A4F4-3BD79CC705AC}"/>
    <dgm:cxn modelId="{63726F1A-A413-4559-9016-1C17D2C2A8DF}" type="presOf" srcId="{5FF3C8D0-F27B-42E2-9D1A-0B570B85A836}" destId="{F57AD7C9-991E-4B68-A1B5-00D7E410278F}" srcOrd="0" destOrd="1" presId="urn:microsoft.com/office/officeart/2005/8/layout/hList1"/>
    <dgm:cxn modelId="{35ED1271-F330-492B-9C00-F6F3C010895D}" srcId="{FE1A8B72-5F19-4C2C-AD6C-15516FB3E24E}" destId="{5B00655B-674D-4D5F-8E51-4C730E60C858}" srcOrd="0" destOrd="0" parTransId="{4DEF5F6B-7B0E-4452-98CC-5DEB9F738159}" sibTransId="{5625C422-0B54-436D-98B9-3F46329265FB}"/>
    <dgm:cxn modelId="{77AE50C8-0F26-4CEA-A2D2-5EC77CE4B563}" type="presOf" srcId="{A55906E0-27B3-493A-88CE-66E06C0D8834}" destId="{F57AD7C9-991E-4B68-A1B5-00D7E410278F}" srcOrd="0" destOrd="4" presId="urn:microsoft.com/office/officeart/2005/8/layout/hList1"/>
    <dgm:cxn modelId="{21682BBF-192A-4DEF-AB55-DB8810717F79}" type="presOf" srcId="{1F834F51-6FFF-42A3-8D15-2F57375F49FE}" destId="{313210CD-6F45-4E02-A15D-09CA2EB00827}" srcOrd="0" destOrd="3" presId="urn:microsoft.com/office/officeart/2005/8/layout/hList1"/>
    <dgm:cxn modelId="{83AC976A-A493-4C2D-BFD7-B5DF156E430D}" type="presOf" srcId="{3D174909-19DD-434D-8456-E291C8EA01BE}" destId="{F57AD7C9-991E-4B68-A1B5-00D7E410278F}" srcOrd="0" destOrd="5" presId="urn:microsoft.com/office/officeart/2005/8/layout/hList1"/>
    <dgm:cxn modelId="{3E415407-A469-4F47-BD24-E6F96B4F5A1A}" srcId="{5B00655B-674D-4D5F-8E51-4C730E60C858}" destId="{5FF3C8D0-F27B-42E2-9D1A-0B570B85A836}" srcOrd="1" destOrd="0" parTransId="{2927057E-FCC4-4C73-8B9C-423860694544}" sibTransId="{D9274D90-6189-4789-AE1F-96C152CFAFC1}"/>
    <dgm:cxn modelId="{D66F0D50-DB1F-4DD5-B0BD-27FA078687DC}" type="presOf" srcId="{FBB69104-8467-4C78-BC36-1355246D491F}" destId="{313210CD-6F45-4E02-A15D-09CA2EB00827}" srcOrd="0" destOrd="0" presId="urn:microsoft.com/office/officeart/2005/8/layout/hList1"/>
    <dgm:cxn modelId="{719980C1-5FCC-45F1-B750-D5C2D9A3C297}" type="presOf" srcId="{17CA0AED-8850-4AE3-81DD-F2B071BC855B}" destId="{E5364EC8-76BB-4858-83D1-EE05FF2B8E17}" srcOrd="0" destOrd="0" presId="urn:microsoft.com/office/officeart/2005/8/layout/hList1"/>
    <dgm:cxn modelId="{2FDE068F-748A-4A4F-B2A1-40FFED2D358A}" type="presOf" srcId="{5C53940F-0041-49C1-B822-CD334D462B4A}" destId="{313210CD-6F45-4E02-A15D-09CA2EB00827}" srcOrd="0" destOrd="4" presId="urn:microsoft.com/office/officeart/2005/8/layout/hList1"/>
    <dgm:cxn modelId="{428ACA5A-5281-4623-866F-7AB75EEF4924}" type="presOf" srcId="{17C45910-3028-4F0E-8233-13151E57D147}" destId="{F57AD7C9-991E-4B68-A1B5-00D7E410278F}" srcOrd="0" destOrd="0" presId="urn:microsoft.com/office/officeart/2005/8/layout/hList1"/>
    <dgm:cxn modelId="{A83F9D8E-F77E-4FA8-AE71-0C87070C6C8C}" srcId="{1E0D790C-8ABB-4454-BEDC-D5C8C8E0F435}" destId="{3D174909-19DD-434D-8456-E291C8EA01BE}" srcOrd="2" destOrd="0" parTransId="{7EC5A247-F564-4FC7-9F37-136E1BD687CF}" sibTransId="{951E20D6-A6C4-49CA-9065-E68120AAEC8A}"/>
    <dgm:cxn modelId="{CF3A1BC3-1E38-4D30-A3F3-F647F160DDD2}" srcId="{17CA0AED-8850-4AE3-81DD-F2B071BC855B}" destId="{5C53940F-0041-49C1-B822-CD334D462B4A}" srcOrd="4" destOrd="0" parTransId="{5D4F6ED2-09CB-48E9-AC1E-242297CF4B2F}" sibTransId="{226ECEB9-7D84-42AF-A692-DEB96BB3B206}"/>
    <dgm:cxn modelId="{55C1C469-CDD1-4568-9982-C59795B1C34B}" srcId="{1E0D790C-8ABB-4454-BEDC-D5C8C8E0F435}" destId="{A55906E0-27B3-493A-88CE-66E06C0D8834}" srcOrd="1" destOrd="0" parTransId="{FC5C9068-BBAB-4F27-B58E-E7EB7220E87B}" sibTransId="{C517E39D-DA4C-42D0-8509-C815D4125D14}"/>
    <dgm:cxn modelId="{9C821EC5-381A-4822-991D-E45165315D20}" srcId="{17CA0AED-8850-4AE3-81DD-F2B071BC855B}" destId="{1F834F51-6FFF-42A3-8D15-2F57375F49FE}" srcOrd="3" destOrd="0" parTransId="{EBB542B2-B21E-4E22-BA12-406D75764252}" sibTransId="{6656A518-7C5A-499E-8F36-F421FC32FE28}"/>
    <dgm:cxn modelId="{7C6CD57C-29B8-4844-992B-96BE3884327A}" type="presOf" srcId="{2296CF41-93B9-4F72-8AD8-0BEC73635984}" destId="{F57AD7C9-991E-4B68-A1B5-00D7E410278F}" srcOrd="0" destOrd="3" presId="urn:microsoft.com/office/officeart/2005/8/layout/hList1"/>
    <dgm:cxn modelId="{4DA67324-F944-4185-B608-9079F3D42805}" type="presOf" srcId="{BB612BE0-07D2-4797-89BB-BB00B73EFC79}" destId="{313210CD-6F45-4E02-A15D-09CA2EB00827}" srcOrd="0" destOrd="1" presId="urn:microsoft.com/office/officeart/2005/8/layout/hList1"/>
    <dgm:cxn modelId="{F1CB54C2-D973-4605-B052-CD2883278419}" srcId="{5B00655B-674D-4D5F-8E51-4C730E60C858}" destId="{1E0D790C-8ABB-4454-BEDC-D5C8C8E0F435}" srcOrd="2" destOrd="0" parTransId="{22137BAE-6880-4D64-9BC3-67091BD49CD9}" sibTransId="{52C6FC53-2BAF-435B-9230-C943815CCB81}"/>
    <dgm:cxn modelId="{39096290-BC73-41D1-A277-DC87B513DEC6}" type="presOf" srcId="{FE1A8B72-5F19-4C2C-AD6C-15516FB3E24E}" destId="{854C744D-4B99-4B55-98F9-BA595C5B3E4F}" srcOrd="0" destOrd="0" presId="urn:microsoft.com/office/officeart/2005/8/layout/hList1"/>
    <dgm:cxn modelId="{BEDF5561-8337-4E51-A5C0-10395E1164CD}" type="presOf" srcId="{5B00655B-674D-4D5F-8E51-4C730E60C858}" destId="{0584BD11-9CA5-42AB-85E9-FCA9576F7C2C}" srcOrd="0" destOrd="0" presId="urn:microsoft.com/office/officeart/2005/8/layout/hList1"/>
    <dgm:cxn modelId="{708E3CBA-2B2F-4A20-ACA5-0D2905D7BA9B}" srcId="{1E0D790C-8ABB-4454-BEDC-D5C8C8E0F435}" destId="{2296CF41-93B9-4F72-8AD8-0BEC73635984}" srcOrd="0" destOrd="0" parTransId="{EF1CC29C-6650-41C1-AAC2-483E54F0863F}" sibTransId="{8C0A5D61-17CB-4B93-BCF5-49B4B597189B}"/>
    <dgm:cxn modelId="{535DB9FB-8314-4519-8C5D-4395D19B6D24}" srcId="{FE1A8B72-5F19-4C2C-AD6C-15516FB3E24E}" destId="{17CA0AED-8850-4AE3-81DD-F2B071BC855B}" srcOrd="1" destOrd="0" parTransId="{383E7C91-1EA2-49E3-9E4D-912D9DECD1FB}" sibTransId="{AB5E13A7-CBA3-4F31-BC32-61EBEDFF15F2}"/>
    <dgm:cxn modelId="{C2455753-9A64-4B25-9CBD-756C04CE9D47}" srcId="{5B00655B-674D-4D5F-8E51-4C730E60C858}" destId="{17C45910-3028-4F0E-8233-13151E57D147}" srcOrd="0" destOrd="0" parTransId="{6204EAB1-AAF5-4330-B4B5-9473EEF17005}" sibTransId="{5B1EC8C4-F891-4146-B0AD-0CC56E4F141D}"/>
    <dgm:cxn modelId="{28315209-1CA9-4F07-AA2A-B3F8AD8F9706}" srcId="{17CA0AED-8850-4AE3-81DD-F2B071BC855B}" destId="{645BCF71-D2C1-4E83-A323-32D4D81B545D}" srcOrd="2" destOrd="0" parTransId="{5F174F35-CAC6-485B-BB06-38DB74B2609C}" sibTransId="{82251ED7-F9EC-46A5-872A-D99AA22E5BF0}"/>
    <dgm:cxn modelId="{A512561F-0C59-482E-8555-8BFDA0909F21}" srcId="{17CA0AED-8850-4AE3-81DD-F2B071BC855B}" destId="{FBB69104-8467-4C78-BC36-1355246D491F}" srcOrd="0" destOrd="0" parTransId="{FC4992ED-2FC1-418A-B42B-F68393D1B24B}" sibTransId="{ECDFAFF6-7E03-4200-8904-778067AA5385}"/>
    <dgm:cxn modelId="{46043B25-E20E-4BBF-B552-4890B6451986}" type="presParOf" srcId="{854C744D-4B99-4B55-98F9-BA595C5B3E4F}" destId="{1C84DF0E-58F1-47E5-AAD0-EAE5E54445E0}" srcOrd="0" destOrd="0" presId="urn:microsoft.com/office/officeart/2005/8/layout/hList1"/>
    <dgm:cxn modelId="{2F23600A-6C21-4BAC-959D-88327E872123}" type="presParOf" srcId="{1C84DF0E-58F1-47E5-AAD0-EAE5E54445E0}" destId="{0584BD11-9CA5-42AB-85E9-FCA9576F7C2C}" srcOrd="0" destOrd="0" presId="urn:microsoft.com/office/officeart/2005/8/layout/hList1"/>
    <dgm:cxn modelId="{B444D032-03DB-4B28-8D5D-6DDFDB26BC74}" type="presParOf" srcId="{1C84DF0E-58F1-47E5-AAD0-EAE5E54445E0}" destId="{F57AD7C9-991E-4B68-A1B5-00D7E410278F}" srcOrd="1" destOrd="0" presId="urn:microsoft.com/office/officeart/2005/8/layout/hList1"/>
    <dgm:cxn modelId="{59CD3789-7234-4EA3-A93A-A80411DEEF00}" type="presParOf" srcId="{854C744D-4B99-4B55-98F9-BA595C5B3E4F}" destId="{BFCC1368-1085-4CA6-9BA3-A3192FE4FD8D}" srcOrd="1" destOrd="0" presId="urn:microsoft.com/office/officeart/2005/8/layout/hList1"/>
    <dgm:cxn modelId="{3B134B7C-6582-49C4-AD35-8A09C656B40D}" type="presParOf" srcId="{854C744D-4B99-4B55-98F9-BA595C5B3E4F}" destId="{8160637D-40C3-4CCA-A12F-6952254E6B44}" srcOrd="2" destOrd="0" presId="urn:microsoft.com/office/officeart/2005/8/layout/hList1"/>
    <dgm:cxn modelId="{5EBFF0D2-7405-4330-94E7-440BFA43BBD2}" type="presParOf" srcId="{8160637D-40C3-4CCA-A12F-6952254E6B44}" destId="{E5364EC8-76BB-4858-83D1-EE05FF2B8E17}" srcOrd="0" destOrd="0" presId="urn:microsoft.com/office/officeart/2005/8/layout/hList1"/>
    <dgm:cxn modelId="{DC8E0B94-8428-4243-8D21-8E895C811777}" type="presParOf" srcId="{8160637D-40C3-4CCA-A12F-6952254E6B44}" destId="{313210CD-6F45-4E02-A15D-09CA2EB008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32FE6-3B89-4438-B852-0ABE1D6FB7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79501D-405C-4444-8975-B398EC38CF5E}">
      <dgm:prSet/>
      <dgm:spPr/>
      <dgm:t>
        <a:bodyPr/>
        <a:lstStyle/>
        <a:p>
          <a:r>
            <a:rPr lang="en-US"/>
            <a:t>Emphasis on students’ prior knowledge</a:t>
          </a:r>
        </a:p>
      </dgm:t>
    </dgm:pt>
    <dgm:pt modelId="{8041408A-CB92-4329-98A2-EE49B011D30E}" type="parTrans" cxnId="{D2E3DB7E-6EFD-4A6C-98A8-B2AE0504EBB3}">
      <dgm:prSet/>
      <dgm:spPr/>
      <dgm:t>
        <a:bodyPr/>
        <a:lstStyle/>
        <a:p>
          <a:endParaRPr lang="en-US"/>
        </a:p>
      </dgm:t>
    </dgm:pt>
    <dgm:pt modelId="{55BB6339-7608-4079-8E40-904E12393D15}" type="sibTrans" cxnId="{D2E3DB7E-6EFD-4A6C-98A8-B2AE0504EBB3}">
      <dgm:prSet/>
      <dgm:spPr/>
      <dgm:t>
        <a:bodyPr/>
        <a:lstStyle/>
        <a:p>
          <a:endParaRPr lang="en-US"/>
        </a:p>
      </dgm:t>
    </dgm:pt>
    <dgm:pt modelId="{9C55FCCE-7415-4468-8C20-A8BD1E8AA988}">
      <dgm:prSet/>
      <dgm:spPr/>
      <dgm:t>
        <a:bodyPr/>
        <a:lstStyle/>
        <a:p>
          <a:r>
            <a:rPr lang="en-US"/>
            <a:t>Not from CS courses</a:t>
          </a:r>
        </a:p>
      </dgm:t>
    </dgm:pt>
    <dgm:pt modelId="{F28EF82F-75C3-4D03-9C60-2DBBECFFF8CA}" type="parTrans" cxnId="{D152F891-5683-445A-AB92-CD7031C3C547}">
      <dgm:prSet/>
      <dgm:spPr/>
      <dgm:t>
        <a:bodyPr/>
        <a:lstStyle/>
        <a:p>
          <a:endParaRPr lang="en-US"/>
        </a:p>
      </dgm:t>
    </dgm:pt>
    <dgm:pt modelId="{14989127-D113-414A-8733-4BEBB497D606}" type="sibTrans" cxnId="{D152F891-5683-445A-AB92-CD7031C3C547}">
      <dgm:prSet/>
      <dgm:spPr/>
      <dgm:t>
        <a:bodyPr/>
        <a:lstStyle/>
        <a:p>
          <a:endParaRPr lang="en-US"/>
        </a:p>
      </dgm:t>
    </dgm:pt>
    <dgm:pt modelId="{C0CE96E0-2173-41A7-9ADF-48B5F265751A}">
      <dgm:prSet/>
      <dgm:spPr/>
      <dgm:t>
        <a:bodyPr/>
        <a:lstStyle/>
        <a:p>
          <a:r>
            <a:rPr lang="en-US"/>
            <a:t>But from their own daily lives</a:t>
          </a:r>
        </a:p>
      </dgm:t>
    </dgm:pt>
    <dgm:pt modelId="{F2A30853-6604-4F8E-9AE4-450711F59DE5}" type="parTrans" cxnId="{FDB82247-196A-4F2D-9CC9-8635AC82193A}">
      <dgm:prSet/>
      <dgm:spPr/>
      <dgm:t>
        <a:bodyPr/>
        <a:lstStyle/>
        <a:p>
          <a:endParaRPr lang="en-US"/>
        </a:p>
      </dgm:t>
    </dgm:pt>
    <dgm:pt modelId="{88727597-D2DF-4602-A4CB-A6904A46C6FF}" type="sibTrans" cxnId="{FDB82247-196A-4F2D-9CC9-8635AC82193A}">
      <dgm:prSet/>
      <dgm:spPr/>
      <dgm:t>
        <a:bodyPr/>
        <a:lstStyle/>
        <a:p>
          <a:endParaRPr lang="en-US"/>
        </a:p>
      </dgm:t>
    </dgm:pt>
    <dgm:pt modelId="{D42BE592-E14A-48B2-8ADB-2ABC765C5B81}">
      <dgm:prSet/>
      <dgm:spPr/>
      <dgm:t>
        <a:bodyPr/>
        <a:lstStyle/>
        <a:p>
          <a:r>
            <a:rPr lang="en-US"/>
            <a:t>Use of physical props to practice CS concepts</a:t>
          </a:r>
        </a:p>
      </dgm:t>
    </dgm:pt>
    <dgm:pt modelId="{A6B78B38-BE04-468C-9B61-033E7A4C120E}" type="parTrans" cxnId="{DEBF1C59-62BA-4108-9567-685733CD480C}">
      <dgm:prSet/>
      <dgm:spPr/>
      <dgm:t>
        <a:bodyPr/>
        <a:lstStyle/>
        <a:p>
          <a:endParaRPr lang="en-US"/>
        </a:p>
      </dgm:t>
    </dgm:pt>
    <dgm:pt modelId="{2B6F932B-43F6-440C-AC5A-303308C84AE1}" type="sibTrans" cxnId="{DEBF1C59-62BA-4108-9567-685733CD480C}">
      <dgm:prSet/>
      <dgm:spPr/>
      <dgm:t>
        <a:bodyPr/>
        <a:lstStyle/>
        <a:p>
          <a:endParaRPr lang="en-US"/>
        </a:p>
      </dgm:t>
    </dgm:pt>
    <dgm:pt modelId="{ECAA7A76-46CD-487E-992D-E7B609BA2BB8}">
      <dgm:prSet/>
      <dgm:spPr/>
      <dgm:t>
        <a:bodyPr/>
        <a:lstStyle/>
        <a:p>
          <a:r>
            <a:rPr lang="en-US"/>
            <a:t>Focus on problem solving:</a:t>
          </a:r>
        </a:p>
      </dgm:t>
    </dgm:pt>
    <dgm:pt modelId="{7DA4B54D-EAE5-40E2-AAC7-D671B0EAB7C0}" type="parTrans" cxnId="{E59D76DD-8992-4C8D-8534-8DD72860ED18}">
      <dgm:prSet/>
      <dgm:spPr/>
      <dgm:t>
        <a:bodyPr/>
        <a:lstStyle/>
        <a:p>
          <a:endParaRPr lang="en-US"/>
        </a:p>
      </dgm:t>
    </dgm:pt>
    <dgm:pt modelId="{5B751D96-9DF1-4CCC-A991-EC3BC3BA3F01}" type="sibTrans" cxnId="{E59D76DD-8992-4C8D-8534-8DD72860ED18}">
      <dgm:prSet/>
      <dgm:spPr/>
      <dgm:t>
        <a:bodyPr/>
        <a:lstStyle/>
        <a:p>
          <a:endParaRPr lang="en-US"/>
        </a:p>
      </dgm:t>
    </dgm:pt>
    <dgm:pt modelId="{77053D0C-2469-4526-906B-927431E57E8D}">
      <dgm:prSet/>
      <dgm:spPr/>
      <dgm:t>
        <a:bodyPr/>
        <a:lstStyle/>
        <a:p>
          <a:r>
            <a:rPr lang="en-US"/>
            <a:t>Concepts</a:t>
          </a:r>
        </a:p>
      </dgm:t>
    </dgm:pt>
    <dgm:pt modelId="{BFF83C55-0CF1-4217-A3E1-9C6260D5B227}" type="parTrans" cxnId="{2E59E8BE-D738-47F4-8D0C-2E47778EABB3}">
      <dgm:prSet/>
      <dgm:spPr/>
      <dgm:t>
        <a:bodyPr/>
        <a:lstStyle/>
        <a:p>
          <a:endParaRPr lang="en-US"/>
        </a:p>
      </dgm:t>
    </dgm:pt>
    <dgm:pt modelId="{EABE4B2A-2267-44F9-A6A3-A797AC172C65}" type="sibTrans" cxnId="{2E59E8BE-D738-47F4-8D0C-2E47778EABB3}">
      <dgm:prSet/>
      <dgm:spPr/>
      <dgm:t>
        <a:bodyPr/>
        <a:lstStyle/>
        <a:p>
          <a:endParaRPr lang="en-US"/>
        </a:p>
      </dgm:t>
    </dgm:pt>
    <dgm:pt modelId="{5BCB508B-04B2-4210-AB1A-FF1B48DF5254}">
      <dgm:prSet/>
      <dgm:spPr/>
      <dgm:t>
        <a:bodyPr/>
        <a:lstStyle/>
        <a:p>
          <a:r>
            <a:rPr lang="en-US"/>
            <a:t>White-boarding activities</a:t>
          </a:r>
        </a:p>
      </dgm:t>
    </dgm:pt>
    <dgm:pt modelId="{E6F83ABD-B70E-4EB6-9A44-FBDFB0A1274D}" type="parTrans" cxnId="{212DB7FC-4AEB-4B5A-B723-808AC37E2382}">
      <dgm:prSet/>
      <dgm:spPr/>
      <dgm:t>
        <a:bodyPr/>
        <a:lstStyle/>
        <a:p>
          <a:endParaRPr lang="en-US"/>
        </a:p>
      </dgm:t>
    </dgm:pt>
    <dgm:pt modelId="{91E98103-6A0A-40C5-A231-4679ACD8DE4F}" type="sibTrans" cxnId="{212DB7FC-4AEB-4B5A-B723-808AC37E2382}">
      <dgm:prSet/>
      <dgm:spPr/>
      <dgm:t>
        <a:bodyPr/>
        <a:lstStyle/>
        <a:p>
          <a:endParaRPr lang="en-US"/>
        </a:p>
      </dgm:t>
    </dgm:pt>
    <dgm:pt modelId="{770AF6F4-F3A7-4B36-BD90-E346EEE7C381}">
      <dgm:prSet/>
      <dgm:spPr/>
      <dgm:t>
        <a:bodyPr/>
        <a:lstStyle/>
        <a:p>
          <a:r>
            <a:rPr lang="en-US"/>
            <a:t>Meaningful labs</a:t>
          </a:r>
        </a:p>
      </dgm:t>
    </dgm:pt>
    <dgm:pt modelId="{45B92099-C227-40D9-8FC6-D3EFD2473149}" type="parTrans" cxnId="{91624505-7A8F-4457-8FD9-86BCC8CB4F46}">
      <dgm:prSet/>
      <dgm:spPr/>
      <dgm:t>
        <a:bodyPr/>
        <a:lstStyle/>
        <a:p>
          <a:endParaRPr lang="en-US"/>
        </a:p>
      </dgm:t>
    </dgm:pt>
    <dgm:pt modelId="{A124D714-2D4F-46CB-84F3-A83B486FAACE}" type="sibTrans" cxnId="{91624505-7A8F-4457-8FD9-86BCC8CB4F46}">
      <dgm:prSet/>
      <dgm:spPr/>
      <dgm:t>
        <a:bodyPr/>
        <a:lstStyle/>
        <a:p>
          <a:endParaRPr lang="en-US"/>
        </a:p>
      </dgm:t>
    </dgm:pt>
    <dgm:pt modelId="{2CFB02F6-5C21-4B8E-899E-2D50912B44E5}">
      <dgm:prSet/>
      <dgm:spPr/>
      <dgm:t>
        <a:bodyPr/>
        <a:lstStyle/>
        <a:p>
          <a:r>
            <a:rPr lang="en-US" dirty="0"/>
            <a:t>Grading focused on acquisition of skills</a:t>
          </a:r>
        </a:p>
      </dgm:t>
    </dgm:pt>
    <dgm:pt modelId="{5890022C-EDCF-492A-A2A7-2FD819CDD4E8}" type="parTrans" cxnId="{DAC592D3-CF12-40B3-BE6B-14C759828295}">
      <dgm:prSet/>
      <dgm:spPr/>
      <dgm:t>
        <a:bodyPr/>
        <a:lstStyle/>
        <a:p>
          <a:endParaRPr lang="en-US"/>
        </a:p>
      </dgm:t>
    </dgm:pt>
    <dgm:pt modelId="{988BDCC7-C5FB-40FA-BA54-60B60F3C3A6C}" type="sibTrans" cxnId="{DAC592D3-CF12-40B3-BE6B-14C759828295}">
      <dgm:prSet/>
      <dgm:spPr/>
      <dgm:t>
        <a:bodyPr/>
        <a:lstStyle/>
        <a:p>
          <a:endParaRPr lang="en-US"/>
        </a:p>
      </dgm:t>
    </dgm:pt>
    <dgm:pt modelId="{C2273717-F8B3-49F5-8198-8B812DB32568}">
      <dgm:prSet/>
      <dgm:spPr/>
      <dgm:t>
        <a:bodyPr/>
        <a:lstStyle/>
        <a:p>
          <a:r>
            <a:rPr lang="en-US"/>
            <a:t>Encouragement of practice and growth</a:t>
          </a:r>
        </a:p>
      </dgm:t>
    </dgm:pt>
    <dgm:pt modelId="{34DE70B4-412A-495C-B098-3BA4D176B3F3}" type="parTrans" cxnId="{6C40D590-1070-4B19-84CF-FE2765CD4347}">
      <dgm:prSet/>
      <dgm:spPr/>
      <dgm:t>
        <a:bodyPr/>
        <a:lstStyle/>
        <a:p>
          <a:endParaRPr lang="en-US"/>
        </a:p>
      </dgm:t>
    </dgm:pt>
    <dgm:pt modelId="{3D2670C0-1AFB-4F28-A4A9-95601C9C5046}" type="sibTrans" cxnId="{6C40D590-1070-4B19-84CF-FE2765CD4347}">
      <dgm:prSet/>
      <dgm:spPr/>
      <dgm:t>
        <a:bodyPr/>
        <a:lstStyle/>
        <a:p>
          <a:endParaRPr lang="en-US"/>
        </a:p>
      </dgm:t>
    </dgm:pt>
    <dgm:pt modelId="{6AB8142F-E5DD-4A12-817D-1A539ACE5961}">
      <dgm:prSet/>
      <dgm:spPr/>
      <dgm:t>
        <a:bodyPr/>
        <a:lstStyle/>
        <a:p>
          <a:r>
            <a:rPr lang="en-US"/>
            <a:t>Failure-safe environment</a:t>
          </a:r>
        </a:p>
      </dgm:t>
    </dgm:pt>
    <dgm:pt modelId="{418F29B5-46FD-4BB4-B5A6-FA16B5195D18}" type="parTrans" cxnId="{B5121DE8-ECD5-4F40-8422-145101007B1F}">
      <dgm:prSet/>
      <dgm:spPr/>
      <dgm:t>
        <a:bodyPr/>
        <a:lstStyle/>
        <a:p>
          <a:endParaRPr lang="en-US"/>
        </a:p>
      </dgm:t>
    </dgm:pt>
    <dgm:pt modelId="{CAA22E00-BD53-4EB6-AACC-A093AE588BFB}" type="sibTrans" cxnId="{B5121DE8-ECD5-4F40-8422-145101007B1F}">
      <dgm:prSet/>
      <dgm:spPr/>
      <dgm:t>
        <a:bodyPr/>
        <a:lstStyle/>
        <a:p>
          <a:endParaRPr lang="en-US"/>
        </a:p>
      </dgm:t>
    </dgm:pt>
    <dgm:pt modelId="{8D435EB0-10FD-4A46-A86E-874E039119CA}" type="pres">
      <dgm:prSet presAssocID="{EDC32FE6-3B89-4438-B852-0ABE1D6FB7F9}" presName="root" presStyleCnt="0">
        <dgm:presLayoutVars>
          <dgm:dir/>
          <dgm:resizeHandles val="exact"/>
        </dgm:presLayoutVars>
      </dgm:prSet>
      <dgm:spPr/>
      <dgm:t>
        <a:bodyPr/>
        <a:lstStyle/>
        <a:p>
          <a:endParaRPr lang="en-US"/>
        </a:p>
      </dgm:t>
    </dgm:pt>
    <dgm:pt modelId="{51997CBB-7072-49F4-94A3-B0FD8F6B1947}" type="pres">
      <dgm:prSet presAssocID="{8D79501D-405C-4444-8975-B398EC38CF5E}" presName="compNode" presStyleCnt="0"/>
      <dgm:spPr/>
    </dgm:pt>
    <dgm:pt modelId="{25C290C1-C996-4340-A3F7-EF995F5BC291}" type="pres">
      <dgm:prSet presAssocID="{8D79501D-405C-4444-8975-B398EC38CF5E}" presName="bgRect" presStyleLbl="bgShp" presStyleIdx="0" presStyleCnt="4"/>
      <dgm:spPr/>
    </dgm:pt>
    <dgm:pt modelId="{B70D64AF-6F15-4B19-931D-88F217D0FA8B}" type="pres">
      <dgm:prSet presAssocID="{8D79501D-405C-4444-8975-B398EC38CF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FB80FAA-330D-4E79-A7CD-343F2CBCF570}" type="pres">
      <dgm:prSet presAssocID="{8D79501D-405C-4444-8975-B398EC38CF5E}" presName="spaceRect" presStyleCnt="0"/>
      <dgm:spPr/>
    </dgm:pt>
    <dgm:pt modelId="{739E86AB-23B7-45CE-97A2-43365FAB84E4}" type="pres">
      <dgm:prSet presAssocID="{8D79501D-405C-4444-8975-B398EC38CF5E}" presName="parTx" presStyleLbl="revTx" presStyleIdx="0" presStyleCnt="7">
        <dgm:presLayoutVars>
          <dgm:chMax val="0"/>
          <dgm:chPref val="0"/>
        </dgm:presLayoutVars>
      </dgm:prSet>
      <dgm:spPr/>
      <dgm:t>
        <a:bodyPr/>
        <a:lstStyle/>
        <a:p>
          <a:endParaRPr lang="en-US"/>
        </a:p>
      </dgm:t>
    </dgm:pt>
    <dgm:pt modelId="{6D482E63-B5CB-4EA7-8923-75C7CF64205F}" type="pres">
      <dgm:prSet presAssocID="{8D79501D-405C-4444-8975-B398EC38CF5E}" presName="desTx" presStyleLbl="revTx" presStyleIdx="1" presStyleCnt="7">
        <dgm:presLayoutVars/>
      </dgm:prSet>
      <dgm:spPr/>
      <dgm:t>
        <a:bodyPr/>
        <a:lstStyle/>
        <a:p>
          <a:endParaRPr lang="en-US"/>
        </a:p>
      </dgm:t>
    </dgm:pt>
    <dgm:pt modelId="{5ECBC104-4EA3-4700-BE35-9584BD3A4F4D}" type="pres">
      <dgm:prSet presAssocID="{55BB6339-7608-4079-8E40-904E12393D15}" presName="sibTrans" presStyleCnt="0"/>
      <dgm:spPr/>
    </dgm:pt>
    <dgm:pt modelId="{B2F2FEBF-5CBB-4624-B1F8-35FAEAF72B4C}" type="pres">
      <dgm:prSet presAssocID="{ECAA7A76-46CD-487E-992D-E7B609BA2BB8}" presName="compNode" presStyleCnt="0"/>
      <dgm:spPr/>
    </dgm:pt>
    <dgm:pt modelId="{6C2CEE07-31F2-4AF1-8EC3-B40137B690C9}" type="pres">
      <dgm:prSet presAssocID="{ECAA7A76-46CD-487E-992D-E7B609BA2BB8}" presName="bgRect" presStyleLbl="bgShp" presStyleIdx="1" presStyleCnt="4"/>
      <dgm:spPr/>
    </dgm:pt>
    <dgm:pt modelId="{8D06E9B3-BF09-43EB-955E-7020D7E38F10}" type="pres">
      <dgm:prSet presAssocID="{ECAA7A76-46CD-487E-992D-E7B609BA2B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576E95E-2028-4767-8FAB-350D81BBE539}" type="pres">
      <dgm:prSet presAssocID="{ECAA7A76-46CD-487E-992D-E7B609BA2BB8}" presName="spaceRect" presStyleCnt="0"/>
      <dgm:spPr/>
    </dgm:pt>
    <dgm:pt modelId="{731DC595-1B7E-4646-9B42-8C63EF9C1FD8}" type="pres">
      <dgm:prSet presAssocID="{ECAA7A76-46CD-487E-992D-E7B609BA2BB8}" presName="parTx" presStyleLbl="revTx" presStyleIdx="2" presStyleCnt="7">
        <dgm:presLayoutVars>
          <dgm:chMax val="0"/>
          <dgm:chPref val="0"/>
        </dgm:presLayoutVars>
      </dgm:prSet>
      <dgm:spPr/>
      <dgm:t>
        <a:bodyPr/>
        <a:lstStyle/>
        <a:p>
          <a:endParaRPr lang="en-US"/>
        </a:p>
      </dgm:t>
    </dgm:pt>
    <dgm:pt modelId="{0D47FDF9-508F-4890-A518-F5E733610495}" type="pres">
      <dgm:prSet presAssocID="{ECAA7A76-46CD-487E-992D-E7B609BA2BB8}" presName="desTx" presStyleLbl="revTx" presStyleIdx="3" presStyleCnt="7">
        <dgm:presLayoutVars/>
      </dgm:prSet>
      <dgm:spPr/>
      <dgm:t>
        <a:bodyPr/>
        <a:lstStyle/>
        <a:p>
          <a:endParaRPr lang="en-US"/>
        </a:p>
      </dgm:t>
    </dgm:pt>
    <dgm:pt modelId="{3832A573-79F4-409F-BA9E-6DCAE2D62785}" type="pres">
      <dgm:prSet presAssocID="{5B751D96-9DF1-4CCC-A991-EC3BC3BA3F01}" presName="sibTrans" presStyleCnt="0"/>
      <dgm:spPr/>
    </dgm:pt>
    <dgm:pt modelId="{6E314233-286C-4BCE-8B93-3DE6FCA84914}" type="pres">
      <dgm:prSet presAssocID="{770AF6F4-F3A7-4B36-BD90-E346EEE7C381}" presName="compNode" presStyleCnt="0"/>
      <dgm:spPr/>
    </dgm:pt>
    <dgm:pt modelId="{EE7526BE-3877-4549-98AB-2CE0612CC3CE}" type="pres">
      <dgm:prSet presAssocID="{770AF6F4-F3A7-4B36-BD90-E346EEE7C381}" presName="bgRect" presStyleLbl="bgShp" presStyleIdx="2" presStyleCnt="4"/>
      <dgm:spPr>
        <a:solidFill>
          <a:schemeClr val="tx2">
            <a:lumMod val="50000"/>
            <a:lumOff val="50000"/>
          </a:schemeClr>
        </a:solidFill>
      </dgm:spPr>
    </dgm:pt>
    <dgm:pt modelId="{C314A9FC-2E9C-4DEE-ABB7-7FB3E8ED9228}" type="pres">
      <dgm:prSet presAssocID="{770AF6F4-F3A7-4B36-BD90-E346EEE7C3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FAC8016F-96FB-45A6-BB0E-C97A8A15D144}" type="pres">
      <dgm:prSet presAssocID="{770AF6F4-F3A7-4B36-BD90-E346EEE7C381}" presName="spaceRect" presStyleCnt="0"/>
      <dgm:spPr/>
    </dgm:pt>
    <dgm:pt modelId="{98FEFCA2-10E5-4E33-A10B-B76F0DCF89E1}" type="pres">
      <dgm:prSet presAssocID="{770AF6F4-F3A7-4B36-BD90-E346EEE7C381}" presName="parTx" presStyleLbl="revTx" presStyleIdx="4" presStyleCnt="7">
        <dgm:presLayoutVars>
          <dgm:chMax val="0"/>
          <dgm:chPref val="0"/>
        </dgm:presLayoutVars>
      </dgm:prSet>
      <dgm:spPr/>
      <dgm:t>
        <a:bodyPr/>
        <a:lstStyle/>
        <a:p>
          <a:endParaRPr lang="en-US"/>
        </a:p>
      </dgm:t>
    </dgm:pt>
    <dgm:pt modelId="{1CAEC71C-0E71-433D-A330-B2EB3682FDE5}" type="pres">
      <dgm:prSet presAssocID="{A124D714-2D4F-46CB-84F3-A83B486FAACE}" presName="sibTrans" presStyleCnt="0"/>
      <dgm:spPr/>
    </dgm:pt>
    <dgm:pt modelId="{38B0BEB4-BA43-41D7-B007-BBEED06E4054}" type="pres">
      <dgm:prSet presAssocID="{2CFB02F6-5C21-4B8E-899E-2D50912B44E5}" presName="compNode" presStyleCnt="0"/>
      <dgm:spPr/>
    </dgm:pt>
    <dgm:pt modelId="{0942E67E-4EED-4115-B772-AA818227FA65}" type="pres">
      <dgm:prSet presAssocID="{2CFB02F6-5C21-4B8E-899E-2D50912B44E5}" presName="bgRect" presStyleLbl="bgShp" presStyleIdx="3" presStyleCnt="4"/>
      <dgm:spPr>
        <a:solidFill>
          <a:srgbClr val="92D050"/>
        </a:solidFill>
      </dgm:spPr>
    </dgm:pt>
    <dgm:pt modelId="{7310D832-3790-4E91-A1FE-46881CA9A674}" type="pres">
      <dgm:prSet presAssocID="{2CFB02F6-5C21-4B8E-899E-2D50912B44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59DF85A-E1F8-4A94-BF88-C0507A1B7382}" type="pres">
      <dgm:prSet presAssocID="{2CFB02F6-5C21-4B8E-899E-2D50912B44E5}" presName="spaceRect" presStyleCnt="0"/>
      <dgm:spPr/>
    </dgm:pt>
    <dgm:pt modelId="{74933281-D8FA-45E4-9F70-162031ACD348}" type="pres">
      <dgm:prSet presAssocID="{2CFB02F6-5C21-4B8E-899E-2D50912B44E5}" presName="parTx" presStyleLbl="revTx" presStyleIdx="5" presStyleCnt="7">
        <dgm:presLayoutVars>
          <dgm:chMax val="0"/>
          <dgm:chPref val="0"/>
        </dgm:presLayoutVars>
      </dgm:prSet>
      <dgm:spPr/>
      <dgm:t>
        <a:bodyPr/>
        <a:lstStyle/>
        <a:p>
          <a:endParaRPr lang="en-US"/>
        </a:p>
      </dgm:t>
    </dgm:pt>
    <dgm:pt modelId="{049F2F36-8F8A-42C4-A5C9-960D85CC8461}" type="pres">
      <dgm:prSet presAssocID="{2CFB02F6-5C21-4B8E-899E-2D50912B44E5}" presName="desTx" presStyleLbl="revTx" presStyleIdx="6" presStyleCnt="7">
        <dgm:presLayoutVars/>
      </dgm:prSet>
      <dgm:spPr/>
      <dgm:t>
        <a:bodyPr/>
        <a:lstStyle/>
        <a:p>
          <a:endParaRPr lang="en-US"/>
        </a:p>
      </dgm:t>
    </dgm:pt>
  </dgm:ptLst>
  <dgm:cxnLst>
    <dgm:cxn modelId="{E59D76DD-8992-4C8D-8534-8DD72860ED18}" srcId="{EDC32FE6-3B89-4438-B852-0ABE1D6FB7F9}" destId="{ECAA7A76-46CD-487E-992D-E7B609BA2BB8}" srcOrd="1" destOrd="0" parTransId="{7DA4B54D-EAE5-40E2-AAC7-D671B0EAB7C0}" sibTransId="{5B751D96-9DF1-4CCC-A991-EC3BC3BA3F01}"/>
    <dgm:cxn modelId="{FDB82247-196A-4F2D-9CC9-8635AC82193A}" srcId="{8D79501D-405C-4444-8975-B398EC38CF5E}" destId="{C0CE96E0-2173-41A7-9ADF-48B5F265751A}" srcOrd="1" destOrd="0" parTransId="{F2A30853-6604-4F8E-9AE4-450711F59DE5}" sibTransId="{88727597-D2DF-4602-A4CB-A6904A46C6FF}"/>
    <dgm:cxn modelId="{B5121DE8-ECD5-4F40-8422-145101007B1F}" srcId="{2CFB02F6-5C21-4B8E-899E-2D50912B44E5}" destId="{6AB8142F-E5DD-4A12-817D-1A539ACE5961}" srcOrd="1" destOrd="0" parTransId="{418F29B5-46FD-4BB4-B5A6-FA16B5195D18}" sibTransId="{CAA22E00-BD53-4EB6-AACC-A093AE588BFB}"/>
    <dgm:cxn modelId="{6F9163BB-7733-493C-9F7F-485E2C988046}" type="presOf" srcId="{8D79501D-405C-4444-8975-B398EC38CF5E}" destId="{739E86AB-23B7-45CE-97A2-43365FAB84E4}" srcOrd="0" destOrd="0" presId="urn:microsoft.com/office/officeart/2018/2/layout/IconVerticalSolidList"/>
    <dgm:cxn modelId="{B50A747E-5BE0-4C9A-9A4E-896C7BCF5C02}" type="presOf" srcId="{77053D0C-2469-4526-906B-927431E57E8D}" destId="{0D47FDF9-508F-4890-A518-F5E733610495}" srcOrd="0" destOrd="0" presId="urn:microsoft.com/office/officeart/2018/2/layout/IconVerticalSolidList"/>
    <dgm:cxn modelId="{D152F891-5683-445A-AB92-CD7031C3C547}" srcId="{8D79501D-405C-4444-8975-B398EC38CF5E}" destId="{9C55FCCE-7415-4468-8C20-A8BD1E8AA988}" srcOrd="0" destOrd="0" parTransId="{F28EF82F-75C3-4D03-9C60-2DBBECFFF8CA}" sibTransId="{14989127-D113-414A-8733-4BEBB497D606}"/>
    <dgm:cxn modelId="{0A7008B9-6320-450F-9BD4-7F991A09C8A9}" type="presOf" srcId="{6AB8142F-E5DD-4A12-817D-1A539ACE5961}" destId="{049F2F36-8F8A-42C4-A5C9-960D85CC8461}" srcOrd="0" destOrd="1" presId="urn:microsoft.com/office/officeart/2018/2/layout/IconVerticalSolidList"/>
    <dgm:cxn modelId="{DEBF1C59-62BA-4108-9567-685733CD480C}" srcId="{8D79501D-405C-4444-8975-B398EC38CF5E}" destId="{D42BE592-E14A-48B2-8ADB-2ABC765C5B81}" srcOrd="2" destOrd="0" parTransId="{A6B78B38-BE04-468C-9B61-033E7A4C120E}" sibTransId="{2B6F932B-43F6-440C-AC5A-303308C84AE1}"/>
    <dgm:cxn modelId="{2BD5D394-9966-428E-931D-110C8A17769F}" type="presOf" srcId="{ECAA7A76-46CD-487E-992D-E7B609BA2BB8}" destId="{731DC595-1B7E-4646-9B42-8C63EF9C1FD8}" srcOrd="0" destOrd="0" presId="urn:microsoft.com/office/officeart/2018/2/layout/IconVerticalSolidList"/>
    <dgm:cxn modelId="{28CEF8C1-9D56-4B77-94A8-801C9F79691B}" type="presOf" srcId="{D42BE592-E14A-48B2-8ADB-2ABC765C5B81}" destId="{6D482E63-B5CB-4EA7-8923-75C7CF64205F}" srcOrd="0" destOrd="2" presId="urn:microsoft.com/office/officeart/2018/2/layout/IconVerticalSolidList"/>
    <dgm:cxn modelId="{D2E3DB7E-6EFD-4A6C-98A8-B2AE0504EBB3}" srcId="{EDC32FE6-3B89-4438-B852-0ABE1D6FB7F9}" destId="{8D79501D-405C-4444-8975-B398EC38CF5E}" srcOrd="0" destOrd="0" parTransId="{8041408A-CB92-4329-98A2-EE49B011D30E}" sibTransId="{55BB6339-7608-4079-8E40-904E12393D15}"/>
    <dgm:cxn modelId="{5349CDAD-7315-4AA8-91CF-5B45676A8289}" type="presOf" srcId="{2CFB02F6-5C21-4B8E-899E-2D50912B44E5}" destId="{74933281-D8FA-45E4-9F70-162031ACD348}" srcOrd="0" destOrd="0" presId="urn:microsoft.com/office/officeart/2018/2/layout/IconVerticalSolidList"/>
    <dgm:cxn modelId="{6C40D590-1070-4B19-84CF-FE2765CD4347}" srcId="{2CFB02F6-5C21-4B8E-899E-2D50912B44E5}" destId="{C2273717-F8B3-49F5-8198-8B812DB32568}" srcOrd="0" destOrd="0" parTransId="{34DE70B4-412A-495C-B098-3BA4D176B3F3}" sibTransId="{3D2670C0-1AFB-4F28-A4A9-95601C9C5046}"/>
    <dgm:cxn modelId="{DAC592D3-CF12-40B3-BE6B-14C759828295}" srcId="{EDC32FE6-3B89-4438-B852-0ABE1D6FB7F9}" destId="{2CFB02F6-5C21-4B8E-899E-2D50912B44E5}" srcOrd="3" destOrd="0" parTransId="{5890022C-EDCF-492A-A2A7-2FD819CDD4E8}" sibTransId="{988BDCC7-C5FB-40FA-BA54-60B60F3C3A6C}"/>
    <dgm:cxn modelId="{3B32D9AD-50AF-4AD0-8A18-1A268672F3FD}" type="presOf" srcId="{C2273717-F8B3-49F5-8198-8B812DB32568}" destId="{049F2F36-8F8A-42C4-A5C9-960D85CC8461}" srcOrd="0" destOrd="0" presId="urn:microsoft.com/office/officeart/2018/2/layout/IconVerticalSolidList"/>
    <dgm:cxn modelId="{1EE926EB-39DA-4966-AE32-E2014CBE4F5D}" type="presOf" srcId="{9C55FCCE-7415-4468-8C20-A8BD1E8AA988}" destId="{6D482E63-B5CB-4EA7-8923-75C7CF64205F}" srcOrd="0" destOrd="0" presId="urn:microsoft.com/office/officeart/2018/2/layout/IconVerticalSolidList"/>
    <dgm:cxn modelId="{F4D69FD7-2F27-41E6-AEF7-4757B1A41488}" type="presOf" srcId="{770AF6F4-F3A7-4B36-BD90-E346EEE7C381}" destId="{98FEFCA2-10E5-4E33-A10B-B76F0DCF89E1}" srcOrd="0" destOrd="0" presId="urn:microsoft.com/office/officeart/2018/2/layout/IconVerticalSolidList"/>
    <dgm:cxn modelId="{2E59E8BE-D738-47F4-8D0C-2E47778EABB3}" srcId="{ECAA7A76-46CD-487E-992D-E7B609BA2BB8}" destId="{77053D0C-2469-4526-906B-927431E57E8D}" srcOrd="0" destOrd="0" parTransId="{BFF83C55-0CF1-4217-A3E1-9C6260D5B227}" sibTransId="{EABE4B2A-2267-44F9-A6A3-A797AC172C65}"/>
    <dgm:cxn modelId="{6E8D2102-5527-482B-9722-4E46DC05FCAD}" type="presOf" srcId="{EDC32FE6-3B89-4438-B852-0ABE1D6FB7F9}" destId="{8D435EB0-10FD-4A46-A86E-874E039119CA}" srcOrd="0" destOrd="0" presId="urn:microsoft.com/office/officeart/2018/2/layout/IconVerticalSolidList"/>
    <dgm:cxn modelId="{91624505-7A8F-4457-8FD9-86BCC8CB4F46}" srcId="{EDC32FE6-3B89-4438-B852-0ABE1D6FB7F9}" destId="{770AF6F4-F3A7-4B36-BD90-E346EEE7C381}" srcOrd="2" destOrd="0" parTransId="{45B92099-C227-40D9-8FC6-D3EFD2473149}" sibTransId="{A124D714-2D4F-46CB-84F3-A83B486FAACE}"/>
    <dgm:cxn modelId="{AFBDFB8D-DE56-4C40-913C-D17BE4EA784C}" type="presOf" srcId="{5BCB508B-04B2-4210-AB1A-FF1B48DF5254}" destId="{0D47FDF9-508F-4890-A518-F5E733610495}" srcOrd="0" destOrd="1" presId="urn:microsoft.com/office/officeart/2018/2/layout/IconVerticalSolidList"/>
    <dgm:cxn modelId="{337C9522-761A-4A36-BF4E-4295097C1CDE}" type="presOf" srcId="{C0CE96E0-2173-41A7-9ADF-48B5F265751A}" destId="{6D482E63-B5CB-4EA7-8923-75C7CF64205F}" srcOrd="0" destOrd="1" presId="urn:microsoft.com/office/officeart/2018/2/layout/IconVerticalSolidList"/>
    <dgm:cxn modelId="{212DB7FC-4AEB-4B5A-B723-808AC37E2382}" srcId="{ECAA7A76-46CD-487E-992D-E7B609BA2BB8}" destId="{5BCB508B-04B2-4210-AB1A-FF1B48DF5254}" srcOrd="1" destOrd="0" parTransId="{E6F83ABD-B70E-4EB6-9A44-FBDFB0A1274D}" sibTransId="{91E98103-6A0A-40C5-A231-4679ACD8DE4F}"/>
    <dgm:cxn modelId="{D08B6B3F-1C73-4D1D-BAEA-D6D9B33E66C2}" type="presParOf" srcId="{8D435EB0-10FD-4A46-A86E-874E039119CA}" destId="{51997CBB-7072-49F4-94A3-B0FD8F6B1947}" srcOrd="0" destOrd="0" presId="urn:microsoft.com/office/officeart/2018/2/layout/IconVerticalSolidList"/>
    <dgm:cxn modelId="{48EB85F7-A9ED-486C-9AB4-1E1C6AFF1758}" type="presParOf" srcId="{51997CBB-7072-49F4-94A3-B0FD8F6B1947}" destId="{25C290C1-C996-4340-A3F7-EF995F5BC291}" srcOrd="0" destOrd="0" presId="urn:microsoft.com/office/officeart/2018/2/layout/IconVerticalSolidList"/>
    <dgm:cxn modelId="{BD94043E-33BF-42BE-B1C0-74E4135C69E7}" type="presParOf" srcId="{51997CBB-7072-49F4-94A3-B0FD8F6B1947}" destId="{B70D64AF-6F15-4B19-931D-88F217D0FA8B}" srcOrd="1" destOrd="0" presId="urn:microsoft.com/office/officeart/2018/2/layout/IconVerticalSolidList"/>
    <dgm:cxn modelId="{6E0D5352-4CC1-4651-98F5-31E09F471A9B}" type="presParOf" srcId="{51997CBB-7072-49F4-94A3-B0FD8F6B1947}" destId="{AFB80FAA-330D-4E79-A7CD-343F2CBCF570}" srcOrd="2" destOrd="0" presId="urn:microsoft.com/office/officeart/2018/2/layout/IconVerticalSolidList"/>
    <dgm:cxn modelId="{3762FF4F-9892-4D3D-9FF4-80DA14EC427B}" type="presParOf" srcId="{51997CBB-7072-49F4-94A3-B0FD8F6B1947}" destId="{739E86AB-23B7-45CE-97A2-43365FAB84E4}" srcOrd="3" destOrd="0" presId="urn:microsoft.com/office/officeart/2018/2/layout/IconVerticalSolidList"/>
    <dgm:cxn modelId="{6A6DA34F-FF5D-4076-9196-8744775E30D9}" type="presParOf" srcId="{51997CBB-7072-49F4-94A3-B0FD8F6B1947}" destId="{6D482E63-B5CB-4EA7-8923-75C7CF64205F}" srcOrd="4" destOrd="0" presId="urn:microsoft.com/office/officeart/2018/2/layout/IconVerticalSolidList"/>
    <dgm:cxn modelId="{2262966A-73BB-41B2-B01E-3F9B152606EC}" type="presParOf" srcId="{8D435EB0-10FD-4A46-A86E-874E039119CA}" destId="{5ECBC104-4EA3-4700-BE35-9584BD3A4F4D}" srcOrd="1" destOrd="0" presId="urn:microsoft.com/office/officeart/2018/2/layout/IconVerticalSolidList"/>
    <dgm:cxn modelId="{A58EDC8F-E4C7-4C9A-A94C-B2048F4A2FF7}" type="presParOf" srcId="{8D435EB0-10FD-4A46-A86E-874E039119CA}" destId="{B2F2FEBF-5CBB-4624-B1F8-35FAEAF72B4C}" srcOrd="2" destOrd="0" presId="urn:microsoft.com/office/officeart/2018/2/layout/IconVerticalSolidList"/>
    <dgm:cxn modelId="{69B79CBC-71B6-478A-A7DB-4584D0A41C81}" type="presParOf" srcId="{B2F2FEBF-5CBB-4624-B1F8-35FAEAF72B4C}" destId="{6C2CEE07-31F2-4AF1-8EC3-B40137B690C9}" srcOrd="0" destOrd="0" presId="urn:microsoft.com/office/officeart/2018/2/layout/IconVerticalSolidList"/>
    <dgm:cxn modelId="{F9A6BE34-7E05-41A1-82AC-E5AA6F3B77E7}" type="presParOf" srcId="{B2F2FEBF-5CBB-4624-B1F8-35FAEAF72B4C}" destId="{8D06E9B3-BF09-43EB-955E-7020D7E38F10}" srcOrd="1" destOrd="0" presId="urn:microsoft.com/office/officeart/2018/2/layout/IconVerticalSolidList"/>
    <dgm:cxn modelId="{3AF13F5E-232E-45BA-98F2-977F30FC4910}" type="presParOf" srcId="{B2F2FEBF-5CBB-4624-B1F8-35FAEAF72B4C}" destId="{3576E95E-2028-4767-8FAB-350D81BBE539}" srcOrd="2" destOrd="0" presId="urn:microsoft.com/office/officeart/2018/2/layout/IconVerticalSolidList"/>
    <dgm:cxn modelId="{F86C6103-D456-473E-853B-5D95554CA7CD}" type="presParOf" srcId="{B2F2FEBF-5CBB-4624-B1F8-35FAEAF72B4C}" destId="{731DC595-1B7E-4646-9B42-8C63EF9C1FD8}" srcOrd="3" destOrd="0" presId="urn:microsoft.com/office/officeart/2018/2/layout/IconVerticalSolidList"/>
    <dgm:cxn modelId="{94D1E217-C943-48B7-8F92-3FF7977BDFF3}" type="presParOf" srcId="{B2F2FEBF-5CBB-4624-B1F8-35FAEAF72B4C}" destId="{0D47FDF9-508F-4890-A518-F5E733610495}" srcOrd="4" destOrd="0" presId="urn:microsoft.com/office/officeart/2018/2/layout/IconVerticalSolidList"/>
    <dgm:cxn modelId="{1FF836E9-A7AD-4D3D-9DB6-9029C0221B8E}" type="presParOf" srcId="{8D435EB0-10FD-4A46-A86E-874E039119CA}" destId="{3832A573-79F4-409F-BA9E-6DCAE2D62785}" srcOrd="3" destOrd="0" presId="urn:microsoft.com/office/officeart/2018/2/layout/IconVerticalSolidList"/>
    <dgm:cxn modelId="{A8969E5B-1B46-4CD7-B142-234ED3C44E14}" type="presParOf" srcId="{8D435EB0-10FD-4A46-A86E-874E039119CA}" destId="{6E314233-286C-4BCE-8B93-3DE6FCA84914}" srcOrd="4" destOrd="0" presId="urn:microsoft.com/office/officeart/2018/2/layout/IconVerticalSolidList"/>
    <dgm:cxn modelId="{491AF1A5-49DC-41EE-B40E-42F27FD1254A}" type="presParOf" srcId="{6E314233-286C-4BCE-8B93-3DE6FCA84914}" destId="{EE7526BE-3877-4549-98AB-2CE0612CC3CE}" srcOrd="0" destOrd="0" presId="urn:microsoft.com/office/officeart/2018/2/layout/IconVerticalSolidList"/>
    <dgm:cxn modelId="{8551E8F1-BA7B-4B4D-8FB3-7F3606F6D7BF}" type="presParOf" srcId="{6E314233-286C-4BCE-8B93-3DE6FCA84914}" destId="{C314A9FC-2E9C-4DEE-ABB7-7FB3E8ED9228}" srcOrd="1" destOrd="0" presId="urn:microsoft.com/office/officeart/2018/2/layout/IconVerticalSolidList"/>
    <dgm:cxn modelId="{C5B796C1-E1E7-4FB8-A7CA-E2D90ACAC849}" type="presParOf" srcId="{6E314233-286C-4BCE-8B93-3DE6FCA84914}" destId="{FAC8016F-96FB-45A6-BB0E-C97A8A15D144}" srcOrd="2" destOrd="0" presId="urn:microsoft.com/office/officeart/2018/2/layout/IconVerticalSolidList"/>
    <dgm:cxn modelId="{8C9BB04E-3D7E-4E65-B2B9-11173A613667}" type="presParOf" srcId="{6E314233-286C-4BCE-8B93-3DE6FCA84914}" destId="{98FEFCA2-10E5-4E33-A10B-B76F0DCF89E1}" srcOrd="3" destOrd="0" presId="urn:microsoft.com/office/officeart/2018/2/layout/IconVerticalSolidList"/>
    <dgm:cxn modelId="{9952CC72-EE22-4DCE-9D03-C80C48DA9A11}" type="presParOf" srcId="{8D435EB0-10FD-4A46-A86E-874E039119CA}" destId="{1CAEC71C-0E71-433D-A330-B2EB3682FDE5}" srcOrd="5" destOrd="0" presId="urn:microsoft.com/office/officeart/2018/2/layout/IconVerticalSolidList"/>
    <dgm:cxn modelId="{AFC80CA9-D960-4E51-ACAD-711BDCB686B6}" type="presParOf" srcId="{8D435EB0-10FD-4A46-A86E-874E039119CA}" destId="{38B0BEB4-BA43-41D7-B007-BBEED06E4054}" srcOrd="6" destOrd="0" presId="urn:microsoft.com/office/officeart/2018/2/layout/IconVerticalSolidList"/>
    <dgm:cxn modelId="{A6E7F797-2E07-4507-83DF-1F0EDB650411}" type="presParOf" srcId="{38B0BEB4-BA43-41D7-B007-BBEED06E4054}" destId="{0942E67E-4EED-4115-B772-AA818227FA65}" srcOrd="0" destOrd="0" presId="urn:microsoft.com/office/officeart/2018/2/layout/IconVerticalSolidList"/>
    <dgm:cxn modelId="{F3D25F66-A04F-446E-B5B1-6E13B967D0EC}" type="presParOf" srcId="{38B0BEB4-BA43-41D7-B007-BBEED06E4054}" destId="{7310D832-3790-4E91-A1FE-46881CA9A674}" srcOrd="1" destOrd="0" presId="urn:microsoft.com/office/officeart/2018/2/layout/IconVerticalSolidList"/>
    <dgm:cxn modelId="{5070FE0A-9672-4876-959A-FCC6E7722E6F}" type="presParOf" srcId="{38B0BEB4-BA43-41D7-B007-BBEED06E4054}" destId="{959DF85A-E1F8-4A94-BF88-C0507A1B7382}" srcOrd="2" destOrd="0" presId="urn:microsoft.com/office/officeart/2018/2/layout/IconVerticalSolidList"/>
    <dgm:cxn modelId="{0CC9279E-035B-4D97-ACF9-96A4A55C7C43}" type="presParOf" srcId="{38B0BEB4-BA43-41D7-B007-BBEED06E4054}" destId="{74933281-D8FA-45E4-9F70-162031ACD348}" srcOrd="3" destOrd="0" presId="urn:microsoft.com/office/officeart/2018/2/layout/IconVerticalSolidList"/>
    <dgm:cxn modelId="{B5440163-F469-462A-8EF3-40BB8DCC183A}" type="presParOf" srcId="{38B0BEB4-BA43-41D7-B007-BBEED06E4054}" destId="{049F2F36-8F8A-42C4-A5C9-960D85CC846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517808-F7B2-48DD-B686-74F959A3CD5E}"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34291FEE-9CC3-48C9-880D-D947BBB38DD3}">
      <dgm:prSet phldrT="[Text]"/>
      <dgm:spPr/>
      <dgm:t>
        <a:bodyPr/>
        <a:lstStyle/>
        <a:p>
          <a:r>
            <a:rPr lang="en-US" dirty="0"/>
            <a:t>Gauge student climate</a:t>
          </a:r>
        </a:p>
      </dgm:t>
    </dgm:pt>
    <dgm:pt modelId="{3539958A-4EE0-4C47-A6FB-401964BAE44A}" type="parTrans" cxnId="{F90ED43F-AA1E-42DA-9DDD-69B613061A9E}">
      <dgm:prSet/>
      <dgm:spPr/>
      <dgm:t>
        <a:bodyPr/>
        <a:lstStyle/>
        <a:p>
          <a:endParaRPr lang="en-US"/>
        </a:p>
      </dgm:t>
    </dgm:pt>
    <dgm:pt modelId="{A214D323-C989-446B-AD78-04AE93C198E9}" type="sibTrans" cxnId="{F90ED43F-AA1E-42DA-9DDD-69B613061A9E}">
      <dgm:prSet/>
      <dgm:spPr/>
      <dgm:t>
        <a:bodyPr/>
        <a:lstStyle/>
        <a:p>
          <a:endParaRPr lang="en-US"/>
        </a:p>
      </dgm:t>
    </dgm:pt>
    <dgm:pt modelId="{B1693433-7518-4CD4-95FB-1A5826769DEE}">
      <dgm:prSet phldrT="[Text]"/>
      <dgm:spPr/>
      <dgm:t>
        <a:bodyPr/>
        <a:lstStyle/>
        <a:p>
          <a:r>
            <a:rPr lang="en-US" dirty="0"/>
            <a:t>Classroom culture; access to resources</a:t>
          </a:r>
        </a:p>
      </dgm:t>
    </dgm:pt>
    <dgm:pt modelId="{155AEB94-0A4B-460C-8D8E-C3F97E2593DF}" type="parTrans" cxnId="{56679421-2386-4DE1-8D09-087D93F88DB9}">
      <dgm:prSet/>
      <dgm:spPr/>
      <dgm:t>
        <a:bodyPr/>
        <a:lstStyle/>
        <a:p>
          <a:endParaRPr lang="en-US"/>
        </a:p>
      </dgm:t>
    </dgm:pt>
    <dgm:pt modelId="{DA74E722-BB09-48F4-AEEA-417E3855E4AD}" type="sibTrans" cxnId="{56679421-2386-4DE1-8D09-087D93F88DB9}">
      <dgm:prSet/>
      <dgm:spPr/>
      <dgm:t>
        <a:bodyPr/>
        <a:lstStyle/>
        <a:p>
          <a:endParaRPr lang="en-US"/>
        </a:p>
      </dgm:t>
    </dgm:pt>
    <dgm:pt modelId="{57153A0F-9A9C-4595-9482-9E4BDB265F34}">
      <dgm:prSet phldrT="[Text]"/>
      <dgm:spPr/>
      <dgm:t>
        <a:bodyPr/>
        <a:lstStyle/>
        <a:p>
          <a:r>
            <a:rPr lang="en-US" dirty="0"/>
            <a:t>Engage faculty in survey development &amp; climate analysis</a:t>
          </a:r>
        </a:p>
      </dgm:t>
    </dgm:pt>
    <dgm:pt modelId="{5E0A4D37-2E3D-42D2-AD6B-A7C04322D277}" type="parTrans" cxnId="{AAEB5E9F-1986-4322-9A52-21F6D93BD120}">
      <dgm:prSet/>
      <dgm:spPr/>
      <dgm:t>
        <a:bodyPr/>
        <a:lstStyle/>
        <a:p>
          <a:endParaRPr lang="en-US"/>
        </a:p>
      </dgm:t>
    </dgm:pt>
    <dgm:pt modelId="{C2140B4E-7FBF-42BA-9060-260CF18D2A72}" type="sibTrans" cxnId="{AAEB5E9F-1986-4322-9A52-21F6D93BD120}">
      <dgm:prSet/>
      <dgm:spPr/>
      <dgm:t>
        <a:bodyPr/>
        <a:lstStyle/>
        <a:p>
          <a:endParaRPr lang="en-US"/>
        </a:p>
      </dgm:t>
    </dgm:pt>
    <dgm:pt modelId="{96B27326-14BF-43D9-A88B-1C979AC8BDB8}">
      <dgm:prSet phldrT="[Text]"/>
      <dgm:spPr/>
      <dgm:t>
        <a:bodyPr/>
        <a:lstStyle/>
        <a:p>
          <a:r>
            <a:rPr lang="en-US" dirty="0"/>
            <a:t>Collaborate on development of student survey</a:t>
          </a:r>
        </a:p>
      </dgm:t>
    </dgm:pt>
    <dgm:pt modelId="{7961D43A-4317-4B5D-BCE3-D707B331F551}" type="parTrans" cxnId="{C4717CEB-37B3-4485-8A43-40E4E08A4498}">
      <dgm:prSet/>
      <dgm:spPr/>
      <dgm:t>
        <a:bodyPr/>
        <a:lstStyle/>
        <a:p>
          <a:endParaRPr lang="en-US"/>
        </a:p>
      </dgm:t>
    </dgm:pt>
    <dgm:pt modelId="{768A6622-B477-450A-A716-861192F19474}" type="sibTrans" cxnId="{C4717CEB-37B3-4485-8A43-40E4E08A4498}">
      <dgm:prSet/>
      <dgm:spPr/>
      <dgm:t>
        <a:bodyPr/>
        <a:lstStyle/>
        <a:p>
          <a:endParaRPr lang="en-US"/>
        </a:p>
      </dgm:t>
    </dgm:pt>
    <dgm:pt modelId="{7066BD94-3B87-4B87-B33E-0B86CCBCF597}">
      <dgm:prSet phldrT="[Text]"/>
      <dgm:spPr/>
      <dgm:t>
        <a:bodyPr/>
        <a:lstStyle/>
        <a:p>
          <a:r>
            <a:rPr lang="en-US" dirty="0"/>
            <a:t>Conduct  workshops</a:t>
          </a:r>
        </a:p>
      </dgm:t>
    </dgm:pt>
    <dgm:pt modelId="{CB0757AD-D15B-41A2-84A5-0F305E1597BE}" type="parTrans" cxnId="{0BA7323A-8897-4E3A-A7AC-6C8F0E828D46}">
      <dgm:prSet/>
      <dgm:spPr/>
      <dgm:t>
        <a:bodyPr/>
        <a:lstStyle/>
        <a:p>
          <a:endParaRPr lang="en-US"/>
        </a:p>
      </dgm:t>
    </dgm:pt>
    <dgm:pt modelId="{EAC91883-D35B-42CB-88A6-3CDE0044B472}" type="sibTrans" cxnId="{0BA7323A-8897-4E3A-A7AC-6C8F0E828D46}">
      <dgm:prSet/>
      <dgm:spPr/>
      <dgm:t>
        <a:bodyPr/>
        <a:lstStyle/>
        <a:p>
          <a:endParaRPr lang="en-US"/>
        </a:p>
      </dgm:t>
    </dgm:pt>
    <dgm:pt modelId="{5694D3EE-E5C1-4BA1-BC9F-E122FEA881F5}">
      <dgm:prSet phldrT="[Text]"/>
      <dgm:spPr/>
      <dgm:t>
        <a:bodyPr/>
        <a:lstStyle/>
        <a:p>
          <a:r>
            <a:rPr lang="en-US" dirty="0"/>
            <a:t>Audience: TAs, IAs, peer leaders, students, outreach leads</a:t>
          </a:r>
        </a:p>
      </dgm:t>
    </dgm:pt>
    <dgm:pt modelId="{02F58BEB-7627-4E90-86DC-A0461FB2ADC9}" type="parTrans" cxnId="{1EFBC7AC-A45D-45AC-9B9F-E216C0A71381}">
      <dgm:prSet/>
      <dgm:spPr/>
      <dgm:t>
        <a:bodyPr/>
        <a:lstStyle/>
        <a:p>
          <a:endParaRPr lang="en-US"/>
        </a:p>
      </dgm:t>
    </dgm:pt>
    <dgm:pt modelId="{8CE036B7-EA13-4061-8B98-264A9C353E0F}" type="sibTrans" cxnId="{1EFBC7AC-A45D-45AC-9B9F-E216C0A71381}">
      <dgm:prSet/>
      <dgm:spPr/>
      <dgm:t>
        <a:bodyPr/>
        <a:lstStyle/>
        <a:p>
          <a:endParaRPr lang="en-US"/>
        </a:p>
      </dgm:t>
    </dgm:pt>
    <dgm:pt modelId="{60773D78-BE80-47BB-97A3-3F4865995BE5}">
      <dgm:prSet phldrT="[Text]"/>
      <dgm:spPr/>
      <dgm:t>
        <a:bodyPr/>
        <a:lstStyle/>
        <a:p>
          <a:r>
            <a:rPr lang="en-US" dirty="0"/>
            <a:t>Departmental experiences; involvement in opportunities</a:t>
          </a:r>
        </a:p>
      </dgm:t>
    </dgm:pt>
    <dgm:pt modelId="{81FED804-6D9A-4EA9-8F1F-990F460065FF}" type="sibTrans" cxnId="{33A08671-9136-4AB8-A50C-9058845162D5}">
      <dgm:prSet/>
      <dgm:spPr/>
      <dgm:t>
        <a:bodyPr/>
        <a:lstStyle/>
        <a:p>
          <a:endParaRPr lang="en-US"/>
        </a:p>
      </dgm:t>
    </dgm:pt>
    <dgm:pt modelId="{38E077DC-6492-4F4B-9B84-E67C462CFA19}" type="parTrans" cxnId="{33A08671-9136-4AB8-A50C-9058845162D5}">
      <dgm:prSet/>
      <dgm:spPr/>
      <dgm:t>
        <a:bodyPr/>
        <a:lstStyle/>
        <a:p>
          <a:endParaRPr lang="en-US"/>
        </a:p>
      </dgm:t>
    </dgm:pt>
    <dgm:pt modelId="{94F6827D-5644-4036-9BA7-E1845E43E53F}">
      <dgm:prSet phldrT="[Text]"/>
      <dgm:spPr/>
      <dgm:t>
        <a:bodyPr/>
        <a:lstStyle/>
        <a:p>
          <a:r>
            <a:rPr lang="en-US" dirty="0"/>
            <a:t>Define actions to improvement</a:t>
          </a:r>
        </a:p>
      </dgm:t>
    </dgm:pt>
    <dgm:pt modelId="{4F062A88-B178-4CDD-BECE-75B45C302B48}" type="parTrans" cxnId="{6AFF4376-921A-475B-A90C-1E6621F1E450}">
      <dgm:prSet/>
      <dgm:spPr/>
      <dgm:t>
        <a:bodyPr/>
        <a:lstStyle/>
        <a:p>
          <a:endParaRPr lang="en-US"/>
        </a:p>
      </dgm:t>
    </dgm:pt>
    <dgm:pt modelId="{021746F5-7F50-425E-9CEB-9FE843523680}" type="sibTrans" cxnId="{6AFF4376-921A-475B-A90C-1E6621F1E450}">
      <dgm:prSet/>
      <dgm:spPr/>
      <dgm:t>
        <a:bodyPr/>
        <a:lstStyle/>
        <a:p>
          <a:endParaRPr lang="en-US"/>
        </a:p>
      </dgm:t>
    </dgm:pt>
    <dgm:pt modelId="{80124853-4D4A-4659-A419-0A236757750C}">
      <dgm:prSet phldrT="[Text]"/>
      <dgm:spPr/>
      <dgm:t>
        <a:bodyPr/>
        <a:lstStyle/>
        <a:p>
          <a:r>
            <a:rPr lang="en-US" dirty="0"/>
            <a:t>Culture and identity</a:t>
          </a:r>
        </a:p>
      </dgm:t>
    </dgm:pt>
    <dgm:pt modelId="{2F83856B-999C-46FC-BA51-3C427C027FF9}" type="parTrans" cxnId="{32A03EA0-A481-4B33-B7A4-7CA881FB5D24}">
      <dgm:prSet/>
      <dgm:spPr/>
      <dgm:t>
        <a:bodyPr/>
        <a:lstStyle/>
        <a:p>
          <a:endParaRPr lang="en-US"/>
        </a:p>
      </dgm:t>
    </dgm:pt>
    <dgm:pt modelId="{72B8A696-F391-45C0-9865-3842402A09B0}" type="sibTrans" cxnId="{32A03EA0-A481-4B33-B7A4-7CA881FB5D24}">
      <dgm:prSet/>
      <dgm:spPr/>
      <dgm:t>
        <a:bodyPr/>
        <a:lstStyle/>
        <a:p>
          <a:endParaRPr lang="en-US"/>
        </a:p>
      </dgm:t>
    </dgm:pt>
    <dgm:pt modelId="{0ACBED83-4BA2-4773-AFC3-DD48311B2EF6}">
      <dgm:prSet phldrT="[Text]"/>
      <dgm:spPr/>
      <dgm:t>
        <a:bodyPr/>
        <a:lstStyle/>
        <a:p>
          <a:r>
            <a:rPr lang="en-US" dirty="0"/>
            <a:t>Celebration of assets</a:t>
          </a:r>
        </a:p>
      </dgm:t>
    </dgm:pt>
    <dgm:pt modelId="{FE06018A-240E-4E35-BC7C-A805F8BAB75E}" type="parTrans" cxnId="{4A5B7FE4-05F2-4E16-A596-3CE27E9F2223}">
      <dgm:prSet/>
      <dgm:spPr/>
      <dgm:t>
        <a:bodyPr/>
        <a:lstStyle/>
        <a:p>
          <a:endParaRPr lang="en-US"/>
        </a:p>
      </dgm:t>
    </dgm:pt>
    <dgm:pt modelId="{4532F1E5-C237-4DEA-9A2B-F0E85F9E8472}" type="sibTrans" cxnId="{4A5B7FE4-05F2-4E16-A596-3CE27E9F2223}">
      <dgm:prSet/>
      <dgm:spPr/>
      <dgm:t>
        <a:bodyPr/>
        <a:lstStyle/>
        <a:p>
          <a:endParaRPr lang="en-US"/>
        </a:p>
      </dgm:t>
    </dgm:pt>
    <dgm:pt modelId="{A9927508-7879-4B5C-8818-D5A8A7F65981}">
      <dgm:prSet phldrT="[Text]"/>
      <dgm:spPr/>
      <dgm:t>
        <a:bodyPr/>
        <a:lstStyle/>
        <a:p>
          <a:r>
            <a:rPr lang="en-US" dirty="0"/>
            <a:t>Relate curricular and co-curricular experiences to advantages</a:t>
          </a:r>
        </a:p>
      </dgm:t>
    </dgm:pt>
    <dgm:pt modelId="{B27AC923-68F2-4FAB-8C9C-C418FC7E6B7C}" type="parTrans" cxnId="{628E81E7-CCB9-4CCA-9076-CFF2BC117CB2}">
      <dgm:prSet/>
      <dgm:spPr/>
      <dgm:t>
        <a:bodyPr/>
        <a:lstStyle/>
        <a:p>
          <a:endParaRPr lang="en-US"/>
        </a:p>
      </dgm:t>
    </dgm:pt>
    <dgm:pt modelId="{418AFF77-3299-4838-9A22-1AB1E251A66D}" type="sibTrans" cxnId="{628E81E7-CCB9-4CCA-9076-CFF2BC117CB2}">
      <dgm:prSet/>
      <dgm:spPr/>
      <dgm:t>
        <a:bodyPr/>
        <a:lstStyle/>
        <a:p>
          <a:endParaRPr lang="en-US"/>
        </a:p>
      </dgm:t>
    </dgm:pt>
    <dgm:pt modelId="{CC73F0C0-A998-42F2-9892-60078655220E}">
      <dgm:prSet phldrT="[Text]"/>
      <dgm:spPr/>
      <dgm:t>
        <a:bodyPr/>
        <a:lstStyle/>
        <a:p>
          <a:endParaRPr lang="en-US" dirty="0"/>
        </a:p>
      </dgm:t>
    </dgm:pt>
    <dgm:pt modelId="{4C659A5D-CB75-42D0-A1D2-25FD2994DB9C}" type="parTrans" cxnId="{8303DFE1-B932-48FC-83D3-A04FA54E0D80}">
      <dgm:prSet/>
      <dgm:spPr/>
      <dgm:t>
        <a:bodyPr/>
        <a:lstStyle/>
        <a:p>
          <a:endParaRPr lang="en-US"/>
        </a:p>
      </dgm:t>
    </dgm:pt>
    <dgm:pt modelId="{56F9B4BB-9666-4098-9003-2F06D1B9F96D}" type="sibTrans" cxnId="{8303DFE1-B932-48FC-83D3-A04FA54E0D80}">
      <dgm:prSet/>
      <dgm:spPr/>
      <dgm:t>
        <a:bodyPr/>
        <a:lstStyle/>
        <a:p>
          <a:endParaRPr lang="en-US"/>
        </a:p>
      </dgm:t>
    </dgm:pt>
    <dgm:pt modelId="{41CCC826-B225-4A64-8259-DFDB1F3A06C8}">
      <dgm:prSet phldrT="[Text]"/>
      <dgm:spPr/>
      <dgm:t>
        <a:bodyPr/>
        <a:lstStyle/>
        <a:p>
          <a:r>
            <a:rPr lang="en-US" dirty="0"/>
            <a:t>Sense of community, identity and belonging; life demands</a:t>
          </a:r>
        </a:p>
      </dgm:t>
    </dgm:pt>
    <dgm:pt modelId="{FBB99C1F-4289-4285-9582-ED1AD03BD682}" type="parTrans" cxnId="{EB0E4C06-02F4-49A3-9885-920DB8DA8738}">
      <dgm:prSet/>
      <dgm:spPr/>
      <dgm:t>
        <a:bodyPr/>
        <a:lstStyle/>
        <a:p>
          <a:endParaRPr lang="en-US"/>
        </a:p>
      </dgm:t>
    </dgm:pt>
    <dgm:pt modelId="{5C440DB3-A9F5-4E9A-8937-83BFB971BD8F}" type="sibTrans" cxnId="{EB0E4C06-02F4-49A3-9885-920DB8DA8738}">
      <dgm:prSet/>
      <dgm:spPr/>
      <dgm:t>
        <a:bodyPr/>
        <a:lstStyle/>
        <a:p>
          <a:endParaRPr lang="en-US"/>
        </a:p>
      </dgm:t>
    </dgm:pt>
    <dgm:pt modelId="{2AB1CDA5-07BC-48E7-B8B8-E362038EEBAA}">
      <dgm:prSet phldrT="[Text]"/>
      <dgm:spPr/>
      <dgm:t>
        <a:bodyPr/>
        <a:lstStyle/>
        <a:p>
          <a:r>
            <a:rPr lang="en-US" dirty="0"/>
            <a:t>Preparation for success</a:t>
          </a:r>
        </a:p>
      </dgm:t>
    </dgm:pt>
    <dgm:pt modelId="{46ABEF1E-3628-4D94-9210-6283AEF5A263}" type="parTrans" cxnId="{20F4340B-0355-4419-9CA7-A878A5163E10}">
      <dgm:prSet/>
      <dgm:spPr/>
      <dgm:t>
        <a:bodyPr/>
        <a:lstStyle/>
        <a:p>
          <a:endParaRPr lang="en-US"/>
        </a:p>
      </dgm:t>
    </dgm:pt>
    <dgm:pt modelId="{542443EA-5577-4212-A488-7FC59B06F8AD}" type="sibTrans" cxnId="{20F4340B-0355-4419-9CA7-A878A5163E10}">
      <dgm:prSet/>
      <dgm:spPr/>
      <dgm:t>
        <a:bodyPr/>
        <a:lstStyle/>
        <a:p>
          <a:endParaRPr lang="en-US"/>
        </a:p>
      </dgm:t>
    </dgm:pt>
    <dgm:pt modelId="{CE828677-27CA-45B6-A1F0-EF4448F7C5A6}">
      <dgm:prSet phldrT="[Text]"/>
      <dgm:spPr/>
      <dgm:t>
        <a:bodyPr/>
        <a:lstStyle/>
        <a:p>
          <a:r>
            <a:rPr lang="en-US" dirty="0"/>
            <a:t>Analyze climate results through small group discussions</a:t>
          </a:r>
        </a:p>
      </dgm:t>
    </dgm:pt>
    <dgm:pt modelId="{6D681ACE-7EFB-441C-88CB-84C1F7F1AA48}" type="parTrans" cxnId="{BA3E4290-49C5-4746-9645-02E7EA4F28F0}">
      <dgm:prSet/>
      <dgm:spPr/>
      <dgm:t>
        <a:bodyPr/>
        <a:lstStyle/>
        <a:p>
          <a:endParaRPr lang="en-US"/>
        </a:p>
      </dgm:t>
    </dgm:pt>
    <dgm:pt modelId="{4C2E153A-F97D-48D6-B4DA-9248F0994A4B}" type="sibTrans" cxnId="{BA3E4290-49C5-4746-9645-02E7EA4F28F0}">
      <dgm:prSet/>
      <dgm:spPr/>
      <dgm:t>
        <a:bodyPr/>
        <a:lstStyle/>
        <a:p>
          <a:endParaRPr lang="en-US"/>
        </a:p>
      </dgm:t>
    </dgm:pt>
    <dgm:pt modelId="{92679C37-DB22-4D8B-B538-6D1DDD1FDF85}">
      <dgm:prSet phldrT="[Text]"/>
      <dgm:spPr/>
      <dgm:t>
        <a:bodyPr/>
        <a:lstStyle/>
        <a:p>
          <a:endParaRPr lang="en-US" dirty="0"/>
        </a:p>
      </dgm:t>
    </dgm:pt>
    <dgm:pt modelId="{51C07298-44D6-4D03-99C0-E7D773B914C5}" type="parTrans" cxnId="{F6659B73-D3C6-4BBE-BDF0-0FB11E9CAD25}">
      <dgm:prSet/>
      <dgm:spPr/>
      <dgm:t>
        <a:bodyPr/>
        <a:lstStyle/>
        <a:p>
          <a:endParaRPr lang="en-US"/>
        </a:p>
      </dgm:t>
    </dgm:pt>
    <dgm:pt modelId="{B0A7B308-AC17-465B-9C58-140A9BE8388C}" type="sibTrans" cxnId="{F6659B73-D3C6-4BBE-BDF0-0FB11E9CAD25}">
      <dgm:prSet/>
      <dgm:spPr/>
      <dgm:t>
        <a:bodyPr/>
        <a:lstStyle/>
        <a:p>
          <a:endParaRPr lang="en-US"/>
        </a:p>
      </dgm:t>
    </dgm:pt>
    <dgm:pt modelId="{FB5BDB4D-7335-4BF4-A115-6FE9F1B31C8F}">
      <dgm:prSet phldrT="[Text]"/>
      <dgm:spPr/>
      <dgm:t>
        <a:bodyPr/>
        <a:lstStyle/>
        <a:p>
          <a:endParaRPr lang="en-US" dirty="0"/>
        </a:p>
      </dgm:t>
    </dgm:pt>
    <dgm:pt modelId="{F3696CB6-412F-4F42-A7E2-E70D003D1327}" type="parTrans" cxnId="{B45C5615-3A9E-4E35-A58F-E1607E523116}">
      <dgm:prSet/>
      <dgm:spPr/>
      <dgm:t>
        <a:bodyPr/>
        <a:lstStyle/>
        <a:p>
          <a:endParaRPr lang="en-US"/>
        </a:p>
      </dgm:t>
    </dgm:pt>
    <dgm:pt modelId="{444D541A-5A57-43BD-92B0-E941168EE1E4}" type="sibTrans" cxnId="{B45C5615-3A9E-4E35-A58F-E1607E523116}">
      <dgm:prSet/>
      <dgm:spPr/>
      <dgm:t>
        <a:bodyPr/>
        <a:lstStyle/>
        <a:p>
          <a:endParaRPr lang="en-US"/>
        </a:p>
      </dgm:t>
    </dgm:pt>
    <dgm:pt modelId="{08C0F157-5D5A-4822-ACEA-B5EE498A5C4F}">
      <dgm:prSet phldrT="[Text]"/>
      <dgm:spPr/>
      <dgm:t>
        <a:bodyPr/>
        <a:lstStyle/>
        <a:p>
          <a:endParaRPr lang="en-US" dirty="0"/>
        </a:p>
      </dgm:t>
    </dgm:pt>
    <dgm:pt modelId="{D4FB2EE5-4626-433C-9127-0CA8FB383973}" type="parTrans" cxnId="{3FC55D3F-5C28-4913-953F-3965C7DBA638}">
      <dgm:prSet/>
      <dgm:spPr/>
      <dgm:t>
        <a:bodyPr/>
        <a:lstStyle/>
        <a:p>
          <a:endParaRPr lang="en-US"/>
        </a:p>
      </dgm:t>
    </dgm:pt>
    <dgm:pt modelId="{8365551E-7152-4F14-A27F-F0CAA4A1225C}" type="sibTrans" cxnId="{3FC55D3F-5C28-4913-953F-3965C7DBA638}">
      <dgm:prSet/>
      <dgm:spPr/>
      <dgm:t>
        <a:bodyPr/>
        <a:lstStyle/>
        <a:p>
          <a:endParaRPr lang="en-US"/>
        </a:p>
      </dgm:t>
    </dgm:pt>
    <dgm:pt modelId="{2EB6B974-B23A-4E9B-89CD-F469BF16CC73}">
      <dgm:prSet phldrT="[Text]"/>
      <dgm:spPr/>
      <dgm:t>
        <a:bodyPr/>
        <a:lstStyle/>
        <a:p>
          <a:endParaRPr lang="en-US" dirty="0"/>
        </a:p>
      </dgm:t>
    </dgm:pt>
    <dgm:pt modelId="{1B8A2C1F-3476-4FA0-88C7-7ECCA4B4FC76}" type="parTrans" cxnId="{753C8DE3-F3B1-444D-8F19-044CAE02DB26}">
      <dgm:prSet/>
      <dgm:spPr/>
      <dgm:t>
        <a:bodyPr/>
        <a:lstStyle/>
        <a:p>
          <a:endParaRPr lang="en-US"/>
        </a:p>
      </dgm:t>
    </dgm:pt>
    <dgm:pt modelId="{1B442A5A-8809-4058-BC14-824B710B1691}" type="sibTrans" cxnId="{753C8DE3-F3B1-444D-8F19-044CAE02DB26}">
      <dgm:prSet/>
      <dgm:spPr/>
      <dgm:t>
        <a:bodyPr/>
        <a:lstStyle/>
        <a:p>
          <a:endParaRPr lang="en-US"/>
        </a:p>
      </dgm:t>
    </dgm:pt>
    <dgm:pt modelId="{1248B46F-4BFD-4F23-97BD-3EAEFEE1DD1D}">
      <dgm:prSet phldrT="[Text]"/>
      <dgm:spPr/>
      <dgm:t>
        <a:bodyPr/>
        <a:lstStyle/>
        <a:p>
          <a:endParaRPr lang="en-US" dirty="0"/>
        </a:p>
      </dgm:t>
    </dgm:pt>
    <dgm:pt modelId="{E7B1FC85-3C05-4D38-80DA-EF63F4C22B35}" type="parTrans" cxnId="{E28DA0AF-8FD7-45AB-A679-71BC207B78B7}">
      <dgm:prSet/>
      <dgm:spPr/>
      <dgm:t>
        <a:bodyPr/>
        <a:lstStyle/>
        <a:p>
          <a:endParaRPr lang="en-US"/>
        </a:p>
      </dgm:t>
    </dgm:pt>
    <dgm:pt modelId="{9EC1F6B7-9715-4231-9F62-A44DFB6B8571}" type="sibTrans" cxnId="{E28DA0AF-8FD7-45AB-A679-71BC207B78B7}">
      <dgm:prSet/>
      <dgm:spPr/>
      <dgm:t>
        <a:bodyPr/>
        <a:lstStyle/>
        <a:p>
          <a:endParaRPr lang="en-US"/>
        </a:p>
      </dgm:t>
    </dgm:pt>
    <dgm:pt modelId="{6FDC83A9-F477-4858-B632-20C723045F5C}" type="pres">
      <dgm:prSet presAssocID="{5E517808-F7B2-48DD-B686-74F959A3CD5E}" presName="linear" presStyleCnt="0">
        <dgm:presLayoutVars>
          <dgm:animLvl val="lvl"/>
          <dgm:resizeHandles val="exact"/>
        </dgm:presLayoutVars>
      </dgm:prSet>
      <dgm:spPr/>
      <dgm:t>
        <a:bodyPr/>
        <a:lstStyle/>
        <a:p>
          <a:endParaRPr lang="en-US"/>
        </a:p>
      </dgm:t>
    </dgm:pt>
    <dgm:pt modelId="{67E45DD2-70A0-45A2-9CDC-F156A46285FA}" type="pres">
      <dgm:prSet presAssocID="{34291FEE-9CC3-48C9-880D-D947BBB38DD3}" presName="parentText" presStyleLbl="node1" presStyleIdx="0" presStyleCnt="3" custLinFactNeighborX="-79">
        <dgm:presLayoutVars>
          <dgm:chMax val="0"/>
          <dgm:bulletEnabled val="1"/>
        </dgm:presLayoutVars>
      </dgm:prSet>
      <dgm:spPr/>
      <dgm:t>
        <a:bodyPr/>
        <a:lstStyle/>
        <a:p>
          <a:endParaRPr lang="en-US"/>
        </a:p>
      </dgm:t>
    </dgm:pt>
    <dgm:pt modelId="{319E106A-F685-47C4-A186-9CE790DC6709}" type="pres">
      <dgm:prSet presAssocID="{34291FEE-9CC3-48C9-880D-D947BBB38DD3}" presName="childText" presStyleLbl="revTx" presStyleIdx="0" presStyleCnt="3">
        <dgm:presLayoutVars>
          <dgm:bulletEnabled val="1"/>
        </dgm:presLayoutVars>
      </dgm:prSet>
      <dgm:spPr/>
      <dgm:t>
        <a:bodyPr/>
        <a:lstStyle/>
        <a:p>
          <a:endParaRPr lang="en-US"/>
        </a:p>
      </dgm:t>
    </dgm:pt>
    <dgm:pt modelId="{C37295BD-C846-4E74-9A81-6E7A388B4E63}" type="pres">
      <dgm:prSet presAssocID="{57153A0F-9A9C-4595-9482-9E4BDB265F34}" presName="parentText" presStyleLbl="node1" presStyleIdx="1" presStyleCnt="3">
        <dgm:presLayoutVars>
          <dgm:chMax val="0"/>
          <dgm:bulletEnabled val="1"/>
        </dgm:presLayoutVars>
      </dgm:prSet>
      <dgm:spPr/>
      <dgm:t>
        <a:bodyPr/>
        <a:lstStyle/>
        <a:p>
          <a:endParaRPr lang="en-US"/>
        </a:p>
      </dgm:t>
    </dgm:pt>
    <dgm:pt modelId="{44BD61C6-339D-44CD-9E9A-252ACF100741}" type="pres">
      <dgm:prSet presAssocID="{57153A0F-9A9C-4595-9482-9E4BDB265F34}" presName="childText" presStyleLbl="revTx" presStyleIdx="1" presStyleCnt="3">
        <dgm:presLayoutVars>
          <dgm:bulletEnabled val="1"/>
        </dgm:presLayoutVars>
      </dgm:prSet>
      <dgm:spPr/>
      <dgm:t>
        <a:bodyPr/>
        <a:lstStyle/>
        <a:p>
          <a:endParaRPr lang="en-US"/>
        </a:p>
      </dgm:t>
    </dgm:pt>
    <dgm:pt modelId="{3B5A9DB3-6A1A-4C5F-A2CA-95BD61FDF55D}" type="pres">
      <dgm:prSet presAssocID="{7066BD94-3B87-4B87-B33E-0B86CCBCF597}" presName="parentText" presStyleLbl="node1" presStyleIdx="2" presStyleCnt="3">
        <dgm:presLayoutVars>
          <dgm:chMax val="0"/>
          <dgm:bulletEnabled val="1"/>
        </dgm:presLayoutVars>
      </dgm:prSet>
      <dgm:spPr/>
      <dgm:t>
        <a:bodyPr/>
        <a:lstStyle/>
        <a:p>
          <a:endParaRPr lang="en-US"/>
        </a:p>
      </dgm:t>
    </dgm:pt>
    <dgm:pt modelId="{7ED08AF1-691A-4633-A5CD-A16E40C9F68A}" type="pres">
      <dgm:prSet presAssocID="{7066BD94-3B87-4B87-B33E-0B86CCBCF597}" presName="childText" presStyleLbl="revTx" presStyleIdx="2" presStyleCnt="3">
        <dgm:presLayoutVars>
          <dgm:bulletEnabled val="1"/>
        </dgm:presLayoutVars>
      </dgm:prSet>
      <dgm:spPr/>
      <dgm:t>
        <a:bodyPr/>
        <a:lstStyle/>
        <a:p>
          <a:endParaRPr lang="en-US"/>
        </a:p>
      </dgm:t>
    </dgm:pt>
  </dgm:ptLst>
  <dgm:cxnLst>
    <dgm:cxn modelId="{94ADD1B3-03D5-413D-A524-24A9C0A8BC77}" type="presOf" srcId="{2EB6B974-B23A-4E9B-89CD-F469BF16CC73}" destId="{44BD61C6-339D-44CD-9E9A-252ACF100741}" srcOrd="0" destOrd="4" presId="urn:microsoft.com/office/officeart/2005/8/layout/vList2"/>
    <dgm:cxn modelId="{4FBAF147-AB6A-4F2D-8432-74F19777FF96}" type="presOf" srcId="{41CCC826-B225-4A64-8259-DFDB1F3A06C8}" destId="{319E106A-F685-47C4-A186-9CE790DC6709}" srcOrd="0" destOrd="3" presId="urn:microsoft.com/office/officeart/2005/8/layout/vList2"/>
    <dgm:cxn modelId="{1F8E2107-8B0D-4636-A5B7-9B83A2A00E9F}" type="presOf" srcId="{34291FEE-9CC3-48C9-880D-D947BBB38DD3}" destId="{67E45DD2-70A0-45A2-9CDC-F156A46285FA}" srcOrd="0" destOrd="0" presId="urn:microsoft.com/office/officeart/2005/8/layout/vList2"/>
    <dgm:cxn modelId="{4A5B7FE4-05F2-4E16-A596-3CE27E9F2223}" srcId="{7066BD94-3B87-4B87-B33E-0B86CCBCF597}" destId="{0ACBED83-4BA2-4773-AFC3-DD48311B2EF6}" srcOrd="3" destOrd="0" parTransId="{FE06018A-240E-4E35-BC7C-A805F8BAB75E}" sibTransId="{4532F1E5-C237-4DEA-9A2B-F0E85F9E8472}"/>
    <dgm:cxn modelId="{F6659B73-D3C6-4BBE-BDF0-0FB11E9CAD25}" srcId="{34291FEE-9CC3-48C9-880D-D947BBB38DD3}" destId="{92679C37-DB22-4D8B-B538-6D1DDD1FDF85}" srcOrd="0" destOrd="0" parTransId="{51C07298-44D6-4D03-99C0-E7D773B914C5}" sibTransId="{B0A7B308-AC17-465B-9C58-140A9BE8388C}"/>
    <dgm:cxn modelId="{0940B83E-7679-4EDC-9A1F-49B0C8FE8A8F}" type="presOf" srcId="{96B27326-14BF-43D9-A88B-1C979AC8BDB8}" destId="{44BD61C6-339D-44CD-9E9A-252ACF100741}" srcOrd="0" destOrd="1" presId="urn:microsoft.com/office/officeart/2005/8/layout/vList2"/>
    <dgm:cxn modelId="{EB0E4C06-02F4-49A3-9885-920DB8DA8738}" srcId="{34291FEE-9CC3-48C9-880D-D947BBB38DD3}" destId="{41CCC826-B225-4A64-8259-DFDB1F3A06C8}" srcOrd="3" destOrd="0" parTransId="{FBB99C1F-4289-4285-9582-ED1AD03BD682}" sibTransId="{5C440DB3-A9F5-4E9A-8937-83BFB971BD8F}"/>
    <dgm:cxn modelId="{08AFEB3A-A3A1-4E7D-8D7C-14DEB6C922F5}" type="presOf" srcId="{92679C37-DB22-4D8B-B538-6D1DDD1FDF85}" destId="{319E106A-F685-47C4-A186-9CE790DC6709}" srcOrd="0" destOrd="0" presId="urn:microsoft.com/office/officeart/2005/8/layout/vList2"/>
    <dgm:cxn modelId="{BDBC7EA3-C030-403A-BA73-EBB5D4067850}" type="presOf" srcId="{80124853-4D4A-4659-A419-0A236757750C}" destId="{7ED08AF1-691A-4633-A5CD-A16E40C9F68A}" srcOrd="0" destOrd="2" presId="urn:microsoft.com/office/officeart/2005/8/layout/vList2"/>
    <dgm:cxn modelId="{628E81E7-CCB9-4CCA-9076-CFF2BC117CB2}" srcId="{7066BD94-3B87-4B87-B33E-0B86CCBCF597}" destId="{A9927508-7879-4B5C-8818-D5A8A7F65981}" srcOrd="4" destOrd="0" parTransId="{B27AC923-68F2-4FAB-8C9C-C418FC7E6B7C}" sibTransId="{418AFF77-3299-4838-9A22-1AB1E251A66D}"/>
    <dgm:cxn modelId="{900CCB15-4B12-46F9-9632-32BC73527569}" type="presOf" srcId="{1248B46F-4BFD-4F23-97BD-3EAEFEE1DD1D}" destId="{319E106A-F685-47C4-A186-9CE790DC6709}" srcOrd="0" destOrd="5" presId="urn:microsoft.com/office/officeart/2005/8/layout/vList2"/>
    <dgm:cxn modelId="{14DA38EA-2428-4FD9-B7CA-E0D4166778BE}" type="presOf" srcId="{A9927508-7879-4B5C-8818-D5A8A7F65981}" destId="{7ED08AF1-691A-4633-A5CD-A16E40C9F68A}" srcOrd="0" destOrd="4" presId="urn:microsoft.com/office/officeart/2005/8/layout/vList2"/>
    <dgm:cxn modelId="{32A03EA0-A481-4B33-B7A4-7CA881FB5D24}" srcId="{7066BD94-3B87-4B87-B33E-0B86CCBCF597}" destId="{80124853-4D4A-4659-A419-0A236757750C}" srcOrd="2" destOrd="0" parTransId="{2F83856B-999C-46FC-BA51-3C427C027FF9}" sibTransId="{72B8A696-F391-45C0-9865-3842402A09B0}"/>
    <dgm:cxn modelId="{BA3E4290-49C5-4746-9645-02E7EA4F28F0}" srcId="{57153A0F-9A9C-4595-9482-9E4BDB265F34}" destId="{CE828677-27CA-45B6-A1F0-EF4448F7C5A6}" srcOrd="2" destOrd="0" parTransId="{6D681ACE-7EFB-441C-88CB-84C1F7F1AA48}" sibTransId="{4C2E153A-F97D-48D6-B4DA-9248F0994A4B}"/>
    <dgm:cxn modelId="{56679421-2386-4DE1-8D09-087D93F88DB9}" srcId="{34291FEE-9CC3-48C9-880D-D947BBB38DD3}" destId="{B1693433-7518-4CD4-95FB-1A5826769DEE}" srcOrd="1" destOrd="0" parTransId="{155AEB94-0A4B-460C-8D8E-C3F97E2593DF}" sibTransId="{DA74E722-BB09-48F4-AEEA-417E3855E4AD}"/>
    <dgm:cxn modelId="{6454881B-609F-42B8-A965-0DA7167F61A0}" type="presOf" srcId="{2AB1CDA5-07BC-48E7-B8B8-E362038EEBAA}" destId="{319E106A-F685-47C4-A186-9CE790DC6709}" srcOrd="0" destOrd="4" presId="urn:microsoft.com/office/officeart/2005/8/layout/vList2"/>
    <dgm:cxn modelId="{0BA7323A-8897-4E3A-A7AC-6C8F0E828D46}" srcId="{5E517808-F7B2-48DD-B686-74F959A3CD5E}" destId="{7066BD94-3B87-4B87-B33E-0B86CCBCF597}" srcOrd="2" destOrd="0" parTransId="{CB0757AD-D15B-41A2-84A5-0F305E1597BE}" sibTransId="{EAC91883-D35B-42CB-88A6-3CDE0044B472}"/>
    <dgm:cxn modelId="{1EFBC7AC-A45D-45AC-9B9F-E216C0A71381}" srcId="{7066BD94-3B87-4B87-B33E-0B86CCBCF597}" destId="{5694D3EE-E5C1-4BA1-BC9F-E122FEA881F5}" srcOrd="1" destOrd="0" parTransId="{02F58BEB-7627-4E90-86DC-A0461FB2ADC9}" sibTransId="{8CE036B7-EA13-4061-8B98-264A9C353E0F}"/>
    <dgm:cxn modelId="{753C8DE3-F3B1-444D-8F19-044CAE02DB26}" srcId="{57153A0F-9A9C-4595-9482-9E4BDB265F34}" destId="{2EB6B974-B23A-4E9B-89CD-F469BF16CC73}" srcOrd="4" destOrd="0" parTransId="{1B8A2C1F-3476-4FA0-88C7-7ECCA4B4FC76}" sibTransId="{1B442A5A-8809-4058-BC14-824B710B1691}"/>
    <dgm:cxn modelId="{B45C5615-3A9E-4E35-A58F-E1607E523116}" srcId="{57153A0F-9A9C-4595-9482-9E4BDB265F34}" destId="{FB5BDB4D-7335-4BF4-A115-6FE9F1B31C8F}" srcOrd="0" destOrd="0" parTransId="{F3696CB6-412F-4F42-A7E2-E70D003D1327}" sibTransId="{444D541A-5A57-43BD-92B0-E941168EE1E4}"/>
    <dgm:cxn modelId="{AAEB5E9F-1986-4322-9A52-21F6D93BD120}" srcId="{5E517808-F7B2-48DD-B686-74F959A3CD5E}" destId="{57153A0F-9A9C-4595-9482-9E4BDB265F34}" srcOrd="1" destOrd="0" parTransId="{5E0A4D37-2E3D-42D2-AD6B-A7C04322D277}" sibTransId="{C2140B4E-7FBF-42BA-9060-260CF18D2A72}"/>
    <dgm:cxn modelId="{7BBE89DD-9EBB-4E26-8295-E77C8DAAAE59}" type="presOf" srcId="{B1693433-7518-4CD4-95FB-1A5826769DEE}" destId="{319E106A-F685-47C4-A186-9CE790DC6709}" srcOrd="0" destOrd="1" presId="urn:microsoft.com/office/officeart/2005/8/layout/vList2"/>
    <dgm:cxn modelId="{F90ED43F-AA1E-42DA-9DDD-69B613061A9E}" srcId="{5E517808-F7B2-48DD-B686-74F959A3CD5E}" destId="{34291FEE-9CC3-48C9-880D-D947BBB38DD3}" srcOrd="0" destOrd="0" parTransId="{3539958A-4EE0-4C47-A6FB-401964BAE44A}" sibTransId="{A214D323-C989-446B-AD78-04AE93C198E9}"/>
    <dgm:cxn modelId="{20F4340B-0355-4419-9CA7-A878A5163E10}" srcId="{34291FEE-9CC3-48C9-880D-D947BBB38DD3}" destId="{2AB1CDA5-07BC-48E7-B8B8-E362038EEBAA}" srcOrd="4" destOrd="0" parTransId="{46ABEF1E-3628-4D94-9210-6283AEF5A263}" sibTransId="{542443EA-5577-4212-A488-7FC59B06F8AD}"/>
    <dgm:cxn modelId="{505CAC7D-1438-4B26-B981-E5704EFA9E63}" type="presOf" srcId="{60773D78-BE80-47BB-97A3-3F4865995BE5}" destId="{319E106A-F685-47C4-A186-9CE790DC6709}" srcOrd="0" destOrd="2" presId="urn:microsoft.com/office/officeart/2005/8/layout/vList2"/>
    <dgm:cxn modelId="{6AFF4376-921A-475B-A90C-1E6621F1E450}" srcId="{57153A0F-9A9C-4595-9482-9E4BDB265F34}" destId="{94F6827D-5644-4036-9BA7-E1845E43E53F}" srcOrd="3" destOrd="0" parTransId="{4F062A88-B178-4CDD-BECE-75B45C302B48}" sibTransId="{021746F5-7F50-425E-9CEB-9FE843523680}"/>
    <dgm:cxn modelId="{691AF157-0040-4FA5-A89E-F469AE15F312}" type="presOf" srcId="{0ACBED83-4BA2-4773-AFC3-DD48311B2EF6}" destId="{7ED08AF1-691A-4633-A5CD-A16E40C9F68A}" srcOrd="0" destOrd="3" presId="urn:microsoft.com/office/officeart/2005/8/layout/vList2"/>
    <dgm:cxn modelId="{E28DA0AF-8FD7-45AB-A679-71BC207B78B7}" srcId="{34291FEE-9CC3-48C9-880D-D947BBB38DD3}" destId="{1248B46F-4BFD-4F23-97BD-3EAEFEE1DD1D}" srcOrd="5" destOrd="0" parTransId="{E7B1FC85-3C05-4D38-80DA-EF63F4C22B35}" sibTransId="{9EC1F6B7-9715-4231-9F62-A44DFB6B8571}"/>
    <dgm:cxn modelId="{32FE2709-E9BF-4D2B-B408-FE63FAA69931}" type="presOf" srcId="{94F6827D-5644-4036-9BA7-E1845E43E53F}" destId="{44BD61C6-339D-44CD-9E9A-252ACF100741}" srcOrd="0" destOrd="3" presId="urn:microsoft.com/office/officeart/2005/8/layout/vList2"/>
    <dgm:cxn modelId="{EEA9316E-D756-4F97-8536-70B92F82675F}" type="presOf" srcId="{FB5BDB4D-7335-4BF4-A115-6FE9F1B31C8F}" destId="{44BD61C6-339D-44CD-9E9A-252ACF100741}" srcOrd="0" destOrd="0" presId="urn:microsoft.com/office/officeart/2005/8/layout/vList2"/>
    <dgm:cxn modelId="{3FC55D3F-5C28-4913-953F-3965C7DBA638}" srcId="{7066BD94-3B87-4B87-B33E-0B86CCBCF597}" destId="{08C0F157-5D5A-4822-ACEA-B5EE498A5C4F}" srcOrd="0" destOrd="0" parTransId="{D4FB2EE5-4626-433C-9127-0CA8FB383973}" sibTransId="{8365551E-7152-4F14-A27F-F0CAA4A1225C}"/>
    <dgm:cxn modelId="{C4717CEB-37B3-4485-8A43-40E4E08A4498}" srcId="{57153A0F-9A9C-4595-9482-9E4BDB265F34}" destId="{96B27326-14BF-43D9-A88B-1C979AC8BDB8}" srcOrd="1" destOrd="0" parTransId="{7961D43A-4317-4B5D-BCE3-D707B331F551}" sibTransId="{768A6622-B477-450A-A716-861192F19474}"/>
    <dgm:cxn modelId="{8303DFE1-B932-48FC-83D3-A04FA54E0D80}" srcId="{7066BD94-3B87-4B87-B33E-0B86CCBCF597}" destId="{CC73F0C0-A998-42F2-9892-60078655220E}" srcOrd="5" destOrd="0" parTransId="{4C659A5D-CB75-42D0-A1D2-25FD2994DB9C}" sibTransId="{56F9B4BB-9666-4098-9003-2F06D1B9F96D}"/>
    <dgm:cxn modelId="{D2B4A5F8-A1A6-4F73-9F4A-2A1178E8C615}" type="presOf" srcId="{CC73F0C0-A998-42F2-9892-60078655220E}" destId="{7ED08AF1-691A-4633-A5CD-A16E40C9F68A}" srcOrd="0" destOrd="5" presId="urn:microsoft.com/office/officeart/2005/8/layout/vList2"/>
    <dgm:cxn modelId="{33A08671-9136-4AB8-A50C-9058845162D5}" srcId="{34291FEE-9CC3-48C9-880D-D947BBB38DD3}" destId="{60773D78-BE80-47BB-97A3-3F4865995BE5}" srcOrd="2" destOrd="0" parTransId="{38E077DC-6492-4F4B-9B84-E67C462CFA19}" sibTransId="{81FED804-6D9A-4EA9-8F1F-990F460065FF}"/>
    <dgm:cxn modelId="{18FF2ECB-FCF6-41D2-BBED-93C89B1DA317}" type="presOf" srcId="{7066BD94-3B87-4B87-B33E-0B86CCBCF597}" destId="{3B5A9DB3-6A1A-4C5F-A2CA-95BD61FDF55D}" srcOrd="0" destOrd="0" presId="urn:microsoft.com/office/officeart/2005/8/layout/vList2"/>
    <dgm:cxn modelId="{39BF28EF-9A34-4A40-9E71-539AA0ABE2D5}" type="presOf" srcId="{CE828677-27CA-45B6-A1F0-EF4448F7C5A6}" destId="{44BD61C6-339D-44CD-9E9A-252ACF100741}" srcOrd="0" destOrd="2" presId="urn:microsoft.com/office/officeart/2005/8/layout/vList2"/>
    <dgm:cxn modelId="{2FF8C2F1-E177-42CA-BEA7-B7063A2277EA}" type="presOf" srcId="{08C0F157-5D5A-4822-ACEA-B5EE498A5C4F}" destId="{7ED08AF1-691A-4633-A5CD-A16E40C9F68A}" srcOrd="0" destOrd="0" presId="urn:microsoft.com/office/officeart/2005/8/layout/vList2"/>
    <dgm:cxn modelId="{B388864F-1D28-48AD-A86A-933D1FB1CC64}" type="presOf" srcId="{5694D3EE-E5C1-4BA1-BC9F-E122FEA881F5}" destId="{7ED08AF1-691A-4633-A5CD-A16E40C9F68A}" srcOrd="0" destOrd="1" presId="urn:microsoft.com/office/officeart/2005/8/layout/vList2"/>
    <dgm:cxn modelId="{0D2DF0BB-182F-4163-9AEF-4D8401B12A1F}" type="presOf" srcId="{57153A0F-9A9C-4595-9482-9E4BDB265F34}" destId="{C37295BD-C846-4E74-9A81-6E7A388B4E63}" srcOrd="0" destOrd="0" presId="urn:microsoft.com/office/officeart/2005/8/layout/vList2"/>
    <dgm:cxn modelId="{70022590-E084-4E7F-8174-62ABE1E3FB1E}" type="presOf" srcId="{5E517808-F7B2-48DD-B686-74F959A3CD5E}" destId="{6FDC83A9-F477-4858-B632-20C723045F5C}" srcOrd="0" destOrd="0" presId="urn:microsoft.com/office/officeart/2005/8/layout/vList2"/>
    <dgm:cxn modelId="{39A02542-2DF1-478E-8757-FA0EAE4770EE}" type="presParOf" srcId="{6FDC83A9-F477-4858-B632-20C723045F5C}" destId="{67E45DD2-70A0-45A2-9CDC-F156A46285FA}" srcOrd="0" destOrd="0" presId="urn:microsoft.com/office/officeart/2005/8/layout/vList2"/>
    <dgm:cxn modelId="{1D16C854-BD14-411F-B6E6-66CC7B506C16}" type="presParOf" srcId="{6FDC83A9-F477-4858-B632-20C723045F5C}" destId="{319E106A-F685-47C4-A186-9CE790DC6709}" srcOrd="1" destOrd="0" presId="urn:microsoft.com/office/officeart/2005/8/layout/vList2"/>
    <dgm:cxn modelId="{DF5087D6-2567-4B41-81E9-3740CF660D50}" type="presParOf" srcId="{6FDC83A9-F477-4858-B632-20C723045F5C}" destId="{C37295BD-C846-4E74-9A81-6E7A388B4E63}" srcOrd="2" destOrd="0" presId="urn:microsoft.com/office/officeart/2005/8/layout/vList2"/>
    <dgm:cxn modelId="{630ECA07-7952-4CBE-9AF8-13C96462E83B}" type="presParOf" srcId="{6FDC83A9-F477-4858-B632-20C723045F5C}" destId="{44BD61C6-339D-44CD-9E9A-252ACF100741}" srcOrd="3" destOrd="0" presId="urn:microsoft.com/office/officeart/2005/8/layout/vList2"/>
    <dgm:cxn modelId="{796C9809-1A59-42CE-AAC0-987C93956742}" type="presParOf" srcId="{6FDC83A9-F477-4858-B632-20C723045F5C}" destId="{3B5A9DB3-6A1A-4C5F-A2CA-95BD61FDF55D}" srcOrd="4" destOrd="0" presId="urn:microsoft.com/office/officeart/2005/8/layout/vList2"/>
    <dgm:cxn modelId="{8D29790F-498F-4E27-BD9F-3064B8CA8D2F}" type="presParOf" srcId="{6FDC83A9-F477-4858-B632-20C723045F5C}" destId="{7ED08AF1-691A-4633-A5CD-A16E40C9F6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68667-0932-4B57-B834-18F28466C1F5}">
      <dsp:nvSpPr>
        <dsp:cNvPr id="0" name=""/>
        <dsp:cNvSpPr/>
      </dsp:nvSpPr>
      <dsp:spPr>
        <a:xfrm>
          <a:off x="0" y="2838793"/>
          <a:ext cx="6506304" cy="1312739"/>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dirty="0"/>
            <a:t>Creates and maintains dynamic, productive, and inclusive research groups. </a:t>
          </a:r>
          <a:endParaRPr lang="en-US" sz="2400" kern="1200" dirty="0"/>
        </a:p>
      </dsp:txBody>
      <dsp:txXfrm>
        <a:off x="64083" y="2902876"/>
        <a:ext cx="6378138" cy="1184573"/>
      </dsp:txXfrm>
    </dsp:sp>
    <dsp:sp modelId="{F82DAE89-F784-4613-9827-DEA0E0596FD8}">
      <dsp:nvSpPr>
        <dsp:cNvPr id="0" name=""/>
        <dsp:cNvSpPr/>
      </dsp:nvSpPr>
      <dsp:spPr>
        <a:xfrm>
          <a:off x="0" y="173403"/>
          <a:ext cx="6506304" cy="1312739"/>
        </a:xfrm>
        <a:prstGeom prst="roundRect">
          <a:avLst/>
        </a:prstGeom>
        <a:solidFill>
          <a:schemeClr val="accent2">
            <a:hueOff val="-903533"/>
            <a:satOff val="-33333"/>
            <a:lumOff val="294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a:t>Involves the </a:t>
          </a:r>
          <a:r>
            <a:rPr lang="en-US" sz="2400" i="1" kern="1200" baseline="0"/>
            <a:t>deliberate design </a:t>
          </a:r>
          <a:r>
            <a:rPr lang="en-US" sz="2400" kern="1200" baseline="0"/>
            <a:t>of research groups whose members share a common purpose – an </a:t>
          </a:r>
          <a:r>
            <a:rPr lang="en-US" sz="2400" i="1" kern="1200" baseline="0"/>
            <a:t>affinity</a:t>
          </a:r>
          <a:endParaRPr lang="en-US" sz="2400" kern="1200"/>
        </a:p>
      </dsp:txBody>
      <dsp:txXfrm>
        <a:off x="64083" y="237486"/>
        <a:ext cx="6378138" cy="1184573"/>
      </dsp:txXfrm>
    </dsp:sp>
    <dsp:sp modelId="{60B5CA71-63DC-4A9D-8366-CBA7BA6AD55D}">
      <dsp:nvSpPr>
        <dsp:cNvPr id="0" name=""/>
        <dsp:cNvSpPr/>
      </dsp:nvSpPr>
      <dsp:spPr>
        <a:xfrm>
          <a:off x="0" y="1528982"/>
          <a:ext cx="6506304" cy="1312739"/>
        </a:xfrm>
        <a:prstGeom prst="roundRect">
          <a:avLst/>
        </a:prstGeom>
        <a:solidFill>
          <a:schemeClr val="accent2">
            <a:hueOff val="-1807066"/>
            <a:satOff val="-66667"/>
            <a:lumOff val="588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dirty="0"/>
            <a:t>Emphasizes the conscious development of students’ disciplinary knowledge, research abilities, and team skills</a:t>
          </a:r>
          <a:endParaRPr lang="en-US" sz="2400" kern="1200" dirty="0"/>
        </a:p>
      </dsp:txBody>
      <dsp:txXfrm>
        <a:off x="64083" y="1593065"/>
        <a:ext cx="6378138" cy="1184573"/>
      </dsp:txXfrm>
    </dsp:sp>
    <dsp:sp modelId="{D94B7B0D-B0D0-40BE-A9B6-3AA8E0397D0C}">
      <dsp:nvSpPr>
        <dsp:cNvPr id="0" name=""/>
        <dsp:cNvSpPr/>
      </dsp:nvSpPr>
      <dsp:spPr>
        <a:xfrm>
          <a:off x="0" y="4182625"/>
          <a:ext cx="6506304" cy="1312739"/>
        </a:xfrm>
        <a:prstGeom prst="roundRect">
          <a:avLst/>
        </a:prstGeom>
        <a:solidFill>
          <a:schemeClr val="accent2">
            <a:hueOff val="-2710599"/>
            <a:satOff val="-100000"/>
            <a:lumOff val="882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dirty="0"/>
            <a:t>Provides a sense of professional identity and belonging.</a:t>
          </a:r>
          <a:endParaRPr lang="en-US" sz="2400" kern="1200" dirty="0"/>
        </a:p>
      </dsp:txBody>
      <dsp:txXfrm>
        <a:off x="64083" y="4246708"/>
        <a:ext cx="6378138" cy="118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7B3D-6DE7-48F5-87F3-0A4F16E5DB52}">
      <dsp:nvSpPr>
        <dsp:cNvPr id="0" name=""/>
        <dsp:cNvSpPr/>
      </dsp:nvSpPr>
      <dsp:spPr>
        <a:xfrm>
          <a:off x="0" y="2315"/>
          <a:ext cx="6506304" cy="1173307"/>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1A92C467-D00F-4532-AB2C-528243D32DE7}">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A2D5304-A169-427D-A978-5415FFA00104}">
      <dsp:nvSpPr>
        <dsp:cNvPr id="0" name=""/>
        <dsp:cNvSpPr/>
      </dsp:nvSpPr>
      <dsp:spPr>
        <a:xfrm>
          <a:off x="1355170" y="2315"/>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Introduction of 1- and 2-credit hour courses</a:t>
          </a:r>
        </a:p>
      </dsp:txBody>
      <dsp:txXfrm>
        <a:off x="1355170" y="2315"/>
        <a:ext cx="2927836" cy="1173307"/>
      </dsp:txXfrm>
    </dsp:sp>
    <dsp:sp modelId="{43645FC8-A6CE-4D9A-BE60-A9C1DE47B58D}">
      <dsp:nvSpPr>
        <dsp:cNvPr id="0" name=""/>
        <dsp:cNvSpPr/>
      </dsp:nvSpPr>
      <dsp:spPr>
        <a:xfrm>
          <a:off x="4283006" y="2315"/>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622300">
            <a:lnSpc>
              <a:spcPct val="90000"/>
            </a:lnSpc>
            <a:spcBef>
              <a:spcPct val="0"/>
            </a:spcBef>
            <a:spcAft>
              <a:spcPct val="35000"/>
            </a:spcAft>
          </a:pPr>
          <a:r>
            <a:rPr lang="en-US" sz="1400" kern="1200"/>
            <a:t>Problem-solving courses</a:t>
          </a:r>
        </a:p>
        <a:p>
          <a:pPr lvl="0" algn="l" defTabSz="622300">
            <a:lnSpc>
              <a:spcPct val="90000"/>
            </a:lnSpc>
            <a:spcBef>
              <a:spcPct val="0"/>
            </a:spcBef>
            <a:spcAft>
              <a:spcPct val="35000"/>
            </a:spcAft>
          </a:pPr>
          <a:r>
            <a:rPr lang="en-US" sz="1400" kern="1200"/>
            <a:t>Cybersecurity workshops</a:t>
          </a:r>
        </a:p>
        <a:p>
          <a:pPr lvl="0" algn="l" defTabSz="622300">
            <a:lnSpc>
              <a:spcPct val="90000"/>
            </a:lnSpc>
            <a:spcBef>
              <a:spcPct val="0"/>
            </a:spcBef>
            <a:spcAft>
              <a:spcPct val="35000"/>
            </a:spcAft>
          </a:pPr>
          <a:r>
            <a:rPr lang="en-US" sz="1400" kern="1200"/>
            <a:t>Discrete Structures</a:t>
          </a:r>
        </a:p>
      </dsp:txBody>
      <dsp:txXfrm>
        <a:off x="4283006" y="2315"/>
        <a:ext cx="2223297" cy="1173307"/>
      </dsp:txXfrm>
    </dsp:sp>
    <dsp:sp modelId="{FBB35D0B-656E-48CA-8A00-C49A6397E953}">
      <dsp:nvSpPr>
        <dsp:cNvPr id="0" name=""/>
        <dsp:cNvSpPr/>
      </dsp:nvSpPr>
      <dsp:spPr>
        <a:xfrm>
          <a:off x="0" y="1479356"/>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11337-D2FB-4FFD-AFB1-FB9E51C77564}">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2866AA8-CE60-4276-BD0A-E27FF9EF0370}">
      <dsp:nvSpPr>
        <dsp:cNvPr id="0" name=""/>
        <dsp:cNvSpPr/>
      </dsp:nvSpPr>
      <dsp:spPr>
        <a:xfrm>
          <a:off x="1355170" y="1468949"/>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Concentrations</a:t>
          </a:r>
        </a:p>
      </dsp:txBody>
      <dsp:txXfrm>
        <a:off x="1355170" y="1468949"/>
        <a:ext cx="2927836" cy="1173307"/>
      </dsp:txXfrm>
    </dsp:sp>
    <dsp:sp modelId="{23FFB741-60E6-41A9-931E-B46A2BFBAE1D}">
      <dsp:nvSpPr>
        <dsp:cNvPr id="0" name=""/>
        <dsp:cNvSpPr/>
      </dsp:nvSpPr>
      <dsp:spPr>
        <a:xfrm>
          <a:off x="4283006" y="1468949"/>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622300">
            <a:lnSpc>
              <a:spcPct val="90000"/>
            </a:lnSpc>
            <a:spcBef>
              <a:spcPct val="0"/>
            </a:spcBef>
            <a:spcAft>
              <a:spcPct val="35000"/>
            </a:spcAft>
          </a:pPr>
          <a:r>
            <a:rPr lang="en-US" sz="1400" kern="1200"/>
            <a:t>Software Engineering</a:t>
          </a:r>
        </a:p>
        <a:p>
          <a:pPr lvl="0" algn="l" defTabSz="622300">
            <a:lnSpc>
              <a:spcPct val="90000"/>
            </a:lnSpc>
            <a:spcBef>
              <a:spcPct val="0"/>
            </a:spcBef>
            <a:spcAft>
              <a:spcPct val="35000"/>
            </a:spcAft>
          </a:pPr>
          <a:r>
            <a:rPr lang="en-US" sz="1400" kern="1200"/>
            <a:t>Secure Software Systems</a:t>
          </a:r>
        </a:p>
        <a:p>
          <a:pPr lvl="0" algn="l" defTabSz="622300">
            <a:lnSpc>
              <a:spcPct val="90000"/>
            </a:lnSpc>
            <a:spcBef>
              <a:spcPct val="0"/>
            </a:spcBef>
            <a:spcAft>
              <a:spcPct val="35000"/>
            </a:spcAft>
          </a:pPr>
          <a:r>
            <a:rPr lang="en-US" sz="1400" kern="1200"/>
            <a:t>Data Analytics</a:t>
          </a:r>
        </a:p>
      </dsp:txBody>
      <dsp:txXfrm>
        <a:off x="4283006" y="1468949"/>
        <a:ext cx="2223297" cy="1173307"/>
      </dsp:txXfrm>
    </dsp:sp>
    <dsp:sp modelId="{0F974EF5-811F-45F3-B8B1-4F952925596E}">
      <dsp:nvSpPr>
        <dsp:cNvPr id="0" name=""/>
        <dsp:cNvSpPr/>
      </dsp:nvSpPr>
      <dsp:spPr>
        <a:xfrm>
          <a:off x="0" y="2935583"/>
          <a:ext cx="6506304" cy="1173307"/>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A4758BB2-6BB6-40A9-8D9F-8CB9C7114685}">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C3C48C8-1EA8-464D-83A3-DEC108993A1F}">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New courses to support minors and students who need to level</a:t>
          </a:r>
        </a:p>
      </dsp:txBody>
      <dsp:txXfrm>
        <a:off x="1355170" y="2935583"/>
        <a:ext cx="5151133" cy="1173307"/>
      </dsp:txXfrm>
    </dsp:sp>
    <dsp:sp modelId="{5A50D388-DA16-4D33-A3B8-27F896F3DD92}">
      <dsp:nvSpPr>
        <dsp:cNvPr id="0" name=""/>
        <dsp:cNvSpPr/>
      </dsp:nvSpPr>
      <dsp:spPr>
        <a:xfrm>
          <a:off x="0" y="4402217"/>
          <a:ext cx="6506304" cy="1173307"/>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A1779224-91B4-4F27-94B2-D4C8532F846A}">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161684-70FE-40AC-9D0C-8C85BD2BF511}">
      <dsp:nvSpPr>
        <dsp:cNvPr id="0" name=""/>
        <dsp:cNvSpPr/>
      </dsp:nvSpPr>
      <dsp:spPr>
        <a:xfrm>
          <a:off x="1355170" y="4402217"/>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Introduction of new degree programs</a:t>
          </a:r>
        </a:p>
      </dsp:txBody>
      <dsp:txXfrm>
        <a:off x="1355170" y="4402217"/>
        <a:ext cx="5151133" cy="1173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4BD11-9CA5-42AB-85E9-FCA9576F7C2C}">
      <dsp:nvSpPr>
        <dsp:cNvPr id="0" name=""/>
        <dsp:cNvSpPr/>
      </dsp:nvSpPr>
      <dsp:spPr>
        <a:xfrm>
          <a:off x="48" y="30693"/>
          <a:ext cx="4647644" cy="5760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baseline="0"/>
            <a:t>Teaching Methods</a:t>
          </a:r>
          <a:endParaRPr lang="en-US" sz="2000" kern="1200" dirty="0"/>
        </a:p>
      </dsp:txBody>
      <dsp:txXfrm>
        <a:off x="48" y="30693"/>
        <a:ext cx="4647644" cy="576000"/>
      </dsp:txXfrm>
    </dsp:sp>
    <dsp:sp modelId="{F57AD7C9-991E-4B68-A1B5-00D7E410278F}">
      <dsp:nvSpPr>
        <dsp:cNvPr id="0" name=""/>
        <dsp:cNvSpPr/>
      </dsp:nvSpPr>
      <dsp:spPr>
        <a:xfrm>
          <a:off x="48" y="606693"/>
          <a:ext cx="4647644" cy="2944012"/>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i="1" kern="1200" baseline="0"/>
            <a:t>Problem-Based Learning, a proven instructional model</a:t>
          </a:r>
          <a:endParaRPr lang="en-US" sz="2000" kern="1200"/>
        </a:p>
        <a:p>
          <a:pPr marL="228600" lvl="1" indent="-228600" algn="l" defTabSz="889000">
            <a:lnSpc>
              <a:spcPct val="100000"/>
            </a:lnSpc>
            <a:spcBef>
              <a:spcPct val="0"/>
            </a:spcBef>
            <a:spcAft>
              <a:spcPct val="15000"/>
            </a:spcAft>
            <a:buChar char="••"/>
          </a:pPr>
          <a:r>
            <a:rPr lang="en-US" sz="2000" i="1" kern="1200" baseline="0"/>
            <a:t>Active learning strategies mirroring problem solving of professionals</a:t>
          </a:r>
          <a:endParaRPr lang="en-US" sz="2000" kern="1200"/>
        </a:p>
        <a:p>
          <a:pPr marL="228600" lvl="1" indent="-228600" algn="l" defTabSz="889000">
            <a:lnSpc>
              <a:spcPct val="100000"/>
            </a:lnSpc>
            <a:spcBef>
              <a:spcPct val="0"/>
            </a:spcBef>
            <a:spcAft>
              <a:spcPct val="15000"/>
            </a:spcAft>
            <a:buChar char="••"/>
          </a:pPr>
          <a:r>
            <a:rPr lang="en-US" sz="2000" i="1" kern="1200" baseline="0" dirty="0"/>
            <a:t>Cognitive apprenticeship</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
          </a:pPr>
          <a:r>
            <a:rPr lang="en-US" sz="2000" i="1" kern="1200" baseline="0"/>
            <a:t>Modeling</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
          </a:pPr>
          <a:r>
            <a:rPr lang="en-US" sz="2000" i="1" kern="1200" baseline="0"/>
            <a:t>Coaching</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
          </a:pPr>
          <a:r>
            <a:rPr lang="en-US" sz="2000" i="1" kern="1200" baseline="0"/>
            <a:t>Scaffolding </a:t>
          </a:r>
          <a:endParaRPr lang="en-US" sz="2000" kern="1200" dirty="0"/>
        </a:p>
      </dsp:txBody>
      <dsp:txXfrm>
        <a:off x="48" y="606693"/>
        <a:ext cx="4647644" cy="2944012"/>
      </dsp:txXfrm>
    </dsp:sp>
    <dsp:sp modelId="{E5364EC8-76BB-4858-83D1-EE05FF2B8E17}">
      <dsp:nvSpPr>
        <dsp:cNvPr id="0" name=""/>
        <dsp:cNvSpPr/>
      </dsp:nvSpPr>
      <dsp:spPr>
        <a:xfrm>
          <a:off x="5298363" y="30693"/>
          <a:ext cx="4647644" cy="576000"/>
        </a:xfrm>
        <a:prstGeom prst="rect">
          <a:avLst/>
        </a:prstGeom>
        <a:solidFill>
          <a:schemeClr val="accent5">
            <a:hueOff val="-2710599"/>
            <a:satOff val="-100000"/>
            <a:lumOff val="-19805"/>
            <a:alphaOff val="0"/>
          </a:schemeClr>
        </a:solidFill>
        <a:ln w="34925" cap="flat" cmpd="sng" algn="in">
          <a:solidFill>
            <a:schemeClr val="accent5">
              <a:hueOff val="-2710599"/>
              <a:satOff val="-100000"/>
              <a:lumOff val="-198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baseline="0"/>
            <a:t>IDEAL framework</a:t>
          </a:r>
          <a:endParaRPr lang="en-US" sz="2000" kern="1200" dirty="0"/>
        </a:p>
      </dsp:txBody>
      <dsp:txXfrm>
        <a:off x="5298363" y="30693"/>
        <a:ext cx="4647644" cy="576000"/>
      </dsp:txXfrm>
    </dsp:sp>
    <dsp:sp modelId="{313210CD-6F45-4E02-A15D-09CA2EB00827}">
      <dsp:nvSpPr>
        <dsp:cNvPr id="0" name=""/>
        <dsp:cNvSpPr/>
      </dsp:nvSpPr>
      <dsp:spPr>
        <a:xfrm>
          <a:off x="5298363" y="606693"/>
          <a:ext cx="4647644" cy="2944012"/>
        </a:xfrm>
        <a:prstGeom prst="rect">
          <a:avLst/>
        </a:prstGeom>
        <a:solidFill>
          <a:schemeClr val="accent5">
            <a:tint val="40000"/>
            <a:alpha val="90000"/>
            <a:hueOff val="-2029141"/>
            <a:satOff val="-100000"/>
            <a:lumOff val="-8380"/>
            <a:alphaOff val="0"/>
          </a:schemeClr>
        </a:solidFill>
        <a:ln w="34925" cap="flat" cmpd="sng" algn="in">
          <a:solidFill>
            <a:schemeClr val="accent5">
              <a:tint val="40000"/>
              <a:alpha val="90000"/>
              <a:hueOff val="-2029141"/>
              <a:satOff val="-100000"/>
              <a:lumOff val="-83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b="1" i="1" kern="1200" baseline="0"/>
            <a:t>I</a:t>
          </a:r>
          <a:r>
            <a:rPr lang="en-US" sz="2000" i="1" kern="1200" baseline="0"/>
            <a:t>dentify the problem;</a:t>
          </a:r>
          <a:endParaRPr lang="en-US" sz="2000" kern="1200"/>
        </a:p>
        <a:p>
          <a:pPr marL="228600" lvl="1" indent="-228600" algn="l" defTabSz="889000">
            <a:lnSpc>
              <a:spcPct val="100000"/>
            </a:lnSpc>
            <a:spcBef>
              <a:spcPct val="0"/>
            </a:spcBef>
            <a:spcAft>
              <a:spcPct val="15000"/>
            </a:spcAft>
            <a:buChar char="••"/>
          </a:pPr>
          <a:r>
            <a:rPr lang="en-US" sz="2000" b="1" i="1" kern="1200" baseline="0"/>
            <a:t>D</a:t>
          </a:r>
          <a:r>
            <a:rPr lang="en-US" sz="2000" i="1" kern="1200" baseline="0"/>
            <a:t>efine the problem by thinking about it and sorting relevant information;</a:t>
          </a:r>
          <a:endParaRPr lang="en-US" sz="2000" kern="1200"/>
        </a:p>
        <a:p>
          <a:pPr marL="228600" lvl="1" indent="-228600" algn="l" defTabSz="889000">
            <a:lnSpc>
              <a:spcPct val="100000"/>
            </a:lnSpc>
            <a:spcBef>
              <a:spcPct val="0"/>
            </a:spcBef>
            <a:spcAft>
              <a:spcPct val="15000"/>
            </a:spcAft>
            <a:buChar char="••"/>
          </a:pPr>
          <a:r>
            <a:rPr lang="en-US" sz="2000" b="1" i="1" kern="1200" baseline="0"/>
            <a:t>E</a:t>
          </a:r>
          <a:r>
            <a:rPr lang="en-US" sz="2000" i="1" kern="1200" baseline="0"/>
            <a:t>xamine the options and potential solutions;</a:t>
          </a:r>
          <a:endParaRPr lang="en-US" sz="2000" kern="1200"/>
        </a:p>
        <a:p>
          <a:pPr marL="228600" lvl="1" indent="-228600" algn="l" defTabSz="889000">
            <a:lnSpc>
              <a:spcPct val="100000"/>
            </a:lnSpc>
            <a:spcBef>
              <a:spcPct val="0"/>
            </a:spcBef>
            <a:spcAft>
              <a:spcPct val="15000"/>
            </a:spcAft>
            <a:buChar char="••"/>
          </a:pPr>
          <a:r>
            <a:rPr lang="en-US" sz="2000" b="1" i="1" kern="1200" baseline="0"/>
            <a:t>A</a:t>
          </a:r>
          <a:r>
            <a:rPr lang="en-US" sz="2000" i="1" kern="1200" baseline="0"/>
            <a:t>ct on a plan and strategies; </a:t>
          </a:r>
          <a:endParaRPr lang="en-US" sz="2000" kern="1200"/>
        </a:p>
        <a:p>
          <a:pPr marL="228600" lvl="1" indent="-228600" algn="l" defTabSz="889000">
            <a:lnSpc>
              <a:spcPct val="100000"/>
            </a:lnSpc>
            <a:spcBef>
              <a:spcPct val="0"/>
            </a:spcBef>
            <a:spcAft>
              <a:spcPct val="15000"/>
            </a:spcAft>
            <a:buChar char="••"/>
          </a:pPr>
          <a:r>
            <a:rPr lang="en-US" sz="2000" b="1" i="1" kern="1200" baseline="0"/>
            <a:t>L</a:t>
          </a:r>
          <a:r>
            <a:rPr lang="en-US" sz="2000" i="1" kern="1200" baseline="0"/>
            <a:t>ook at the consequences and evaluate the effects of the activity. </a:t>
          </a:r>
          <a:endParaRPr lang="en-US" sz="2000" kern="1200"/>
        </a:p>
      </dsp:txBody>
      <dsp:txXfrm>
        <a:off x="5298363" y="606693"/>
        <a:ext cx="4647644" cy="294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290C1-C996-4340-A3F7-EF995F5BC291}">
      <dsp:nvSpPr>
        <dsp:cNvPr id="0" name=""/>
        <dsp:cNvSpPr/>
      </dsp:nvSpPr>
      <dsp:spPr>
        <a:xfrm>
          <a:off x="0" y="2315"/>
          <a:ext cx="6506304"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D64AF-6F15-4B19-931D-88F217D0FA8B}">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39E86AB-23B7-45CE-97A2-43365FAB84E4}">
      <dsp:nvSpPr>
        <dsp:cNvPr id="0" name=""/>
        <dsp:cNvSpPr/>
      </dsp:nvSpPr>
      <dsp:spPr>
        <a:xfrm>
          <a:off x="1355170" y="2315"/>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Emphasis on students’ prior knowledge</a:t>
          </a:r>
        </a:p>
      </dsp:txBody>
      <dsp:txXfrm>
        <a:off x="1355170" y="2315"/>
        <a:ext cx="2927836" cy="1173307"/>
      </dsp:txXfrm>
    </dsp:sp>
    <dsp:sp modelId="{6D482E63-B5CB-4EA7-8923-75C7CF64205F}">
      <dsp:nvSpPr>
        <dsp:cNvPr id="0" name=""/>
        <dsp:cNvSpPr/>
      </dsp:nvSpPr>
      <dsp:spPr>
        <a:xfrm>
          <a:off x="4283006" y="2315"/>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533400">
            <a:lnSpc>
              <a:spcPct val="90000"/>
            </a:lnSpc>
            <a:spcBef>
              <a:spcPct val="0"/>
            </a:spcBef>
            <a:spcAft>
              <a:spcPct val="35000"/>
            </a:spcAft>
          </a:pPr>
          <a:r>
            <a:rPr lang="en-US" sz="1200" kern="1200"/>
            <a:t>Not from CS courses</a:t>
          </a:r>
        </a:p>
        <a:p>
          <a:pPr lvl="0" algn="l" defTabSz="533400">
            <a:lnSpc>
              <a:spcPct val="90000"/>
            </a:lnSpc>
            <a:spcBef>
              <a:spcPct val="0"/>
            </a:spcBef>
            <a:spcAft>
              <a:spcPct val="35000"/>
            </a:spcAft>
          </a:pPr>
          <a:r>
            <a:rPr lang="en-US" sz="1200" kern="1200"/>
            <a:t>But from their own daily lives</a:t>
          </a:r>
        </a:p>
        <a:p>
          <a:pPr lvl="0" algn="l" defTabSz="533400">
            <a:lnSpc>
              <a:spcPct val="90000"/>
            </a:lnSpc>
            <a:spcBef>
              <a:spcPct val="0"/>
            </a:spcBef>
            <a:spcAft>
              <a:spcPct val="35000"/>
            </a:spcAft>
          </a:pPr>
          <a:r>
            <a:rPr lang="en-US" sz="1200" kern="1200"/>
            <a:t>Use of physical props to practice CS concepts</a:t>
          </a:r>
        </a:p>
      </dsp:txBody>
      <dsp:txXfrm>
        <a:off x="4283006" y="2315"/>
        <a:ext cx="2223297" cy="1173307"/>
      </dsp:txXfrm>
    </dsp:sp>
    <dsp:sp modelId="{6C2CEE07-31F2-4AF1-8EC3-B40137B690C9}">
      <dsp:nvSpPr>
        <dsp:cNvPr id="0" name=""/>
        <dsp:cNvSpPr/>
      </dsp:nvSpPr>
      <dsp:spPr>
        <a:xfrm>
          <a:off x="0" y="1468949"/>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6E9B3-BF09-43EB-955E-7020D7E38F10}">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31DC595-1B7E-4646-9B42-8C63EF9C1FD8}">
      <dsp:nvSpPr>
        <dsp:cNvPr id="0" name=""/>
        <dsp:cNvSpPr/>
      </dsp:nvSpPr>
      <dsp:spPr>
        <a:xfrm>
          <a:off x="1355170" y="1468949"/>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Focus on problem solving:</a:t>
          </a:r>
        </a:p>
      </dsp:txBody>
      <dsp:txXfrm>
        <a:off x="1355170" y="1468949"/>
        <a:ext cx="2927836" cy="1173307"/>
      </dsp:txXfrm>
    </dsp:sp>
    <dsp:sp modelId="{0D47FDF9-508F-4890-A518-F5E733610495}">
      <dsp:nvSpPr>
        <dsp:cNvPr id="0" name=""/>
        <dsp:cNvSpPr/>
      </dsp:nvSpPr>
      <dsp:spPr>
        <a:xfrm>
          <a:off x="4283006" y="1468949"/>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533400">
            <a:lnSpc>
              <a:spcPct val="90000"/>
            </a:lnSpc>
            <a:spcBef>
              <a:spcPct val="0"/>
            </a:spcBef>
            <a:spcAft>
              <a:spcPct val="35000"/>
            </a:spcAft>
          </a:pPr>
          <a:r>
            <a:rPr lang="en-US" sz="1200" kern="1200"/>
            <a:t>Concepts</a:t>
          </a:r>
        </a:p>
        <a:p>
          <a:pPr lvl="0" algn="l" defTabSz="533400">
            <a:lnSpc>
              <a:spcPct val="90000"/>
            </a:lnSpc>
            <a:spcBef>
              <a:spcPct val="0"/>
            </a:spcBef>
            <a:spcAft>
              <a:spcPct val="35000"/>
            </a:spcAft>
          </a:pPr>
          <a:r>
            <a:rPr lang="en-US" sz="1200" kern="1200"/>
            <a:t>White-boarding activities</a:t>
          </a:r>
        </a:p>
      </dsp:txBody>
      <dsp:txXfrm>
        <a:off x="4283006" y="1468949"/>
        <a:ext cx="2223297" cy="1173307"/>
      </dsp:txXfrm>
    </dsp:sp>
    <dsp:sp modelId="{EE7526BE-3877-4549-98AB-2CE0612CC3CE}">
      <dsp:nvSpPr>
        <dsp:cNvPr id="0" name=""/>
        <dsp:cNvSpPr/>
      </dsp:nvSpPr>
      <dsp:spPr>
        <a:xfrm>
          <a:off x="0" y="2935583"/>
          <a:ext cx="6506304" cy="1173307"/>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C314A9FC-2E9C-4DEE-ABB7-7FB3E8ED9228}">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8FEFCA2-10E5-4E33-A10B-B76F0DCF89E1}">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Meaningful labs</a:t>
          </a:r>
        </a:p>
      </dsp:txBody>
      <dsp:txXfrm>
        <a:off x="1355170" y="2935583"/>
        <a:ext cx="5151133" cy="1173307"/>
      </dsp:txXfrm>
    </dsp:sp>
    <dsp:sp modelId="{0942E67E-4EED-4115-B772-AA818227FA65}">
      <dsp:nvSpPr>
        <dsp:cNvPr id="0" name=""/>
        <dsp:cNvSpPr/>
      </dsp:nvSpPr>
      <dsp:spPr>
        <a:xfrm>
          <a:off x="0" y="4402217"/>
          <a:ext cx="6506304" cy="1173307"/>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7310D832-3790-4E91-A1FE-46881CA9A674}">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4933281-D8FA-45E4-9F70-162031ACD348}">
      <dsp:nvSpPr>
        <dsp:cNvPr id="0" name=""/>
        <dsp:cNvSpPr/>
      </dsp:nvSpPr>
      <dsp:spPr>
        <a:xfrm>
          <a:off x="1355170" y="4402217"/>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Grading focused on acquisition of skills</a:t>
          </a:r>
        </a:p>
      </dsp:txBody>
      <dsp:txXfrm>
        <a:off x="1355170" y="4402217"/>
        <a:ext cx="2927836" cy="1173307"/>
      </dsp:txXfrm>
    </dsp:sp>
    <dsp:sp modelId="{049F2F36-8F8A-42C4-A5C9-960D85CC8461}">
      <dsp:nvSpPr>
        <dsp:cNvPr id="0" name=""/>
        <dsp:cNvSpPr/>
      </dsp:nvSpPr>
      <dsp:spPr>
        <a:xfrm>
          <a:off x="4283006" y="4402217"/>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533400">
            <a:lnSpc>
              <a:spcPct val="90000"/>
            </a:lnSpc>
            <a:spcBef>
              <a:spcPct val="0"/>
            </a:spcBef>
            <a:spcAft>
              <a:spcPct val="35000"/>
            </a:spcAft>
          </a:pPr>
          <a:r>
            <a:rPr lang="en-US" sz="1200" kern="1200"/>
            <a:t>Encouragement of practice and growth</a:t>
          </a:r>
        </a:p>
        <a:p>
          <a:pPr lvl="0" algn="l" defTabSz="533400">
            <a:lnSpc>
              <a:spcPct val="90000"/>
            </a:lnSpc>
            <a:spcBef>
              <a:spcPct val="0"/>
            </a:spcBef>
            <a:spcAft>
              <a:spcPct val="35000"/>
            </a:spcAft>
          </a:pPr>
          <a:r>
            <a:rPr lang="en-US" sz="1200" kern="1200"/>
            <a:t>Failure-safe environment</a:t>
          </a:r>
        </a:p>
      </dsp:txBody>
      <dsp:txXfrm>
        <a:off x="4283006" y="4402217"/>
        <a:ext cx="2223297" cy="11733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45DD2-70A0-45A2-9CDC-F156A46285FA}">
      <dsp:nvSpPr>
        <dsp:cNvPr id="0" name=""/>
        <dsp:cNvSpPr/>
      </dsp:nvSpPr>
      <dsp:spPr>
        <a:xfrm>
          <a:off x="0" y="4999"/>
          <a:ext cx="7596475" cy="431730"/>
        </a:xfrm>
        <a:prstGeom prst="roundRect">
          <a:avLst/>
        </a:prstGeom>
        <a:solidFill>
          <a:schemeClr val="accent3">
            <a:alpha val="9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Gauge student climate</a:t>
          </a:r>
        </a:p>
      </dsp:txBody>
      <dsp:txXfrm>
        <a:off x="21075" y="26074"/>
        <a:ext cx="7554325" cy="389580"/>
      </dsp:txXfrm>
    </dsp:sp>
    <dsp:sp modelId="{319E106A-F685-47C4-A186-9CE790DC6709}">
      <dsp:nvSpPr>
        <dsp:cNvPr id="0" name=""/>
        <dsp:cNvSpPr/>
      </dsp:nvSpPr>
      <dsp:spPr>
        <a:xfrm>
          <a:off x="0" y="436729"/>
          <a:ext cx="7596475"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88"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Classroom culture; access to resources</a:t>
          </a:r>
        </a:p>
        <a:p>
          <a:pPr marL="114300" lvl="1" indent="-114300" algn="l" defTabSz="622300">
            <a:lnSpc>
              <a:spcPct val="90000"/>
            </a:lnSpc>
            <a:spcBef>
              <a:spcPct val="0"/>
            </a:spcBef>
            <a:spcAft>
              <a:spcPct val="20000"/>
            </a:spcAft>
            <a:buChar char="••"/>
          </a:pPr>
          <a:r>
            <a:rPr lang="en-US" sz="1400" kern="1200" dirty="0"/>
            <a:t>Departmental experiences; involvement in opportunities</a:t>
          </a:r>
        </a:p>
        <a:p>
          <a:pPr marL="114300" lvl="1" indent="-114300" algn="l" defTabSz="622300">
            <a:lnSpc>
              <a:spcPct val="90000"/>
            </a:lnSpc>
            <a:spcBef>
              <a:spcPct val="0"/>
            </a:spcBef>
            <a:spcAft>
              <a:spcPct val="20000"/>
            </a:spcAft>
            <a:buChar char="••"/>
          </a:pPr>
          <a:r>
            <a:rPr lang="en-US" sz="1400" kern="1200" dirty="0"/>
            <a:t>Sense of community, identity and belonging; life demands</a:t>
          </a:r>
        </a:p>
        <a:p>
          <a:pPr marL="114300" lvl="1" indent="-114300" algn="l" defTabSz="622300">
            <a:lnSpc>
              <a:spcPct val="90000"/>
            </a:lnSpc>
            <a:spcBef>
              <a:spcPct val="0"/>
            </a:spcBef>
            <a:spcAft>
              <a:spcPct val="20000"/>
            </a:spcAft>
            <a:buChar char="••"/>
          </a:pPr>
          <a:r>
            <a:rPr lang="en-US" sz="1400" kern="1200" dirty="0"/>
            <a:t>Preparation for success</a:t>
          </a:r>
        </a:p>
        <a:p>
          <a:pPr marL="114300" lvl="1" indent="-114300" algn="l" defTabSz="622300">
            <a:lnSpc>
              <a:spcPct val="90000"/>
            </a:lnSpc>
            <a:spcBef>
              <a:spcPct val="0"/>
            </a:spcBef>
            <a:spcAft>
              <a:spcPct val="20000"/>
            </a:spcAft>
            <a:buChar char="••"/>
          </a:pPr>
          <a:endParaRPr lang="en-US" sz="1400" kern="1200" dirty="0"/>
        </a:p>
      </dsp:txBody>
      <dsp:txXfrm>
        <a:off x="0" y="436729"/>
        <a:ext cx="7596475" cy="1415880"/>
      </dsp:txXfrm>
    </dsp:sp>
    <dsp:sp modelId="{C37295BD-C846-4E74-9A81-6E7A388B4E63}">
      <dsp:nvSpPr>
        <dsp:cNvPr id="0" name=""/>
        <dsp:cNvSpPr/>
      </dsp:nvSpPr>
      <dsp:spPr>
        <a:xfrm>
          <a:off x="0" y="1852609"/>
          <a:ext cx="7596475" cy="431730"/>
        </a:xfrm>
        <a:prstGeom prst="roundRect">
          <a:avLst/>
        </a:prstGeom>
        <a:solidFill>
          <a:schemeClr val="accent3">
            <a:alpha val="90000"/>
            <a:hueOff val="0"/>
            <a:satOff val="0"/>
            <a:lumOff val="0"/>
            <a:alphaOff val="-2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Engage faculty in survey development &amp; climate analysis</a:t>
          </a:r>
        </a:p>
      </dsp:txBody>
      <dsp:txXfrm>
        <a:off x="21075" y="1873684"/>
        <a:ext cx="7554325" cy="389580"/>
      </dsp:txXfrm>
    </dsp:sp>
    <dsp:sp modelId="{44BD61C6-339D-44CD-9E9A-252ACF100741}">
      <dsp:nvSpPr>
        <dsp:cNvPr id="0" name=""/>
        <dsp:cNvSpPr/>
      </dsp:nvSpPr>
      <dsp:spPr>
        <a:xfrm>
          <a:off x="0" y="2284339"/>
          <a:ext cx="759647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88"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Collaborate on development of student survey</a:t>
          </a:r>
        </a:p>
        <a:p>
          <a:pPr marL="114300" lvl="1" indent="-114300" algn="l" defTabSz="622300">
            <a:lnSpc>
              <a:spcPct val="90000"/>
            </a:lnSpc>
            <a:spcBef>
              <a:spcPct val="0"/>
            </a:spcBef>
            <a:spcAft>
              <a:spcPct val="20000"/>
            </a:spcAft>
            <a:buChar char="••"/>
          </a:pPr>
          <a:r>
            <a:rPr lang="en-US" sz="1400" kern="1200" dirty="0"/>
            <a:t>Analyze climate results through small group discussions</a:t>
          </a:r>
        </a:p>
        <a:p>
          <a:pPr marL="114300" lvl="1" indent="-114300" algn="l" defTabSz="622300">
            <a:lnSpc>
              <a:spcPct val="90000"/>
            </a:lnSpc>
            <a:spcBef>
              <a:spcPct val="0"/>
            </a:spcBef>
            <a:spcAft>
              <a:spcPct val="20000"/>
            </a:spcAft>
            <a:buChar char="••"/>
          </a:pPr>
          <a:r>
            <a:rPr lang="en-US" sz="1400" kern="1200" dirty="0"/>
            <a:t>Define actions to improvement</a:t>
          </a:r>
        </a:p>
        <a:p>
          <a:pPr marL="114300" lvl="1" indent="-114300" algn="l" defTabSz="622300">
            <a:lnSpc>
              <a:spcPct val="90000"/>
            </a:lnSpc>
            <a:spcBef>
              <a:spcPct val="0"/>
            </a:spcBef>
            <a:spcAft>
              <a:spcPct val="20000"/>
            </a:spcAft>
            <a:buChar char="••"/>
          </a:pPr>
          <a:endParaRPr lang="en-US" sz="1400" kern="1200" dirty="0"/>
        </a:p>
      </dsp:txBody>
      <dsp:txXfrm>
        <a:off x="0" y="2284339"/>
        <a:ext cx="7596475" cy="1192320"/>
      </dsp:txXfrm>
    </dsp:sp>
    <dsp:sp modelId="{3B5A9DB3-6A1A-4C5F-A2CA-95BD61FDF55D}">
      <dsp:nvSpPr>
        <dsp:cNvPr id="0" name=""/>
        <dsp:cNvSpPr/>
      </dsp:nvSpPr>
      <dsp:spPr>
        <a:xfrm>
          <a:off x="0" y="3476659"/>
          <a:ext cx="7596475" cy="431730"/>
        </a:xfrm>
        <a:prstGeom prst="roundRect">
          <a:avLst/>
        </a:prstGeom>
        <a:solidFill>
          <a:schemeClr val="accent3">
            <a:alpha val="90000"/>
            <a:hueOff val="0"/>
            <a:satOff val="0"/>
            <a:lumOff val="0"/>
            <a:alpha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Conduct  workshops</a:t>
          </a:r>
        </a:p>
      </dsp:txBody>
      <dsp:txXfrm>
        <a:off x="21075" y="3497734"/>
        <a:ext cx="7554325" cy="389580"/>
      </dsp:txXfrm>
    </dsp:sp>
    <dsp:sp modelId="{7ED08AF1-691A-4633-A5CD-A16E40C9F68A}">
      <dsp:nvSpPr>
        <dsp:cNvPr id="0" name=""/>
        <dsp:cNvSpPr/>
      </dsp:nvSpPr>
      <dsp:spPr>
        <a:xfrm>
          <a:off x="0" y="3908390"/>
          <a:ext cx="7596475"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88"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Audience: TAs, IAs, peer leaders, students, outreach leads</a:t>
          </a:r>
        </a:p>
        <a:p>
          <a:pPr marL="114300" lvl="1" indent="-114300" algn="l" defTabSz="622300">
            <a:lnSpc>
              <a:spcPct val="90000"/>
            </a:lnSpc>
            <a:spcBef>
              <a:spcPct val="0"/>
            </a:spcBef>
            <a:spcAft>
              <a:spcPct val="20000"/>
            </a:spcAft>
            <a:buChar char="••"/>
          </a:pPr>
          <a:r>
            <a:rPr lang="en-US" sz="1400" kern="1200" dirty="0"/>
            <a:t>Culture and identity</a:t>
          </a:r>
        </a:p>
        <a:p>
          <a:pPr marL="114300" lvl="1" indent="-114300" algn="l" defTabSz="622300">
            <a:lnSpc>
              <a:spcPct val="90000"/>
            </a:lnSpc>
            <a:spcBef>
              <a:spcPct val="0"/>
            </a:spcBef>
            <a:spcAft>
              <a:spcPct val="20000"/>
            </a:spcAft>
            <a:buChar char="••"/>
          </a:pPr>
          <a:r>
            <a:rPr lang="en-US" sz="1400" kern="1200" dirty="0"/>
            <a:t>Celebration of assets</a:t>
          </a:r>
        </a:p>
        <a:p>
          <a:pPr marL="114300" lvl="1" indent="-114300" algn="l" defTabSz="622300">
            <a:lnSpc>
              <a:spcPct val="90000"/>
            </a:lnSpc>
            <a:spcBef>
              <a:spcPct val="0"/>
            </a:spcBef>
            <a:spcAft>
              <a:spcPct val="20000"/>
            </a:spcAft>
            <a:buChar char="••"/>
          </a:pPr>
          <a:r>
            <a:rPr lang="en-US" sz="1400" kern="1200" dirty="0"/>
            <a:t>Relate curricular and co-curricular experiences to advantages</a:t>
          </a:r>
        </a:p>
        <a:p>
          <a:pPr marL="114300" lvl="1" indent="-114300" algn="l" defTabSz="622300">
            <a:lnSpc>
              <a:spcPct val="90000"/>
            </a:lnSpc>
            <a:spcBef>
              <a:spcPct val="0"/>
            </a:spcBef>
            <a:spcAft>
              <a:spcPct val="20000"/>
            </a:spcAft>
            <a:buChar char="••"/>
          </a:pPr>
          <a:endParaRPr lang="en-US" sz="1400" kern="1200" dirty="0"/>
        </a:p>
      </dsp:txBody>
      <dsp:txXfrm>
        <a:off x="0" y="3908390"/>
        <a:ext cx="7596475" cy="1415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C5B92-041B-4A58-9C3A-937EA82B2441}" type="datetimeFigureOut">
              <a:rPr lang="en-US" smtClean="0"/>
              <a:t>9/29/19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8B1EB-B1E2-4435-8D3F-77A6F1B41394}" type="slidenum">
              <a:rPr lang="en-US" smtClean="0"/>
              <a:t>‹#›</a:t>
            </a:fld>
            <a:endParaRPr lang="en-US"/>
          </a:p>
        </p:txBody>
      </p:sp>
    </p:spTree>
    <p:extLst>
      <p:ext uri="{BB962C8B-B14F-4D97-AF65-F5344CB8AC3E}">
        <p14:creationId xmlns:p14="http://schemas.microsoft.com/office/powerpoint/2010/main" val="262421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61DB8-79C3-458E-84C7-6E6C423803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1=strong decrease </a:t>
            </a:r>
          </a:p>
          <a:p>
            <a:pPr eaLnBrk="1" hangingPunct="1">
              <a:spcBef>
                <a:spcPct val="0"/>
              </a:spcBef>
            </a:pPr>
            <a:r>
              <a:rPr lang="en-US" dirty="0"/>
              <a:t>10=strong</a:t>
            </a:r>
            <a:r>
              <a:rPr lang="en-US" baseline="0" dirty="0"/>
              <a:t> increase </a:t>
            </a: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24E6C6-85F1-40AD-B307-2F2FDD52E1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13BD0-72E7-4703-834E-EDB752E86CD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13BD0-72E7-4703-834E-EDB752E86CD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department collects student data regarding such things as classroom environment, students’ experiences in the department regarding sense of community and belonging, access to opportunities, and/or how students identify with the discipline, it can be impactful to engage faculty in discussions about student perspectives on these issues.  If the department does not collect data, then working as a team with a social scientist to design a survey to assess student climate and experiences can create ownership on improving student climate.  Preparing and training teaching and instructional assistants is another important aspect of establishing inclusive environments, in particular considering that they are your eyes and ears for identifying and connecting with at risk students.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00F944-C75B-402F-95F1-B492CC3D8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1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160EA64-D806-43AC-9DF2-F8C432F32B4C}" type="datetimeFigureOut">
              <a:rPr lang="en-US" smtClean="0"/>
              <a:t>9/29/19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A7A6979-0714-4377-B894-6BE4C2D6E202}"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617557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7380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151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4681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160EA64-D806-43AC-9DF2-F8C432F32B4C}" type="datetimeFigureOut">
              <a:rPr lang="en-US" smtClean="0"/>
              <a:t>9/29/19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A7A6979-0714-4377-B894-6BE4C2D6E202}"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11582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7726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9/29/19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332968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4763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2950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BE4249-C0D0-4B06-8692-E8BB871AF643}" type="datetimeFigureOut">
              <a:rPr lang="en-US" smtClean="0"/>
              <a:t>9/29/19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7A6979-0714-4377-B894-6BE4C2D6E202}"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607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42B0DB6-F5C7-45FB-8CF3-31B45F9C2DAC}" type="datetimeFigureOut">
              <a:rPr lang="en-US" smtClean="0"/>
              <a:t>9/29/19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7A6979-0714-4377-B894-6BE4C2D6E202}"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3133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160EA64-D806-43AC-9DF2-F8C432F32B4C}" type="datetimeFigureOut">
              <a:rPr lang="en-US" smtClean="0"/>
              <a:t>9/29/19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A7A6979-0714-4377-B894-6BE4C2D6E202}"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77257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525FB.7207CAF0" TargetMode="External"/><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33.svg"/><Relationship Id="rId1" Type="http://schemas.openxmlformats.org/officeDocument/2006/relationships/slideLayout" Target="../slideLayouts/slideLayout3.xml"/><Relationship Id="rId2" Type="http://schemas.openxmlformats.org/officeDocument/2006/relationships/hyperlink" Target="mailto:agates@utep.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hyperlink" Target="https://www.google.com/imgres?imgurl=https://cra.org/crn/wp-content/uploads/sites/7/2015/10/BRAID-Logo.png&amp;imgrefurl=https://cra.org/crn/2016/03/expanding-the-pipeline-building-recruiting-and-inclusion-for-diversity-braid-emerging-research-on-diversifying-the-cs-major/&amp;docid=ieaxkZf-O_aVfM&amp;tbnid=tGx-LB-MvV5pkM:&amp;vet=10ahUKEwiVns-3kLLgAhUOKqwKHZVICLwQMwhEKAMwAw..i&amp;w=1057&amp;h=221&amp;bih=838&amp;biw=1500&amp;q=Braid%20Harvey%20muddimage&amp;ved=0ahUKEwiVns-3kLLgAhUOKqwKHZVICLwQMwhEKAMwAw&amp;iact=mrc&amp;uact=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1D149FF-24EA-4575-93C6-D58A025865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E07F27-2AC2-4A0A-8B37-90AAA9406AF1}"/>
              </a:ext>
            </a:extLst>
          </p:cNvPr>
          <p:cNvSpPr>
            <a:spLocks noGrp="1"/>
          </p:cNvSpPr>
          <p:nvPr>
            <p:ph type="ctrTitle"/>
          </p:nvPr>
        </p:nvSpPr>
        <p:spPr>
          <a:xfrm>
            <a:off x="2270415" y="1480930"/>
            <a:ext cx="5564318" cy="3672027"/>
          </a:xfrm>
        </p:spPr>
        <p:txBody>
          <a:bodyPr anchor="ctr">
            <a:normAutofit/>
          </a:bodyPr>
          <a:lstStyle/>
          <a:p>
            <a:pPr algn="r"/>
            <a:r>
              <a:rPr lang="en-US" sz="4800" dirty="0"/>
              <a:t>The university of Texas at El Paso</a:t>
            </a:r>
            <a:br>
              <a:rPr lang="en-US" sz="4800" dirty="0"/>
            </a:br>
            <a:r>
              <a:rPr lang="en-US" sz="3600" dirty="0"/>
              <a:t> </a:t>
            </a:r>
            <a:br>
              <a:rPr lang="en-US" sz="3600" dirty="0"/>
            </a:br>
            <a:r>
              <a:rPr lang="en-US" sz="3600" dirty="0"/>
              <a:t>computer science</a:t>
            </a:r>
            <a:endParaRPr lang="en-US" sz="4800" dirty="0"/>
          </a:p>
        </p:txBody>
      </p:sp>
      <p:sp>
        <p:nvSpPr>
          <p:cNvPr id="3" name="Subtitle 2">
            <a:extLst>
              <a:ext uri="{FF2B5EF4-FFF2-40B4-BE49-F238E27FC236}">
                <a16:creationId xmlns:a16="http://schemas.microsoft.com/office/drawing/2014/main" xmlns="" id="{1C29FB48-F080-4B3D-BD0B-AC821C32471C}"/>
              </a:ext>
            </a:extLst>
          </p:cNvPr>
          <p:cNvSpPr>
            <a:spLocks noGrp="1"/>
          </p:cNvSpPr>
          <p:nvPr>
            <p:ph type="subTitle" idx="1"/>
          </p:nvPr>
        </p:nvSpPr>
        <p:spPr>
          <a:xfrm>
            <a:off x="8453010" y="1480930"/>
            <a:ext cx="2973966" cy="3732515"/>
          </a:xfrm>
        </p:spPr>
        <p:txBody>
          <a:bodyPr anchor="ctr">
            <a:normAutofit/>
          </a:bodyPr>
          <a:lstStyle/>
          <a:p>
            <a:pPr algn="l">
              <a:spcAft>
                <a:spcPts val="600"/>
              </a:spcAft>
            </a:pPr>
            <a:r>
              <a:rPr lang="en-US" sz="2000" dirty="0"/>
              <a:t>Ann Q. Gates</a:t>
            </a:r>
          </a:p>
          <a:p>
            <a:pPr algn="l">
              <a:spcAft>
                <a:spcPts val="600"/>
              </a:spcAft>
            </a:pPr>
            <a:r>
              <a:rPr lang="en-US" sz="2000" dirty="0"/>
              <a:t>Professor and Chair  </a:t>
            </a:r>
          </a:p>
          <a:p>
            <a:pPr algn="l">
              <a:spcAft>
                <a:spcPts val="600"/>
              </a:spcAft>
            </a:pPr>
            <a:r>
              <a:rPr lang="en-US" sz="1600" dirty="0"/>
              <a:t>Director - CREST </a:t>
            </a:r>
            <a:r>
              <a:rPr lang="en-US" sz="1600" dirty="0" err="1"/>
              <a:t>CyberShare</a:t>
            </a:r>
            <a:r>
              <a:rPr lang="en-US" sz="1600" dirty="0"/>
              <a:t> Center of Excellence</a:t>
            </a:r>
          </a:p>
          <a:p>
            <a:pPr algn="l">
              <a:spcAft>
                <a:spcPts val="600"/>
              </a:spcAft>
            </a:pPr>
            <a:r>
              <a:rPr lang="en-US" sz="1600" dirty="0"/>
              <a:t>Director - CAHSI INCLUDES</a:t>
            </a:r>
          </a:p>
          <a:p>
            <a:pPr algn="l">
              <a:spcAft>
                <a:spcPts val="600"/>
              </a:spcAft>
            </a:pPr>
            <a:endParaRPr lang="en-US" sz="2000" dirty="0"/>
          </a:p>
          <a:p>
            <a:pPr algn="l">
              <a:spcAft>
                <a:spcPts val="600"/>
              </a:spcAft>
            </a:pPr>
            <a:r>
              <a:rPr lang="en-US" sz="2000" dirty="0"/>
              <a:t>Martine Ceberio</a:t>
            </a:r>
          </a:p>
          <a:p>
            <a:pPr algn="l">
              <a:spcAft>
                <a:spcPts val="600"/>
              </a:spcAft>
            </a:pPr>
            <a:r>
              <a:rPr lang="en-US" sz="2000" dirty="0"/>
              <a:t>Professor</a:t>
            </a:r>
          </a:p>
        </p:txBody>
      </p:sp>
      <p:sp>
        <p:nvSpPr>
          <p:cNvPr id="10" name="Rectangle 9">
            <a:extLst>
              <a:ext uri="{FF2B5EF4-FFF2-40B4-BE49-F238E27FC236}">
                <a16:creationId xmlns:a16="http://schemas.microsoft.com/office/drawing/2014/main" xmlns="" id="{CC965133-69F4-4869-A4C0-97C9B2B600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6"/>
            <a:ext cx="2108425" cy="6857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Freeform 6">
            <a:extLst>
              <a:ext uri="{FF2B5EF4-FFF2-40B4-BE49-F238E27FC236}">
                <a16:creationId xmlns:a16="http://schemas.microsoft.com/office/drawing/2014/main" xmlns="" id="{43FEB8E0-28C6-45D4-B8D7-F36F09074E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1125266"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cxnSp>
        <p:nvCxnSpPr>
          <p:cNvPr id="14" name="Straight Connector 13">
            <a:extLst>
              <a:ext uri="{FF2B5EF4-FFF2-40B4-BE49-F238E27FC236}">
                <a16:creationId xmlns:a16="http://schemas.microsoft.com/office/drawing/2014/main" xmlns="" id="{409EBF91-BD5B-4CA7-8B07-993751CD3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16357" y="2463421"/>
            <a:ext cx="0" cy="20335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1828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229600" cy="1143000"/>
          </a:xfrm>
        </p:spPr>
        <p:txBody>
          <a:bodyPr>
            <a:noAutofit/>
          </a:bodyPr>
          <a:lstStyle/>
          <a:p>
            <a:r>
              <a:rPr lang="en-US" sz="3600" b="1" dirty="0"/>
              <a:t>ARG: Entering the professional research community </a:t>
            </a:r>
          </a:p>
        </p:txBody>
      </p:sp>
      <p:sp>
        <p:nvSpPr>
          <p:cNvPr id="5" name="Content Placeholder 4"/>
          <p:cNvSpPr>
            <a:spLocks noGrp="1"/>
          </p:cNvSpPr>
          <p:nvPr>
            <p:ph idx="1"/>
          </p:nvPr>
        </p:nvSpPr>
        <p:spPr>
          <a:xfrm>
            <a:off x="1990696" y="1857370"/>
            <a:ext cx="8248708" cy="4772030"/>
          </a:xfrm>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sz="1500" dirty="0"/>
          </a:p>
          <a:p>
            <a:pPr>
              <a:buNone/>
            </a:pPr>
            <a:r>
              <a:rPr lang="en-US" sz="1500" dirty="0"/>
              <a:t>*** p&lt;.001, **p&lt;.01; independent samples t-tests </a:t>
            </a:r>
          </a:p>
        </p:txBody>
      </p:sp>
      <p:graphicFrame>
        <p:nvGraphicFramePr>
          <p:cNvPr id="6" name="Table 5"/>
          <p:cNvGraphicFramePr>
            <a:graphicFrameLocks noGrp="1"/>
          </p:cNvGraphicFramePr>
          <p:nvPr>
            <p:extLst>
              <p:ext uri="{D42A27DB-BD31-4B8C-83A1-F6EECF244321}">
                <p14:modId xmlns:p14="http://schemas.microsoft.com/office/powerpoint/2010/main" val="3429442003"/>
              </p:ext>
            </p:extLst>
          </p:nvPr>
        </p:nvGraphicFramePr>
        <p:xfrm>
          <a:off x="1676400" y="1600200"/>
          <a:ext cx="8382000" cy="4617720"/>
        </p:xfrm>
        <a:graphic>
          <a:graphicData uri="http://schemas.openxmlformats.org/drawingml/2006/table">
            <a:tbl>
              <a:tblPr firstRow="1" bandRow="1">
                <a:tableStyleId>{8FD4443E-F989-4FC4-A0C8-D5A2AF1F390B}</a:tableStyleId>
              </a:tblPr>
              <a:tblGrid>
                <a:gridCol w="1995714">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357086">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1721863">
                <a:tc>
                  <a:txBody>
                    <a:bodyPr/>
                    <a:lstStyle/>
                    <a:p>
                      <a:r>
                        <a:rPr lang="en-US" dirty="0"/>
                        <a:t>Professional activity undertaken in the last year </a:t>
                      </a:r>
                    </a:p>
                  </a:txBody>
                  <a:tcPr/>
                </a:tc>
                <a:tc>
                  <a:txBody>
                    <a:bodyPr/>
                    <a:lstStyle/>
                    <a:p>
                      <a:r>
                        <a:rPr lang="en-US" dirty="0"/>
                        <a:t>Number of out-of-class ARG students</a:t>
                      </a:r>
                    </a:p>
                    <a:p>
                      <a:r>
                        <a:rPr lang="en-US" sz="1400" dirty="0"/>
                        <a:t>(n=143) </a:t>
                      </a:r>
                    </a:p>
                  </a:txBody>
                  <a:tcPr/>
                </a:tc>
                <a:tc>
                  <a:txBody>
                    <a:bodyPr/>
                    <a:lstStyle/>
                    <a:p>
                      <a:r>
                        <a:rPr lang="en-US" dirty="0"/>
                        <a:t>%</a:t>
                      </a:r>
                      <a:r>
                        <a:rPr lang="en-US" baseline="0" dirty="0"/>
                        <a:t> of ARG students </a:t>
                      </a:r>
                    </a:p>
                    <a:p>
                      <a:r>
                        <a:rPr lang="en-US" sz="1400" baseline="0" dirty="0"/>
                        <a:t>(n=143)</a:t>
                      </a:r>
                      <a:endParaRPr lang="en-US" sz="1400" dirty="0"/>
                    </a:p>
                  </a:txBody>
                  <a:tcPr/>
                </a:tc>
                <a:tc>
                  <a:txBody>
                    <a:bodyPr/>
                    <a:lstStyle/>
                    <a:p>
                      <a:r>
                        <a:rPr lang="en-US" dirty="0"/>
                        <a:t># of national sample</a:t>
                      </a:r>
                      <a:r>
                        <a:rPr lang="en-US" baseline="0" dirty="0"/>
                        <a:t> of research students  (NSF REU)</a:t>
                      </a:r>
                    </a:p>
                    <a:p>
                      <a:r>
                        <a:rPr lang="en-US" sz="1400" baseline="0" dirty="0"/>
                        <a:t>(n=464)</a:t>
                      </a:r>
                      <a:endParaRPr lang="en-US" sz="1400" dirty="0"/>
                    </a:p>
                  </a:txBody>
                  <a:tcPr/>
                </a:tc>
                <a:tc>
                  <a:txBody>
                    <a:bodyPr/>
                    <a:lstStyle/>
                    <a:p>
                      <a:r>
                        <a:rPr lang="en-US" dirty="0"/>
                        <a:t>% of national sample </a:t>
                      </a:r>
                    </a:p>
                    <a:p>
                      <a:r>
                        <a:rPr lang="en-US" sz="1400" dirty="0"/>
                        <a:t>(n=464)</a:t>
                      </a:r>
                    </a:p>
                  </a:txBody>
                  <a:tcPr/>
                </a:tc>
                <a:extLst>
                  <a:ext uri="{0D108BD9-81ED-4DB2-BD59-A6C34878D82A}">
                    <a16:rowId xmlns:a16="http://schemas.microsoft.com/office/drawing/2014/main" xmlns="" val="10000"/>
                  </a:ext>
                </a:extLst>
              </a:tr>
              <a:tr h="1013867">
                <a:tc>
                  <a:txBody>
                    <a:bodyPr/>
                    <a:lstStyle/>
                    <a:p>
                      <a:r>
                        <a:rPr lang="en-US" dirty="0"/>
                        <a:t>Attended a professional conference*** </a:t>
                      </a:r>
                    </a:p>
                  </a:txBody>
                  <a:tcPr/>
                </a:tc>
                <a:tc>
                  <a:txBody>
                    <a:bodyPr/>
                    <a:lstStyle/>
                    <a:p>
                      <a:pPr algn="ctr"/>
                      <a:r>
                        <a:rPr lang="en-US" dirty="0"/>
                        <a:t>88</a:t>
                      </a:r>
                    </a:p>
                  </a:txBody>
                  <a:tcPr/>
                </a:tc>
                <a:tc>
                  <a:txBody>
                    <a:bodyPr/>
                    <a:lstStyle/>
                    <a:p>
                      <a:pPr algn="ctr"/>
                      <a:r>
                        <a:rPr lang="en-US" dirty="0"/>
                        <a:t>62%</a:t>
                      </a:r>
                      <a:endParaRPr lang="en-US" b="1" dirty="0"/>
                    </a:p>
                  </a:txBody>
                  <a:tcPr/>
                </a:tc>
                <a:tc>
                  <a:txBody>
                    <a:bodyPr/>
                    <a:lstStyle/>
                    <a:p>
                      <a:pPr algn="ctr"/>
                      <a:r>
                        <a:rPr lang="en-US" dirty="0"/>
                        <a:t>105</a:t>
                      </a:r>
                    </a:p>
                  </a:txBody>
                  <a:tcPr/>
                </a:tc>
                <a:tc>
                  <a:txBody>
                    <a:bodyPr/>
                    <a:lstStyle/>
                    <a:p>
                      <a:pPr algn="ctr"/>
                      <a:r>
                        <a:rPr lang="en-US" dirty="0"/>
                        <a:t>23%</a:t>
                      </a:r>
                      <a:endParaRPr lang="en-US" b="1" dirty="0"/>
                    </a:p>
                  </a:txBody>
                  <a:tcPr/>
                </a:tc>
                <a:extLst>
                  <a:ext uri="{0D108BD9-81ED-4DB2-BD59-A6C34878D82A}">
                    <a16:rowId xmlns:a16="http://schemas.microsoft.com/office/drawing/2014/main" xmlns="" val="10001"/>
                  </a:ext>
                </a:extLst>
              </a:tr>
              <a:tr h="939197">
                <a:tc>
                  <a:txBody>
                    <a:bodyPr/>
                    <a:lstStyle/>
                    <a:p>
                      <a:r>
                        <a:rPr lang="en-US" dirty="0"/>
                        <a:t>Authored or co-authored</a:t>
                      </a:r>
                      <a:r>
                        <a:rPr lang="en-US" baseline="0" dirty="0"/>
                        <a:t> a  journal article **</a:t>
                      </a:r>
                      <a:endParaRPr lang="en-US" dirty="0"/>
                    </a:p>
                  </a:txBody>
                  <a:tcPr/>
                </a:tc>
                <a:tc>
                  <a:txBody>
                    <a:bodyPr/>
                    <a:lstStyle/>
                    <a:p>
                      <a:pPr algn="ctr"/>
                      <a:r>
                        <a:rPr lang="en-US" dirty="0"/>
                        <a:t>18</a:t>
                      </a:r>
                    </a:p>
                  </a:txBody>
                  <a:tcPr/>
                </a:tc>
                <a:tc>
                  <a:txBody>
                    <a:bodyPr/>
                    <a:lstStyle/>
                    <a:p>
                      <a:pPr algn="ctr"/>
                      <a:r>
                        <a:rPr lang="en-US" dirty="0"/>
                        <a:t>13%</a:t>
                      </a:r>
                      <a:endParaRPr lang="en-US" b="1" dirty="0"/>
                    </a:p>
                  </a:txBody>
                  <a:tcPr/>
                </a:tc>
                <a:tc>
                  <a:txBody>
                    <a:bodyPr/>
                    <a:lstStyle/>
                    <a:p>
                      <a:pPr algn="ctr"/>
                      <a:r>
                        <a:rPr lang="en-US" dirty="0"/>
                        <a:t>25</a:t>
                      </a:r>
                    </a:p>
                  </a:txBody>
                  <a:tcPr/>
                </a:tc>
                <a:tc>
                  <a:txBody>
                    <a:bodyPr/>
                    <a:lstStyle/>
                    <a:p>
                      <a:pPr algn="ctr"/>
                      <a:r>
                        <a:rPr lang="en-US" dirty="0"/>
                        <a:t>5%</a:t>
                      </a:r>
                      <a:endParaRPr lang="en-US" b="1" dirty="0"/>
                    </a:p>
                  </a:txBody>
                  <a:tcPr/>
                </a:tc>
                <a:extLst>
                  <a:ext uri="{0D108BD9-81ED-4DB2-BD59-A6C34878D82A}">
                    <a16:rowId xmlns:a16="http://schemas.microsoft.com/office/drawing/2014/main" xmlns="" val="10002"/>
                  </a:ext>
                </a:extLst>
              </a:tr>
              <a:tr h="942793">
                <a:tc>
                  <a:txBody>
                    <a:bodyPr/>
                    <a:lstStyle/>
                    <a:p>
                      <a:r>
                        <a:rPr lang="en-US" dirty="0"/>
                        <a:t>Presented a conference paper or poster*** </a:t>
                      </a:r>
                    </a:p>
                  </a:txBody>
                  <a:tcPr/>
                </a:tc>
                <a:tc>
                  <a:txBody>
                    <a:bodyPr/>
                    <a:lstStyle/>
                    <a:p>
                      <a:pPr algn="ctr"/>
                      <a:r>
                        <a:rPr lang="en-US" dirty="0"/>
                        <a:t>54</a:t>
                      </a:r>
                    </a:p>
                  </a:txBody>
                  <a:tcPr/>
                </a:tc>
                <a:tc>
                  <a:txBody>
                    <a:bodyPr/>
                    <a:lstStyle/>
                    <a:p>
                      <a:pPr algn="ctr"/>
                      <a:r>
                        <a:rPr lang="en-US" dirty="0"/>
                        <a:t>38%</a:t>
                      </a:r>
                      <a:endParaRPr lang="en-US" b="1" dirty="0"/>
                    </a:p>
                  </a:txBody>
                  <a:tcPr/>
                </a:tc>
                <a:tc>
                  <a:txBody>
                    <a:bodyPr/>
                    <a:lstStyle/>
                    <a:p>
                      <a:pPr algn="ctr"/>
                      <a:r>
                        <a:rPr lang="en-US" dirty="0"/>
                        <a:t>67</a:t>
                      </a:r>
                    </a:p>
                  </a:txBody>
                  <a:tcPr/>
                </a:tc>
                <a:tc>
                  <a:txBody>
                    <a:bodyPr/>
                    <a:lstStyle/>
                    <a:p>
                      <a:pPr algn="ctr"/>
                      <a:r>
                        <a:rPr lang="en-US" dirty="0"/>
                        <a:t>14%</a:t>
                      </a:r>
                      <a:endParaRPr lang="en-US" b="1" dirty="0"/>
                    </a:p>
                  </a:txBody>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xmlns="" id="{30BC9609-A8AF-411F-A9E0-C3B93C8945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24C5FE2-335F-4C57-AB2B-2DFFF11B2B32}"/>
              </a:ext>
            </a:extLst>
          </p:cNvPr>
          <p:cNvSpPr>
            <a:spLocks noGrp="1"/>
          </p:cNvSpPr>
          <p:nvPr>
            <p:ph type="title"/>
          </p:nvPr>
        </p:nvSpPr>
        <p:spPr>
          <a:xfrm>
            <a:off x="640080" y="639704"/>
            <a:ext cx="3299579" cy="4453890"/>
          </a:xfrm>
        </p:spPr>
        <p:txBody>
          <a:bodyPr anchor="ctr">
            <a:normAutofit/>
          </a:bodyPr>
          <a:lstStyle/>
          <a:p>
            <a:pPr algn="ctr"/>
            <a:r>
              <a:rPr lang="en-US" dirty="0" smtClean="0"/>
              <a:t>Reimagining </a:t>
            </a:r>
            <a:r>
              <a:rPr lang="en-US" dirty="0"/>
              <a:t>CS</a:t>
            </a:r>
            <a:br>
              <a:rPr lang="en-US" dirty="0"/>
            </a:br>
            <a:r>
              <a:rPr lang="en-US" dirty="0"/>
              <a:t/>
            </a:r>
            <a:br>
              <a:rPr lang="en-US" dirty="0"/>
            </a:br>
            <a:endParaRPr lang="en-US" dirty="0"/>
          </a:p>
        </p:txBody>
      </p:sp>
      <p:graphicFrame>
        <p:nvGraphicFramePr>
          <p:cNvPr id="16" name="Content Placeholder 5">
            <a:extLst>
              <a:ext uri="{FF2B5EF4-FFF2-40B4-BE49-F238E27FC236}">
                <a16:creationId xmlns:a16="http://schemas.microsoft.com/office/drawing/2014/main" xmlns="" id="{206F1A06-3059-4731-9CA8-A14D8B6FD364}"/>
              </a:ext>
            </a:extLst>
          </p:cNvPr>
          <p:cNvGraphicFramePr>
            <a:graphicFrameLocks noGrp="1"/>
          </p:cNvGraphicFramePr>
          <p:nvPr>
            <p:ph idx="1"/>
            <p:extLst>
              <p:ext uri="{D42A27DB-BD31-4B8C-83A1-F6EECF244321}">
                <p14:modId xmlns:p14="http://schemas.microsoft.com/office/powerpoint/2010/main" val="4067155753"/>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7" descr="Image result for NSF RED image">
            <a:extLst>
              <a:ext uri="{FF2B5EF4-FFF2-40B4-BE49-F238E27FC236}">
                <a16:creationId xmlns:a16="http://schemas.microsoft.com/office/drawing/2014/main" xmlns="" id="{85CFE0B9-5499-4559-A1D1-BE29B9E77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473" y="3144923"/>
            <a:ext cx="1768791" cy="176879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ED6599DA-E2F5-474A-B327-4A7FA9797013}"/>
              </a:ext>
            </a:extLst>
          </p:cNvPr>
          <p:cNvSpPr txBox="1"/>
          <p:nvPr/>
        </p:nvSpPr>
        <p:spPr>
          <a:xfrm>
            <a:off x="1572761" y="5048489"/>
            <a:ext cx="1338828" cy="261610"/>
          </a:xfrm>
          <a:prstGeom prst="rect">
            <a:avLst/>
          </a:prstGeom>
          <a:noFill/>
        </p:spPr>
        <p:txBody>
          <a:bodyPr wrap="none" rtlCol="0">
            <a:spAutoFit/>
          </a:bodyPr>
          <a:lstStyle/>
          <a:p>
            <a:r>
              <a:rPr lang="en-US" sz="1100" dirty="0"/>
              <a:t>NSF Grant </a:t>
            </a:r>
            <a:r>
              <a:rPr lang="en-US" sz="1100" dirty="0">
                <a:solidFill>
                  <a:srgbClr val="002060"/>
                </a:solidFill>
                <a:latin typeface="Calibri" panose="020F0502020204030204" pitchFamily="34" charset="0"/>
              </a:rPr>
              <a:t>1042341</a:t>
            </a:r>
            <a:endParaRPr lang="en-US" sz="1100" dirty="0"/>
          </a:p>
        </p:txBody>
      </p:sp>
      <p:sp>
        <p:nvSpPr>
          <p:cNvPr id="8" name="Rectangle 7">
            <a:extLst>
              <a:ext uri="{FF2B5EF4-FFF2-40B4-BE49-F238E27FC236}">
                <a16:creationId xmlns:a16="http://schemas.microsoft.com/office/drawing/2014/main" xmlns="" id="{BD344780-7942-49C5-82D8-A850F6021D73}"/>
              </a:ext>
            </a:extLst>
          </p:cNvPr>
          <p:cNvSpPr/>
          <p:nvPr/>
        </p:nvSpPr>
        <p:spPr>
          <a:xfrm>
            <a:off x="541424" y="6289849"/>
            <a:ext cx="11165471" cy="495846"/>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Re-imagining what it means to learn, whose knowledge counts, and  what counts as knowledge.</a:t>
            </a:r>
          </a:p>
        </p:txBody>
      </p:sp>
    </p:spTree>
    <p:extLst>
      <p:ext uri="{BB962C8B-B14F-4D97-AF65-F5344CB8AC3E}">
        <p14:creationId xmlns:p14="http://schemas.microsoft.com/office/powerpoint/2010/main" val="661095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0E75D-9B0B-40D0-930E-3648F0927EF9}"/>
              </a:ext>
            </a:extLst>
          </p:cNvPr>
          <p:cNvSpPr>
            <a:spLocks noGrp="1"/>
          </p:cNvSpPr>
          <p:nvPr>
            <p:ph type="ctrTitle"/>
          </p:nvPr>
        </p:nvSpPr>
        <p:spPr>
          <a:xfrm>
            <a:off x="6744594" y="150199"/>
            <a:ext cx="4798243" cy="3732835"/>
          </a:xfrm>
        </p:spPr>
        <p:txBody>
          <a:bodyPr>
            <a:normAutofit/>
          </a:bodyPr>
          <a:lstStyle/>
          <a:p>
            <a:r>
              <a:rPr lang="en-US" sz="5000" dirty="0"/>
              <a:t>CAHSI-Google</a:t>
            </a:r>
            <a:br>
              <a:rPr lang="en-US" sz="5000" dirty="0"/>
            </a:br>
            <a:r>
              <a:rPr lang="en-US" sz="5000" dirty="0"/>
              <a:t>Problem Solving Courses</a:t>
            </a:r>
          </a:p>
        </p:txBody>
      </p:sp>
      <p:sp>
        <p:nvSpPr>
          <p:cNvPr id="3" name="Subtitle 2">
            <a:extLst>
              <a:ext uri="{FF2B5EF4-FFF2-40B4-BE49-F238E27FC236}">
                <a16:creationId xmlns:a16="http://schemas.microsoft.com/office/drawing/2014/main" xmlns="" id="{9313D9CC-8455-412E-A75A-B48D795383CD}"/>
              </a:ext>
            </a:extLst>
          </p:cNvPr>
          <p:cNvSpPr>
            <a:spLocks noGrp="1"/>
          </p:cNvSpPr>
          <p:nvPr>
            <p:ph type="subTitle" idx="1"/>
          </p:nvPr>
        </p:nvSpPr>
        <p:spPr>
          <a:xfrm>
            <a:off x="6744593" y="4033233"/>
            <a:ext cx="4798243" cy="1794656"/>
          </a:xfrm>
        </p:spPr>
        <p:txBody>
          <a:bodyPr>
            <a:noAutofit/>
          </a:bodyPr>
          <a:lstStyle/>
          <a:p>
            <a:pPr>
              <a:lnSpc>
                <a:spcPct val="102000"/>
              </a:lnSpc>
              <a:spcAft>
                <a:spcPts val="600"/>
              </a:spcAft>
            </a:pPr>
            <a:endParaRPr lang="en-US" sz="1600" dirty="0"/>
          </a:p>
        </p:txBody>
      </p:sp>
      <p:pic>
        <p:nvPicPr>
          <p:cNvPr id="7" name="Graphic 6" descr="Head with Gears">
            <a:extLst>
              <a:ext uri="{FF2B5EF4-FFF2-40B4-BE49-F238E27FC236}">
                <a16:creationId xmlns:a16="http://schemas.microsoft.com/office/drawing/2014/main" xmlns="" id="{D530EF58-F481-470C-A464-08E9CDE82F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71403" y="1425173"/>
            <a:ext cx="4207669" cy="4207669"/>
          </a:xfrm>
          <a:prstGeom prst="rect">
            <a:avLst/>
          </a:prstGeom>
        </p:spPr>
      </p:pic>
    </p:spTree>
    <p:extLst>
      <p:ext uri="{BB962C8B-B14F-4D97-AF65-F5344CB8AC3E}">
        <p14:creationId xmlns:p14="http://schemas.microsoft.com/office/powerpoint/2010/main" val="267557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xmlns="" id="{1E1665A6-74DB-4F44-A6EF-F01205E87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97415A-0866-44DF-9459-C3740A9E5CC1}"/>
              </a:ext>
            </a:extLst>
          </p:cNvPr>
          <p:cNvSpPr>
            <a:spLocks noGrp="1"/>
          </p:cNvSpPr>
          <p:nvPr>
            <p:ph type="title"/>
          </p:nvPr>
        </p:nvSpPr>
        <p:spPr>
          <a:xfrm>
            <a:off x="643467" y="685800"/>
            <a:ext cx="10905066" cy="1485900"/>
          </a:xfrm>
          <a:noFill/>
        </p:spPr>
        <p:txBody>
          <a:bodyPr>
            <a:normAutofit/>
          </a:bodyPr>
          <a:lstStyle/>
          <a:p>
            <a:pPr algn="ctr"/>
            <a:r>
              <a:rPr lang="en-US"/>
              <a:t>Features</a:t>
            </a:r>
          </a:p>
        </p:txBody>
      </p:sp>
      <p:graphicFrame>
        <p:nvGraphicFramePr>
          <p:cNvPr id="5" name="Content Placeholder 2">
            <a:extLst>
              <a:ext uri="{FF2B5EF4-FFF2-40B4-BE49-F238E27FC236}">
                <a16:creationId xmlns:a16="http://schemas.microsoft.com/office/drawing/2014/main" xmlns="" id="{C3F50D2A-FCB8-4033-99C7-1E690492D3AC}"/>
              </a:ext>
            </a:extLst>
          </p:cNvPr>
          <p:cNvGraphicFramePr>
            <a:graphicFrameLocks noGrp="1"/>
          </p:cNvGraphicFramePr>
          <p:nvPr>
            <p:ph idx="1"/>
            <p:extLst>
              <p:ext uri="{D42A27DB-BD31-4B8C-83A1-F6EECF244321}">
                <p14:modId xmlns:p14="http://schemas.microsoft.com/office/powerpoint/2010/main" val="325527182"/>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1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4BB1650-B616-4EFB-9FB7-5D93104B5A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5651DA8-3F9D-440C-BEC3-444AB4F297DE}"/>
              </a:ext>
            </a:extLst>
          </p:cNvPr>
          <p:cNvSpPr>
            <a:spLocks noGrp="1"/>
          </p:cNvSpPr>
          <p:nvPr>
            <p:ph idx="1"/>
          </p:nvPr>
        </p:nvSpPr>
        <p:spPr>
          <a:xfrm>
            <a:off x="536811" y="1188719"/>
            <a:ext cx="6454229" cy="5173443"/>
          </a:xfrm>
        </p:spPr>
        <p:txBody>
          <a:bodyPr anchor="ctr">
            <a:normAutofit lnSpcReduction="10000"/>
          </a:bodyPr>
          <a:lstStyle/>
          <a:p>
            <a:pPr>
              <a:spcAft>
                <a:spcPts val="600"/>
              </a:spcAft>
            </a:pPr>
            <a:r>
              <a:rPr lang="en-US" sz="2400" dirty="0"/>
              <a:t>We're problem solvers, as computer scientists. And yet, it feels like we have stopped, or forgotten, or been too busy to make it more explicit in our regular (core) classes. The problem-solving course is our remedy.</a:t>
            </a:r>
          </a:p>
          <a:p>
            <a:pPr>
              <a:spcAft>
                <a:spcPts val="600"/>
              </a:spcAft>
            </a:pPr>
            <a:r>
              <a:rPr lang="en-US" sz="2400" dirty="0"/>
              <a:t>One of the biggest things that we have learned by running these classes is how... we're seeing big holes in our curriculum. This is forcing us to understand what students want to get out of our program… we need to be more proactive to actually train them to do the stuff they need to do on the job.	</a:t>
            </a:r>
          </a:p>
          <a:p>
            <a:pPr marL="0" indent="0">
              <a:buNone/>
            </a:pPr>
            <a:r>
              <a:rPr lang="en-US" sz="1700" dirty="0"/>
              <a:t>			</a:t>
            </a:r>
          </a:p>
        </p:txBody>
      </p:sp>
      <p:sp>
        <p:nvSpPr>
          <p:cNvPr id="10" name="Rectangle 9">
            <a:extLst>
              <a:ext uri="{FF2B5EF4-FFF2-40B4-BE49-F238E27FC236}">
                <a16:creationId xmlns:a16="http://schemas.microsoft.com/office/drawing/2014/main" xmlns="" id="{BB47C962-A905-4168-832D-BF622B381E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xmlns="" id="{B0CAA55C-9F48-4F94-95AA-5635394974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xmlns="" id="{51335E4D-2B8D-4A42-A987-30F808F700C6}"/>
              </a:ext>
            </a:extLst>
          </p:cNvPr>
          <p:cNvSpPr>
            <a:spLocks noGrp="1"/>
          </p:cNvSpPr>
          <p:nvPr>
            <p:ph type="title"/>
          </p:nvPr>
        </p:nvSpPr>
        <p:spPr>
          <a:xfrm>
            <a:off x="8523027" y="1252181"/>
            <a:ext cx="3132162" cy="4302457"/>
          </a:xfrm>
        </p:spPr>
        <p:txBody>
          <a:bodyPr>
            <a:normAutofit/>
          </a:bodyPr>
          <a:lstStyle/>
          <a:p>
            <a:r>
              <a:rPr lang="en-US" sz="4000" dirty="0">
                <a:solidFill>
                  <a:schemeClr val="bg2"/>
                </a:solidFill>
              </a:rPr>
              <a:t>CAHSI-Google</a:t>
            </a:r>
            <a:br>
              <a:rPr lang="en-US" sz="4000" dirty="0">
                <a:solidFill>
                  <a:schemeClr val="bg2"/>
                </a:solidFill>
              </a:rPr>
            </a:br>
            <a:r>
              <a:rPr lang="en-US" sz="4000" dirty="0">
                <a:solidFill>
                  <a:schemeClr val="bg2"/>
                </a:solidFill>
              </a:rPr>
              <a:t>Problem Solving Courses</a:t>
            </a:r>
            <a:br>
              <a:rPr lang="en-US" sz="4000" dirty="0">
                <a:solidFill>
                  <a:schemeClr val="bg2"/>
                </a:solidFill>
              </a:rPr>
            </a:br>
            <a:r>
              <a:rPr lang="en-US" sz="4000" dirty="0">
                <a:solidFill>
                  <a:schemeClr val="bg2"/>
                </a:solidFill>
              </a:rPr>
              <a:t/>
            </a:r>
            <a:br>
              <a:rPr lang="en-US" sz="4000" dirty="0">
                <a:solidFill>
                  <a:schemeClr val="bg2"/>
                </a:solidFill>
              </a:rPr>
            </a:br>
            <a:r>
              <a:rPr lang="en-US" sz="4000" dirty="0">
                <a:solidFill>
                  <a:schemeClr val="bg2"/>
                </a:solidFill>
              </a:rPr>
              <a:t>Faculty Reflections</a:t>
            </a:r>
          </a:p>
        </p:txBody>
      </p:sp>
    </p:spTree>
    <p:extLst>
      <p:ext uri="{BB962C8B-B14F-4D97-AF65-F5344CB8AC3E}">
        <p14:creationId xmlns:p14="http://schemas.microsoft.com/office/powerpoint/2010/main" val="240107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670D2-1AF6-4659-87AA-BC819F4534F1}"/>
              </a:ext>
            </a:extLst>
          </p:cNvPr>
          <p:cNvSpPr>
            <a:spLocks noGrp="1"/>
          </p:cNvSpPr>
          <p:nvPr>
            <p:ph type="title"/>
          </p:nvPr>
        </p:nvSpPr>
        <p:spPr>
          <a:xfrm>
            <a:off x="7860667" y="685800"/>
            <a:ext cx="3656419" cy="1485900"/>
          </a:xfrm>
        </p:spPr>
        <p:txBody>
          <a:bodyPr>
            <a:normAutofit/>
          </a:bodyPr>
          <a:lstStyle/>
          <a:p>
            <a:r>
              <a:rPr lang="en-US" sz="2800"/>
              <a:t>Problem Solving as a Learning Environment Focused on </a:t>
            </a:r>
            <a:r>
              <a:rPr lang="en-US" sz="2800" b="1" i="1"/>
              <a:t>Process</a:t>
            </a:r>
          </a:p>
        </p:txBody>
      </p:sp>
      <p:pic>
        <p:nvPicPr>
          <p:cNvPr id="4" name="Picture 3">
            <a:extLst>
              <a:ext uri="{FF2B5EF4-FFF2-40B4-BE49-F238E27FC236}">
                <a16:creationId xmlns:a16="http://schemas.microsoft.com/office/drawing/2014/main" xmlns="" id="{9FE0FB41-E824-4CFC-96C6-4D73729A879B}"/>
              </a:ext>
            </a:extLst>
          </p:cNvPr>
          <p:cNvPicPr>
            <a:picLocks noChangeAspect="1"/>
          </p:cNvPicPr>
          <p:nvPr/>
        </p:nvPicPr>
        <p:blipFill rotWithShape="1">
          <a:blip r:embed="rId2"/>
          <a:srcRect t="3231" r="6" b="6"/>
          <a:stretch/>
        </p:blipFill>
        <p:spPr>
          <a:xfrm>
            <a:off x="1017121" y="2042424"/>
            <a:ext cx="6991594" cy="4068551"/>
          </a:xfrm>
          <a:prstGeom prst="rect">
            <a:avLst/>
          </a:prstGeom>
        </p:spPr>
      </p:pic>
      <p:sp>
        <p:nvSpPr>
          <p:cNvPr id="3" name="Content Placeholder 2">
            <a:extLst>
              <a:ext uri="{FF2B5EF4-FFF2-40B4-BE49-F238E27FC236}">
                <a16:creationId xmlns:a16="http://schemas.microsoft.com/office/drawing/2014/main" xmlns="" id="{92203201-C7C4-4F8B-8F76-E30BF62B258F}"/>
              </a:ext>
            </a:extLst>
          </p:cNvPr>
          <p:cNvSpPr>
            <a:spLocks noGrp="1"/>
          </p:cNvSpPr>
          <p:nvPr>
            <p:ph idx="1"/>
          </p:nvPr>
        </p:nvSpPr>
        <p:spPr>
          <a:xfrm>
            <a:off x="7860667" y="2286000"/>
            <a:ext cx="3656419" cy="3581400"/>
          </a:xfrm>
        </p:spPr>
        <p:txBody>
          <a:bodyPr>
            <a:normAutofit/>
          </a:bodyPr>
          <a:lstStyle/>
          <a:p>
            <a:pPr marL="530352" lvl="1" indent="0">
              <a:buNone/>
            </a:pPr>
            <a:r>
              <a:rPr lang="en-US" sz="1800" dirty="0"/>
              <a:t>Students in the spring 2019 survey cohort state that their problem-solving courses help them develop metacognitive skills. Specifically</a:t>
            </a:r>
            <a:r>
              <a:rPr lang="en-US" sz="1500" dirty="0"/>
              <a:t>:</a:t>
            </a:r>
          </a:p>
          <a:p>
            <a:pPr lvl="2"/>
            <a:r>
              <a:rPr lang="en-US" sz="1500" dirty="0"/>
              <a:t>Solve creatively </a:t>
            </a:r>
          </a:p>
          <a:p>
            <a:pPr lvl="2"/>
            <a:r>
              <a:rPr lang="en-US" sz="1500" dirty="0"/>
              <a:t>Pose questions about the problem</a:t>
            </a:r>
          </a:p>
          <a:p>
            <a:pPr lvl="2"/>
            <a:r>
              <a:rPr lang="en-US" sz="1500" dirty="0"/>
              <a:t>Explain HOW they solve problems </a:t>
            </a:r>
          </a:p>
          <a:p>
            <a:pPr marL="987552" lvl="2" indent="0">
              <a:buNone/>
            </a:pPr>
            <a:r>
              <a:rPr lang="en-US" sz="1500" dirty="0"/>
              <a:t>more than 80% state  often/almost always</a:t>
            </a:r>
          </a:p>
        </p:txBody>
      </p:sp>
    </p:spTree>
    <p:extLst>
      <p:ext uri="{BB962C8B-B14F-4D97-AF65-F5344CB8AC3E}">
        <p14:creationId xmlns:p14="http://schemas.microsoft.com/office/powerpoint/2010/main" val="136113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13CA164-F6D2-4BB9-BBB6-CC6D8D421A39}"/>
              </a:ext>
            </a:extLst>
          </p:cNvPr>
          <p:cNvSpPr>
            <a:spLocks noGrp="1"/>
          </p:cNvSpPr>
          <p:nvPr>
            <p:ph type="title"/>
          </p:nvPr>
        </p:nvSpPr>
        <p:spPr/>
        <p:txBody>
          <a:bodyPr/>
          <a:lstStyle/>
          <a:p>
            <a:r>
              <a:rPr lang="en-US" dirty="0"/>
              <a:t>Competitive Positions</a:t>
            </a:r>
          </a:p>
        </p:txBody>
      </p:sp>
      <p:pic>
        <p:nvPicPr>
          <p:cNvPr id="5" name="Picture 4">
            <a:extLst>
              <a:ext uri="{FF2B5EF4-FFF2-40B4-BE49-F238E27FC236}">
                <a16:creationId xmlns:a16="http://schemas.microsoft.com/office/drawing/2014/main" xmlns="" id="{AA57ADE2-A883-4575-BBD9-0D697F019721}"/>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16676" y="2318198"/>
            <a:ext cx="4617076" cy="3785870"/>
          </a:xfrm>
          <a:prstGeom prst="rect">
            <a:avLst/>
          </a:prstGeom>
          <a:noFill/>
          <a:ln>
            <a:noFill/>
          </a:ln>
        </p:spPr>
      </p:pic>
      <p:pic>
        <p:nvPicPr>
          <p:cNvPr id="9" name="Picture 8">
            <a:extLst>
              <a:ext uri="{FF2B5EF4-FFF2-40B4-BE49-F238E27FC236}">
                <a16:creationId xmlns:a16="http://schemas.microsoft.com/office/drawing/2014/main" xmlns="" id="{8A6BA8C5-AC35-49A3-8F4C-A33B01A268B5}"/>
              </a:ext>
            </a:extLst>
          </p:cNvPr>
          <p:cNvPicPr>
            <a:picLocks noChangeAspect="1"/>
          </p:cNvPicPr>
          <p:nvPr/>
        </p:nvPicPr>
        <p:blipFill>
          <a:blip r:embed="rId4"/>
          <a:stretch>
            <a:fillRect/>
          </a:stretch>
        </p:blipFill>
        <p:spPr>
          <a:xfrm>
            <a:off x="6446994" y="2638698"/>
            <a:ext cx="5246951" cy="3153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a:extLst>
              <a:ext uri="{FF2B5EF4-FFF2-40B4-BE49-F238E27FC236}">
                <a16:creationId xmlns:a16="http://schemas.microsoft.com/office/drawing/2014/main" xmlns="" id="{0D4AE817-102D-4A05-ABD2-89905AD18146}"/>
              </a:ext>
            </a:extLst>
          </p:cNvPr>
          <p:cNvSpPr txBox="1"/>
          <p:nvPr/>
        </p:nvSpPr>
        <p:spPr>
          <a:xfrm>
            <a:off x="2057460" y="2584365"/>
            <a:ext cx="2911503" cy="369332"/>
          </a:xfrm>
          <a:prstGeom prst="rect">
            <a:avLst/>
          </a:prstGeom>
          <a:solidFill>
            <a:schemeClr val="bg2"/>
          </a:solidFill>
        </p:spPr>
        <p:txBody>
          <a:bodyPr wrap="none" rtlCol="0">
            <a:spAutoFit/>
          </a:bodyPr>
          <a:lstStyle/>
          <a:p>
            <a:r>
              <a:rPr lang="en-US" sz="1400" b="1" dirty="0"/>
              <a:t>            Microsoft</a:t>
            </a:r>
            <a:r>
              <a:rPr lang="en-US" b="1" dirty="0"/>
              <a:t> </a:t>
            </a:r>
            <a:r>
              <a:rPr lang="en-US" sz="1400" b="1" dirty="0"/>
              <a:t>Hires </a:t>
            </a:r>
            <a:r>
              <a:rPr lang="en-US" b="1" dirty="0"/>
              <a:t>                 </a:t>
            </a:r>
          </a:p>
        </p:txBody>
      </p:sp>
      <p:sp>
        <p:nvSpPr>
          <p:cNvPr id="11" name="TextBox 10">
            <a:extLst>
              <a:ext uri="{FF2B5EF4-FFF2-40B4-BE49-F238E27FC236}">
                <a16:creationId xmlns:a16="http://schemas.microsoft.com/office/drawing/2014/main" xmlns="" id="{1A80EFF7-A018-43BB-B612-FFF1A6BB690C}"/>
              </a:ext>
            </a:extLst>
          </p:cNvPr>
          <p:cNvSpPr txBox="1"/>
          <p:nvPr/>
        </p:nvSpPr>
        <p:spPr>
          <a:xfrm>
            <a:off x="1776229" y="6315891"/>
            <a:ext cx="3473964" cy="338554"/>
          </a:xfrm>
          <a:prstGeom prst="rect">
            <a:avLst/>
          </a:prstGeom>
          <a:noFill/>
        </p:spPr>
        <p:txBody>
          <a:bodyPr wrap="none" rtlCol="0">
            <a:spAutoFit/>
          </a:bodyPr>
          <a:lstStyle/>
          <a:p>
            <a:r>
              <a:rPr lang="en-US" sz="1600" dirty="0"/>
              <a:t>10 interns in FY19 vs. 3 previous year.</a:t>
            </a:r>
          </a:p>
        </p:txBody>
      </p:sp>
    </p:spTree>
    <p:extLst>
      <p:ext uri="{BB962C8B-B14F-4D97-AF65-F5344CB8AC3E}">
        <p14:creationId xmlns:p14="http://schemas.microsoft.com/office/powerpoint/2010/main" val="44275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D3975AF-F29C-49F4-BEC4-5F29910DB68A}"/>
              </a:ext>
            </a:extLst>
          </p:cNvPr>
          <p:cNvSpPr>
            <a:spLocks noGrp="1"/>
          </p:cNvSpPr>
          <p:nvPr>
            <p:ph type="ctrTitle"/>
          </p:nvPr>
        </p:nvSpPr>
        <p:spPr/>
        <p:txBody>
          <a:bodyPr/>
          <a:lstStyle/>
          <a:p>
            <a:r>
              <a:rPr lang="en-US" dirty="0"/>
              <a:t>Other courses</a:t>
            </a:r>
          </a:p>
        </p:txBody>
      </p:sp>
      <p:sp>
        <p:nvSpPr>
          <p:cNvPr id="4" name="Subtitle 3">
            <a:extLst>
              <a:ext uri="{FF2B5EF4-FFF2-40B4-BE49-F238E27FC236}">
                <a16:creationId xmlns:a16="http://schemas.microsoft.com/office/drawing/2014/main" xmlns="" id="{50EF3BE0-CC73-4C43-9975-5EE6F3AE08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056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
        <p:nvSpPr>
          <p:cNvPr id="7" name="Rectangle 6"/>
          <p:cNvSpPr/>
          <p:nvPr/>
        </p:nvSpPr>
        <p:spPr>
          <a:xfrm>
            <a:off x="6096000" y="766465"/>
            <a:ext cx="5676975" cy="53690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245934" y="1410171"/>
            <a:ext cx="5654771" cy="48102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100" b="1" dirty="0">
                <a:solidFill>
                  <a:sysClr val="windowText" lastClr="000000"/>
                </a:solidFill>
              </a:rPr>
              <a:t>Workshop-style course introducing students to:</a:t>
            </a:r>
          </a:p>
          <a:p>
            <a:pPr marL="457200" lvl="1"/>
            <a:r>
              <a:rPr lang="en-US" dirty="0">
                <a:solidFill>
                  <a:sysClr val="windowText" lastClr="000000"/>
                </a:solidFill>
              </a:rPr>
              <a:t>Current software vulnerabilities</a:t>
            </a:r>
          </a:p>
          <a:p>
            <a:pPr marL="457200" lvl="1"/>
            <a:r>
              <a:rPr lang="en-US" dirty="0">
                <a:solidFill>
                  <a:sysClr val="windowText" lastClr="000000"/>
                </a:solidFill>
              </a:rPr>
              <a:t>Cyber operation techniques </a:t>
            </a:r>
          </a:p>
          <a:p>
            <a:pPr marL="457200" lvl="1"/>
            <a:r>
              <a:rPr lang="en-US" dirty="0">
                <a:solidFill>
                  <a:sysClr val="windowText" lastClr="000000"/>
                </a:solidFill>
              </a:rPr>
              <a:t>Defense and mitigation techniques</a:t>
            </a:r>
          </a:p>
          <a:p>
            <a:pPr marL="457200" lvl="1"/>
            <a:r>
              <a:rPr lang="en-US" dirty="0">
                <a:solidFill>
                  <a:sysClr val="windowText" lastClr="000000"/>
                </a:solidFill>
              </a:rPr>
              <a:t>Cybersecurity analysis tools </a:t>
            </a:r>
          </a:p>
          <a:p>
            <a:pPr marL="0" indent="0">
              <a:buNone/>
            </a:pPr>
            <a:r>
              <a:rPr lang="en-US" sz="1800" b="1" dirty="0">
                <a:solidFill>
                  <a:sysClr val="windowText" lastClr="000000"/>
                </a:solidFill>
              </a:rPr>
              <a:t>10 workshops in total including:</a:t>
            </a:r>
          </a:p>
          <a:p>
            <a:pPr marL="515938" lvl="1"/>
            <a:r>
              <a:rPr lang="en-US" dirty="0">
                <a:solidFill>
                  <a:sysClr val="windowText" lastClr="000000"/>
                </a:solidFill>
              </a:rPr>
              <a:t>Route hijacking</a:t>
            </a:r>
          </a:p>
          <a:p>
            <a:pPr marL="515938" lvl="1"/>
            <a:r>
              <a:rPr lang="en-US" dirty="0">
                <a:solidFill>
                  <a:sysClr val="windowText" lastClr="000000"/>
                </a:solidFill>
              </a:rPr>
              <a:t>Buffer overflow</a:t>
            </a:r>
          </a:p>
          <a:p>
            <a:pPr marL="515938" lvl="1"/>
            <a:r>
              <a:rPr lang="en-US" dirty="0">
                <a:solidFill>
                  <a:sysClr val="windowText" lastClr="000000"/>
                </a:solidFill>
              </a:rPr>
              <a:t>Android security</a:t>
            </a:r>
          </a:p>
          <a:p>
            <a:pPr marL="515938" lvl="1"/>
            <a:r>
              <a:rPr lang="en-US" dirty="0">
                <a:solidFill>
                  <a:sysClr val="windowText" lastClr="000000"/>
                </a:solidFill>
              </a:rPr>
              <a:t>Reverse engineering</a:t>
            </a:r>
          </a:p>
          <a:p>
            <a:pPr marL="515938" lvl="1"/>
            <a:r>
              <a:rPr lang="en-US" dirty="0">
                <a:solidFill>
                  <a:sysClr val="windowText" lastClr="000000"/>
                </a:solidFill>
              </a:rPr>
              <a:t>Digital forensics</a:t>
            </a:r>
          </a:p>
          <a:p>
            <a:pPr marL="0" indent="0">
              <a:buNone/>
            </a:pPr>
            <a:r>
              <a:rPr lang="en-US" sz="1800" b="1" dirty="0">
                <a:solidFill>
                  <a:sysClr val="windowText" lastClr="000000"/>
                </a:solidFill>
              </a:rPr>
              <a:t>  </a:t>
            </a:r>
            <a:endParaRPr lang="en-US" dirty="0">
              <a:solidFill>
                <a:sysClr val="windowText" lastClr="000000"/>
              </a:solidFill>
            </a:endParaRPr>
          </a:p>
          <a:p>
            <a:pPr marL="0" indent="0">
              <a:buNone/>
            </a:pPr>
            <a:endParaRPr lang="en-US" dirty="0">
              <a:solidFill>
                <a:sysClr val="windowText" lastClr="000000"/>
              </a:solidFill>
            </a:endParaRPr>
          </a:p>
        </p:txBody>
      </p:sp>
      <p:sp>
        <p:nvSpPr>
          <p:cNvPr id="12" name="Content Placeholder 2"/>
          <p:cNvSpPr txBox="1">
            <a:spLocks/>
          </p:cNvSpPr>
          <p:nvPr/>
        </p:nvSpPr>
        <p:spPr>
          <a:xfrm>
            <a:off x="364027" y="3364087"/>
            <a:ext cx="5242381" cy="2533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a:solidFill>
                  <a:sysClr val="windowText" lastClr="000000"/>
                </a:solidFill>
              </a:rPr>
              <a:t>   </a:t>
            </a:r>
            <a:endParaRPr lang="en-US" dirty="0"/>
          </a:p>
        </p:txBody>
      </p:sp>
      <p:sp>
        <p:nvSpPr>
          <p:cNvPr id="14" name="Rectangle 13">
            <a:extLst>
              <a:ext uri="{FF2B5EF4-FFF2-40B4-BE49-F238E27FC236}">
                <a16:creationId xmlns:a16="http://schemas.microsoft.com/office/drawing/2014/main" xmlns="" id="{FF565665-E896-4318-8026-0704F73C850B}"/>
              </a:ext>
            </a:extLst>
          </p:cNvPr>
          <p:cNvSpPr/>
          <p:nvPr/>
        </p:nvSpPr>
        <p:spPr>
          <a:xfrm>
            <a:off x="419025" y="766465"/>
            <a:ext cx="5284190" cy="53690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idx="1"/>
          </p:nvPr>
        </p:nvSpPr>
        <p:spPr>
          <a:xfrm>
            <a:off x="366851" y="946767"/>
            <a:ext cx="5239557" cy="5188739"/>
          </a:xfrm>
        </p:spPr>
        <p:txBody>
          <a:bodyPr>
            <a:normAutofit lnSpcReduction="10000"/>
          </a:bodyPr>
          <a:lstStyle/>
          <a:p>
            <a:r>
              <a:rPr lang="en-US" sz="3600" b="1" dirty="0">
                <a:solidFill>
                  <a:sysClr val="windowText" lastClr="000000"/>
                </a:solidFill>
              </a:rPr>
              <a:t>One-Credit Hour Course Cyber Security</a:t>
            </a:r>
          </a:p>
          <a:p>
            <a:endParaRPr lang="en-US" sz="3600" b="1" dirty="0">
              <a:solidFill>
                <a:sysClr val="windowText" lastClr="000000"/>
              </a:solidFill>
            </a:endParaRPr>
          </a:p>
          <a:p>
            <a:r>
              <a:rPr lang="en-US" sz="2800" b="1" dirty="0">
                <a:solidFill>
                  <a:sysClr val="windowText" lastClr="000000"/>
                </a:solidFill>
              </a:rPr>
              <a:t>Salamah Salamah*</a:t>
            </a:r>
          </a:p>
          <a:p>
            <a:endParaRPr lang="en-US" sz="3600" b="1" dirty="0">
              <a:solidFill>
                <a:sysClr val="windowText" lastClr="000000"/>
              </a:solidFill>
            </a:endParaRPr>
          </a:p>
          <a:p>
            <a:endParaRPr lang="en-US" sz="3600" b="1" dirty="0">
              <a:solidFill>
                <a:sysClr val="windowText" lastClr="000000"/>
              </a:solidFill>
            </a:endParaRPr>
          </a:p>
          <a:p>
            <a:endParaRPr lang="en-US" sz="3600" b="1" dirty="0">
              <a:solidFill>
                <a:sysClr val="windowText" lastClr="000000"/>
              </a:solidFill>
            </a:endParaRPr>
          </a:p>
          <a:p>
            <a:endParaRPr lang="en-US" sz="3600" b="1" dirty="0">
              <a:solidFill>
                <a:sysClr val="windowText" lastClr="000000"/>
              </a:solidFill>
            </a:endParaRPr>
          </a:p>
          <a:p>
            <a:endParaRPr lang="en-US" sz="2000" b="1" dirty="0">
              <a:solidFill>
                <a:sysClr val="windowText" lastClr="000000"/>
              </a:solidFill>
            </a:endParaRPr>
          </a:p>
          <a:p>
            <a:r>
              <a:rPr lang="en-US" sz="2000" b="1" dirty="0">
                <a:solidFill>
                  <a:sysClr val="windowText" lastClr="000000"/>
                </a:solidFill>
              </a:rPr>
              <a:t>*Collaboration with ARL and industry</a:t>
            </a:r>
          </a:p>
          <a:p>
            <a:endParaRPr lang="en-US" sz="2100" b="1" dirty="0">
              <a:solidFill>
                <a:sysClr val="windowText" lastClr="000000"/>
              </a:solidFill>
            </a:endParaRPr>
          </a:p>
          <a:p>
            <a:endParaRPr lang="en-US" sz="2100" b="1" dirty="0">
              <a:solidFill>
                <a:sysClr val="windowText" lastClr="000000"/>
              </a:solidFill>
            </a:endParaRPr>
          </a:p>
          <a:p>
            <a:pPr lvl="1"/>
            <a:endParaRPr lang="en-US" dirty="0"/>
          </a:p>
        </p:txBody>
      </p:sp>
    </p:spTree>
    <p:extLst>
      <p:ext uri="{BB962C8B-B14F-4D97-AF65-F5344CB8AC3E}">
        <p14:creationId xmlns:p14="http://schemas.microsoft.com/office/powerpoint/2010/main" val="27908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3638F2F-4688-4030-B1CC-802724443B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xmlns="" id="{48C811F0-0ED8-4A7B-BFDE-6433C690E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1253764" y="1327355"/>
            <a:ext cx="3559425" cy="4482564"/>
          </a:xfrm>
        </p:spPr>
        <p:txBody>
          <a:bodyPr>
            <a:normAutofit/>
          </a:bodyPr>
          <a:lstStyle/>
          <a:p>
            <a:r>
              <a:rPr lang="en-US" dirty="0"/>
              <a:t>Discrete Structures as a 1+2 Sequence</a:t>
            </a:r>
          </a:p>
        </p:txBody>
      </p:sp>
      <p:sp>
        <p:nvSpPr>
          <p:cNvPr id="3" name="Content Placeholder 2"/>
          <p:cNvSpPr>
            <a:spLocks noGrp="1"/>
          </p:cNvSpPr>
          <p:nvPr>
            <p:ph idx="1"/>
          </p:nvPr>
        </p:nvSpPr>
        <p:spPr>
          <a:xfrm>
            <a:off x="6100123" y="1327356"/>
            <a:ext cx="4872677" cy="4482564"/>
          </a:xfrm>
        </p:spPr>
        <p:txBody>
          <a:bodyPr>
            <a:normAutofit/>
          </a:bodyPr>
          <a:lstStyle/>
          <a:p>
            <a:r>
              <a:rPr lang="en-US" dirty="0"/>
              <a:t>Discrete Math used was a bottleneck in our curriculum</a:t>
            </a:r>
          </a:p>
          <a:p>
            <a:r>
              <a:rPr lang="en-US" dirty="0"/>
              <a:t>Lack of genuine alignment and motivation for our CS students</a:t>
            </a:r>
          </a:p>
          <a:p>
            <a:r>
              <a:rPr lang="en-US" dirty="0"/>
              <a:t>Split into a 1hr + 2 </a:t>
            </a:r>
            <a:r>
              <a:rPr lang="en-US" dirty="0" err="1"/>
              <a:t>hrs</a:t>
            </a:r>
            <a:r>
              <a:rPr lang="en-US" dirty="0"/>
              <a:t> sequence, offered along with CS1 and CS2</a:t>
            </a:r>
          </a:p>
          <a:p>
            <a:endParaRPr lang="en-US" b="1" dirty="0"/>
          </a:p>
        </p:txBody>
      </p:sp>
      <p:sp>
        <p:nvSpPr>
          <p:cNvPr id="12" name="Rectangle 11">
            <a:extLst>
              <a:ext uri="{FF2B5EF4-FFF2-40B4-BE49-F238E27FC236}">
                <a16:creationId xmlns:a16="http://schemas.microsoft.com/office/drawing/2014/main" xmlns="" id="{AAC19CEE-435E-4643-849E-5194A57437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090746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449BC34D-9C23-4D6D-8213-1F471AF85B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xmlns="" id="{FA0F5D6C-5025-4D7E-82DD-C2C6FDA1E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xmlns="" id="{E2AF2C17-4AB4-4402-B84B-129EF95D16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xmlns="" id="{CB73C468-D875-4A8E-A540-E43BF8232D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2667C2-FF53-47D3-A854-F81F9189CE96}"/>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7200" cap="all" dirty="0"/>
              <a:t>Five-Year Growth</a:t>
            </a:r>
            <a:br>
              <a:rPr lang="en-US" sz="7200" cap="all" dirty="0"/>
            </a:br>
            <a:r>
              <a:rPr lang="en-US" cap="all" dirty="0"/>
              <a:t>2014-2018</a:t>
            </a:r>
            <a:endParaRPr lang="en-US" sz="7200" cap="all" dirty="0"/>
          </a:p>
        </p:txBody>
      </p:sp>
      <p:sp>
        <p:nvSpPr>
          <p:cNvPr id="15" name="Freeform 6">
            <a:extLst>
              <a:ext uri="{FF2B5EF4-FFF2-40B4-BE49-F238E27FC236}">
                <a16:creationId xmlns:a16="http://schemas.microsoft.com/office/drawing/2014/main" xmlns="" id="{B4734F2F-19FC-4D35-9BDE-5CEAD57D9B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xmlns="" id="{D97A8A26-FD96-4968-A34A-727382AC7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aphicFrame>
        <p:nvGraphicFramePr>
          <p:cNvPr id="4" name="Chart 3">
            <a:extLst>
              <a:ext uri="{FF2B5EF4-FFF2-40B4-BE49-F238E27FC236}">
                <a16:creationId xmlns:a16="http://schemas.microsoft.com/office/drawing/2014/main" xmlns="" id="{4BE6D7E6-6920-4823-AAC6-AFAA84E02B1A}"/>
              </a:ext>
            </a:extLst>
          </p:cNvPr>
          <p:cNvGraphicFramePr>
            <a:graphicFrameLocks/>
          </p:cNvGraphicFramePr>
          <p:nvPr>
            <p:extLst>
              <p:ext uri="{D42A27DB-BD31-4B8C-83A1-F6EECF244321}">
                <p14:modId xmlns:p14="http://schemas.microsoft.com/office/powerpoint/2010/main" val="2219313128"/>
              </p:ext>
            </p:extLst>
          </p:nvPr>
        </p:nvGraphicFramePr>
        <p:xfrm>
          <a:off x="1314253" y="1348808"/>
          <a:ext cx="4207669" cy="4391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18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xmlns="" id="{30BC9609-A8AF-411F-A9E0-C3B93C8945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a:t>CS1 Redesign</a:t>
            </a:r>
          </a:p>
        </p:txBody>
      </p:sp>
      <p:graphicFrame>
        <p:nvGraphicFramePr>
          <p:cNvPr id="13" name="Content Placeholder 2">
            <a:extLst>
              <a:ext uri="{FF2B5EF4-FFF2-40B4-BE49-F238E27FC236}">
                <a16:creationId xmlns:a16="http://schemas.microsoft.com/office/drawing/2014/main" xmlns="" id="{6B4944BD-1E1E-492F-AE32-307EB8B2395F}"/>
              </a:ext>
            </a:extLst>
          </p:cNvPr>
          <p:cNvGraphicFramePr>
            <a:graphicFrameLocks noGrp="1"/>
          </p:cNvGraphicFramePr>
          <p:nvPr>
            <p:ph idx="1"/>
            <p:extLst>
              <p:ext uri="{D42A27DB-BD31-4B8C-83A1-F6EECF244321}">
                <p14:modId xmlns:p14="http://schemas.microsoft.com/office/powerpoint/2010/main" val="212738245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1F7F14B-ED51-4057-8897-4FC72CA2B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631373"/>
            <a:ext cx="4018839" cy="2035628"/>
          </a:xfrm>
        </p:spPr>
        <p:txBody>
          <a:bodyPr>
            <a:normAutofit/>
          </a:bodyPr>
          <a:lstStyle/>
          <a:p>
            <a:r>
              <a:rPr lang="en-US" dirty="0">
                <a:solidFill>
                  <a:srgbClr val="191B0E"/>
                </a:solidFill>
              </a:rPr>
              <a:t>On-going CS2 redesign</a:t>
            </a:r>
          </a:p>
        </p:txBody>
      </p:sp>
      <p:sp>
        <p:nvSpPr>
          <p:cNvPr id="3" name="Content Placeholder 2"/>
          <p:cNvSpPr>
            <a:spLocks noGrp="1"/>
          </p:cNvSpPr>
          <p:nvPr>
            <p:ph idx="1"/>
          </p:nvPr>
        </p:nvSpPr>
        <p:spPr>
          <a:xfrm>
            <a:off x="640081" y="2764971"/>
            <a:ext cx="4395558" cy="3472543"/>
          </a:xfrm>
        </p:spPr>
        <p:txBody>
          <a:bodyPr>
            <a:normAutofit/>
          </a:bodyPr>
          <a:lstStyle/>
          <a:p>
            <a:r>
              <a:rPr lang="en-US" sz="2400" dirty="0">
                <a:solidFill>
                  <a:srgbClr val="191B0E"/>
                </a:solidFill>
              </a:rPr>
              <a:t>Focus on growth and skills</a:t>
            </a:r>
          </a:p>
          <a:p>
            <a:r>
              <a:rPr lang="en-US" sz="2400" dirty="0">
                <a:solidFill>
                  <a:srgbClr val="191B0E"/>
                </a:solidFill>
              </a:rPr>
              <a:t>Focus on problem solving</a:t>
            </a:r>
          </a:p>
          <a:p>
            <a:r>
              <a:rPr lang="en-US" sz="2400" dirty="0">
                <a:solidFill>
                  <a:srgbClr val="191B0E"/>
                </a:solidFill>
              </a:rPr>
              <a:t>Emphasis on extracurricular opportunities (such as internships)</a:t>
            </a:r>
          </a:p>
          <a:p>
            <a:r>
              <a:rPr lang="en-US" sz="2400" dirty="0">
                <a:solidFill>
                  <a:srgbClr val="191B0E"/>
                </a:solidFill>
              </a:rPr>
              <a:t>All while adjusting to growing enrollment</a:t>
            </a:r>
          </a:p>
        </p:txBody>
      </p:sp>
      <p:sp>
        <p:nvSpPr>
          <p:cNvPr id="17" name="Rectangle 16">
            <a:extLst>
              <a:ext uri="{FF2B5EF4-FFF2-40B4-BE49-F238E27FC236}">
                <a16:creationId xmlns:a16="http://schemas.microsoft.com/office/drawing/2014/main" xmlns="" id="{09CB4F78-37FA-4A6C-B624-E7F7D69168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Business Growth">
            <a:extLst>
              <a:ext uri="{FF2B5EF4-FFF2-40B4-BE49-F238E27FC236}">
                <a16:creationId xmlns:a16="http://schemas.microsoft.com/office/drawing/2014/main" xmlns="" id="{3DF02736-9352-4828-8E3E-A4271F4BD6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167683" y="741296"/>
            <a:ext cx="5384074" cy="5384074"/>
          </a:xfrm>
          <a:prstGeom prst="rect">
            <a:avLst/>
          </a:prstGeom>
        </p:spPr>
      </p:pic>
    </p:spTree>
    <p:extLst>
      <p:ext uri="{BB962C8B-B14F-4D97-AF65-F5344CB8AC3E}">
        <p14:creationId xmlns:p14="http://schemas.microsoft.com/office/powerpoint/2010/main" val="283417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14902AA-4E7E-4D93-A756-AC2EF9AAF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xmlns="" id="{AE0AE5A0-0098-4DC4-82DC-CCE4071B65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xmlns="" id="{B6D28670-6E3D-4F4B-AD22-EFA33BF3CA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281916"/>
            <a:ext cx="9601200" cy="1485900"/>
          </a:xfrm>
        </p:spPr>
        <p:txBody>
          <a:bodyPr>
            <a:normAutofit/>
          </a:bodyPr>
          <a:lstStyle/>
          <a:p>
            <a:r>
              <a:rPr lang="en-US" dirty="0"/>
              <a:t>Faculty Brownbag Meetings</a:t>
            </a:r>
          </a:p>
        </p:txBody>
      </p:sp>
      <p:sp>
        <p:nvSpPr>
          <p:cNvPr id="3" name="Content Placeholder 2"/>
          <p:cNvSpPr>
            <a:spLocks noGrp="1"/>
          </p:cNvSpPr>
          <p:nvPr>
            <p:ph idx="1"/>
          </p:nvPr>
        </p:nvSpPr>
        <p:spPr>
          <a:xfrm>
            <a:off x="1371600" y="2920620"/>
            <a:ext cx="9601200" cy="2946779"/>
          </a:xfrm>
        </p:spPr>
        <p:txBody>
          <a:bodyPr>
            <a:normAutofit/>
          </a:bodyPr>
          <a:lstStyle/>
          <a:p>
            <a:r>
              <a:rPr lang="en-US" dirty="0"/>
              <a:t>Increase communication between faculty</a:t>
            </a:r>
          </a:p>
          <a:p>
            <a:r>
              <a:rPr lang="en-US" dirty="0"/>
              <a:t>Increase collegiality</a:t>
            </a:r>
          </a:p>
          <a:p>
            <a:r>
              <a:rPr lang="en-US" dirty="0"/>
              <a:t>Center conversations on students’ success </a:t>
            </a:r>
          </a:p>
          <a:p>
            <a:pPr lvl="1"/>
            <a:r>
              <a:rPr lang="en-US" dirty="0"/>
              <a:t>Student success is always our concern</a:t>
            </a:r>
          </a:p>
          <a:p>
            <a:pPr lvl="1"/>
            <a:r>
              <a:rPr lang="en-US" dirty="0"/>
              <a:t>Exchanging ideas on student success makes our efforts more efficient</a:t>
            </a:r>
          </a:p>
          <a:p>
            <a:pPr marL="0" indent="0">
              <a:buNone/>
            </a:pPr>
            <a:endParaRPr lang="en-US" dirty="0"/>
          </a:p>
        </p:txBody>
      </p:sp>
    </p:spTree>
    <p:extLst>
      <p:ext uri="{BB962C8B-B14F-4D97-AF65-F5344CB8AC3E}">
        <p14:creationId xmlns:p14="http://schemas.microsoft.com/office/powerpoint/2010/main" val="284528087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873" y="1270187"/>
            <a:ext cx="2958887" cy="2852737"/>
          </a:xfrm>
        </p:spPr>
        <p:txBody>
          <a:bodyPr>
            <a:noAutofit/>
          </a:bodyPr>
          <a:lstStyle/>
          <a:p>
            <a:r>
              <a:rPr lang="en-US" sz="3200" dirty="0">
                <a:solidFill>
                  <a:schemeClr val="tx1">
                    <a:lumMod val="65000"/>
                    <a:lumOff val="35000"/>
                  </a:schemeClr>
                </a:solidFill>
              </a:rPr>
              <a:t>Departmental Climate</a:t>
            </a:r>
          </a:p>
        </p:txBody>
      </p:sp>
      <p:sp>
        <p:nvSpPr>
          <p:cNvPr id="3" name="Content Placeholder 2"/>
          <p:cNvSpPr>
            <a:spLocks noGrp="1"/>
          </p:cNvSpPr>
          <p:nvPr>
            <p:ph type="body" idx="1"/>
          </p:nvPr>
        </p:nvSpPr>
        <p:spPr/>
        <p:txBody>
          <a:bodyPr>
            <a:normAutofit/>
          </a:bodyPr>
          <a:lstStyle/>
          <a:p>
            <a:pPr>
              <a:buFont typeface="Wingdings" panose="05000000000000000000" pitchFamily="2" charset="2"/>
              <a:buChar char="§"/>
            </a:pPr>
            <a:endParaRPr lang="en-US" sz="2667" dirty="0"/>
          </a:p>
          <a:p>
            <a:pPr>
              <a:buFont typeface="Wingdings" panose="05000000000000000000" pitchFamily="2" charset="2"/>
              <a:buChar char="§"/>
            </a:pPr>
            <a:endParaRPr lang="en-US" dirty="0"/>
          </a:p>
          <a:p>
            <a:pPr marL="0" indent="0">
              <a:buNone/>
            </a:pPr>
            <a:endParaRPr lang="en-US" dirty="0"/>
          </a:p>
          <a:p>
            <a:pPr marL="0" indent="0">
              <a:buNone/>
            </a:pPr>
            <a:endParaRPr lang="en-US" dirty="0"/>
          </a:p>
          <a:p>
            <a:endParaRPr lang="en-US" dirty="0"/>
          </a:p>
        </p:txBody>
      </p:sp>
      <p:graphicFrame>
        <p:nvGraphicFramePr>
          <p:cNvPr id="7" name="Diagram 6"/>
          <p:cNvGraphicFramePr/>
          <p:nvPr>
            <p:extLst>
              <p:ext uri="{D42A27DB-BD31-4B8C-83A1-F6EECF244321}">
                <p14:modId xmlns:p14="http://schemas.microsoft.com/office/powerpoint/2010/main" val="2171470349"/>
              </p:ext>
            </p:extLst>
          </p:nvPr>
        </p:nvGraphicFramePr>
        <p:xfrm>
          <a:off x="321398" y="822150"/>
          <a:ext cx="7596475" cy="5329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5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449BC34D-9C23-4D6D-8213-1F471AF85B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24" name="Freeform 6">
              <a:extLst>
                <a:ext uri="{FF2B5EF4-FFF2-40B4-BE49-F238E27FC236}">
                  <a16:creationId xmlns:a16="http://schemas.microsoft.com/office/drawing/2014/main" xmlns="" id="{FA0F5D6C-5025-4D7E-82DD-C2C6FDA1E7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a16="http://schemas.microsoft.com/office/drawing/2014/main" xmlns="" id="{E2AF2C17-4AB4-4402-B84B-129EF95D16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xmlns="" id="{13D5EC7F-DA54-42E4-988D-4F275A90648A}"/>
              </a:ext>
            </a:extLst>
          </p:cNvPr>
          <p:cNvSpPr>
            <a:spLocks noGrp="1"/>
          </p:cNvSpPr>
          <p:nvPr>
            <p:ph type="title"/>
          </p:nvPr>
        </p:nvSpPr>
        <p:spPr>
          <a:xfrm>
            <a:off x="1478522" y="1480930"/>
            <a:ext cx="5301138" cy="3254321"/>
          </a:xfrm>
        </p:spPr>
        <p:txBody>
          <a:bodyPr vert="horz" lIns="91440" tIns="45720" rIns="91440" bIns="45720" rtlCol="0" anchor="b">
            <a:normAutofit/>
          </a:bodyPr>
          <a:lstStyle/>
          <a:p>
            <a:pPr algn="l"/>
            <a:r>
              <a:rPr lang="en-US" sz="6600" dirty="0"/>
              <a:t>Questions</a:t>
            </a:r>
          </a:p>
        </p:txBody>
      </p:sp>
      <p:sp>
        <p:nvSpPr>
          <p:cNvPr id="3" name="Text Placeholder 2">
            <a:extLst>
              <a:ext uri="{FF2B5EF4-FFF2-40B4-BE49-F238E27FC236}">
                <a16:creationId xmlns:a16="http://schemas.microsoft.com/office/drawing/2014/main" xmlns="" id="{C2ABD292-A699-4661-A3CB-11922184803D}"/>
              </a:ext>
            </a:extLst>
          </p:cNvPr>
          <p:cNvSpPr>
            <a:spLocks noGrp="1"/>
          </p:cNvSpPr>
          <p:nvPr>
            <p:ph type="body" idx="1"/>
          </p:nvPr>
        </p:nvSpPr>
        <p:spPr>
          <a:xfrm>
            <a:off x="1478524" y="4804850"/>
            <a:ext cx="5284876" cy="1086237"/>
          </a:xfrm>
        </p:spPr>
        <p:txBody>
          <a:bodyPr vert="horz" lIns="91440" tIns="45720" rIns="91440" bIns="45720" rtlCol="0">
            <a:normAutofit/>
          </a:bodyPr>
          <a:lstStyle/>
          <a:p>
            <a:pPr algn="l">
              <a:spcAft>
                <a:spcPts val="600"/>
              </a:spcAft>
            </a:pPr>
            <a:r>
              <a:rPr lang="en-US" sz="2300" u="sng" dirty="0">
                <a:hlinkClick r:id="rId2">
                  <a:extLst>
                    <a:ext uri="{A12FA001-AC4F-418D-AE19-62706E023703}">
                      <ahyp:hlinkClr xmlns="" xmlns:ahyp="http://schemas.microsoft.com/office/drawing/2018/hyperlinkcolor" val="tx"/>
                    </a:ext>
                  </a:extLst>
                </a:hlinkClick>
              </a:rPr>
              <a:t>agates@utep.edu</a:t>
            </a:r>
            <a:endParaRPr lang="en-US" sz="2300" u="sng" dirty="0"/>
          </a:p>
          <a:p>
            <a:pPr algn="l">
              <a:spcAft>
                <a:spcPts val="600"/>
              </a:spcAft>
            </a:pPr>
            <a:r>
              <a:rPr lang="en-US" sz="2300" u="sng" dirty="0"/>
              <a:t>mceberio@utep.edu</a:t>
            </a:r>
          </a:p>
        </p:txBody>
      </p:sp>
      <p:pic>
        <p:nvPicPr>
          <p:cNvPr id="7" name="Graphic 6" descr="Questions">
            <a:extLst>
              <a:ext uri="{FF2B5EF4-FFF2-40B4-BE49-F238E27FC236}">
                <a16:creationId xmlns:a16="http://schemas.microsoft.com/office/drawing/2014/main" xmlns="" id="{AF8CD869-9388-43D3-88A5-FADDD1E22C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05675" y="1338739"/>
            <a:ext cx="3415614" cy="3415614"/>
          </a:xfrm>
          <a:prstGeom prst="rect">
            <a:avLst/>
          </a:prstGeom>
        </p:spPr>
      </p:pic>
    </p:spTree>
    <p:extLst>
      <p:ext uri="{BB962C8B-B14F-4D97-AF65-F5344CB8AC3E}">
        <p14:creationId xmlns:p14="http://schemas.microsoft.com/office/powerpoint/2010/main" val="204378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Braid Harvey mudd image">
            <a:hlinkClick r:id="rId2"/>
            <a:extLst>
              <a:ext uri="{FF2B5EF4-FFF2-40B4-BE49-F238E27FC236}">
                <a16:creationId xmlns:a16="http://schemas.microsoft.com/office/drawing/2014/main" xmlns="" id="{314621CA-35C0-43CC-A9BC-2CDB3972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819" y="3872119"/>
            <a:ext cx="7167283" cy="14859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31" name="Picture 7" descr="Image result for NSF RED image">
            <a:extLst>
              <a:ext uri="{FF2B5EF4-FFF2-40B4-BE49-F238E27FC236}">
                <a16:creationId xmlns:a16="http://schemas.microsoft.com/office/drawing/2014/main" xmlns="" id="{3E9F8ACD-4372-4EDC-A6F9-D431CE862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91" y="3944628"/>
            <a:ext cx="1768791" cy="176879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xmlns="" id="{F389B5D0-F107-45E4-9BE7-DF148742E4AF}"/>
              </a:ext>
            </a:extLst>
          </p:cNvPr>
          <p:cNvSpPr>
            <a:spLocks noGrp="1"/>
          </p:cNvSpPr>
          <p:nvPr>
            <p:ph type="title"/>
          </p:nvPr>
        </p:nvSpPr>
        <p:spPr/>
        <p:txBody>
          <a:bodyPr/>
          <a:lstStyle/>
          <a:p>
            <a:r>
              <a:rPr lang="en-US" dirty="0"/>
              <a:t>Support for Change</a:t>
            </a:r>
          </a:p>
        </p:txBody>
      </p:sp>
      <p:pic>
        <p:nvPicPr>
          <p:cNvPr id="8" name="Content Placeholder 7">
            <a:extLst>
              <a:ext uri="{FF2B5EF4-FFF2-40B4-BE49-F238E27FC236}">
                <a16:creationId xmlns:a16="http://schemas.microsoft.com/office/drawing/2014/main" xmlns="" id="{56483E87-4491-4135-9778-B8A7760B9289}"/>
              </a:ext>
            </a:extLst>
          </p:cNvPr>
          <p:cNvPicPr>
            <a:picLocks noGrp="1" noChangeAspect="1"/>
          </p:cNvPicPr>
          <p:nvPr>
            <p:ph sz="half" idx="1"/>
          </p:nvPr>
        </p:nvPicPr>
        <p:blipFill>
          <a:blip r:embed="rId5"/>
          <a:stretch>
            <a:fillRect/>
          </a:stretch>
        </p:blipFill>
        <p:spPr>
          <a:xfrm>
            <a:off x="2517028" y="2103328"/>
            <a:ext cx="6247696" cy="1768791"/>
          </a:xfrm>
        </p:spPr>
      </p:pic>
    </p:spTree>
    <p:extLst>
      <p:ext uri="{BB962C8B-B14F-4D97-AF65-F5344CB8AC3E}">
        <p14:creationId xmlns:p14="http://schemas.microsoft.com/office/powerpoint/2010/main" val="362956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xmlns="" id="{F7069E21-2CE8-461C-AE28-E247B19B0A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323" r="1" b="12657"/>
          <a:stretch/>
        </p:blipFill>
        <p:spPr>
          <a:xfrm>
            <a:off x="-1" y="10"/>
            <a:ext cx="12188652" cy="6857990"/>
          </a:xfrm>
          <a:prstGeom prst="rect">
            <a:avLst/>
          </a:prstGeom>
        </p:spPr>
      </p:pic>
      <p:sp>
        <p:nvSpPr>
          <p:cNvPr id="13" name="Rectangle 12">
            <a:extLst>
              <a:ext uri="{FF2B5EF4-FFF2-40B4-BE49-F238E27FC236}">
                <a16:creationId xmlns:a16="http://schemas.microsoft.com/office/drawing/2014/main" xmlns="" id="{BC46CD03-D076-40A3-9AA4-2B7BB288B1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34F3DB-4C86-4AC0-829A-546A3E5B2978}"/>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a:t>Peer-Led Team Learning</a:t>
            </a:r>
            <a:endParaRPr lang="en-US" dirty="0"/>
          </a:p>
        </p:txBody>
      </p:sp>
      <p:sp>
        <p:nvSpPr>
          <p:cNvPr id="15" name="Rectangle 14">
            <a:extLst>
              <a:ext uri="{FF2B5EF4-FFF2-40B4-BE49-F238E27FC236}">
                <a16:creationId xmlns:a16="http://schemas.microsoft.com/office/drawing/2014/main" xmlns="" id="{88D28697-83F7-4C09-A9B2-6CAA588556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4E0E49C2-6EC7-42FA-BF64-99254D05F099}"/>
              </a:ext>
            </a:extLst>
          </p:cNvPr>
          <p:cNvSpPr>
            <a:spLocks noGrp="1"/>
          </p:cNvSpPr>
          <p:nvPr>
            <p:ph sz="half" idx="1"/>
          </p:nvPr>
        </p:nvSpPr>
        <p:spPr>
          <a:xfrm>
            <a:off x="1371600" y="2286000"/>
            <a:ext cx="9601200" cy="3581400"/>
          </a:xfrm>
        </p:spPr>
        <p:txBody>
          <a:bodyPr vert="horz" lIns="91440" tIns="45720" rIns="91440" bIns="45720" rtlCol="0">
            <a:normAutofit/>
          </a:bodyPr>
          <a:lstStyle/>
          <a:p>
            <a:r>
              <a:rPr lang="en-US" altLang="en-US" dirty="0"/>
              <a:t>Undergraduate students lead near-peers in activities designed to enhance conceptual knowledge of course. </a:t>
            </a:r>
          </a:p>
          <a:p>
            <a:r>
              <a:rPr lang="en-US" altLang="en-US" dirty="0"/>
              <a:t>Origins: (Dr.  </a:t>
            </a:r>
            <a:r>
              <a:rPr lang="en-US" altLang="en-US" dirty="0" err="1"/>
              <a:t>Gosser</a:t>
            </a:r>
            <a:r>
              <a:rPr lang="en-US" altLang="en-US" dirty="0"/>
              <a:t> City College of New York, Chemistry education)</a:t>
            </a:r>
          </a:p>
          <a:p>
            <a:r>
              <a:rPr lang="en-US" altLang="en-US" b="1" dirty="0"/>
              <a:t>CAHSI </a:t>
            </a:r>
            <a:r>
              <a:rPr lang="en-US" altLang="en-US" dirty="0"/>
              <a:t>adapted by incorporating cooperative learning elements</a:t>
            </a:r>
          </a:p>
          <a:p>
            <a:pPr marL="841248" lvl="2">
              <a:buFont typeface="Courier New" panose="02070309020205020404" pitchFamily="49" charset="0"/>
              <a:buChar char="o"/>
            </a:pPr>
            <a:r>
              <a:rPr lang="en-US" altLang="en-US" b="1" dirty="0"/>
              <a:t>P</a:t>
            </a:r>
            <a:r>
              <a:rPr lang="en-US" altLang="en-US" dirty="0"/>
              <a:t>ositive Interdependence</a:t>
            </a:r>
          </a:p>
          <a:p>
            <a:pPr marL="841248" lvl="2">
              <a:buFont typeface="Courier New" panose="02070309020205020404" pitchFamily="49" charset="0"/>
              <a:buChar char="o"/>
            </a:pPr>
            <a:r>
              <a:rPr lang="en-US" altLang="en-US" b="1" dirty="0"/>
              <a:t>I</a:t>
            </a:r>
            <a:r>
              <a:rPr lang="en-US" altLang="en-US" dirty="0"/>
              <a:t>ndividual Accountability</a:t>
            </a:r>
          </a:p>
          <a:p>
            <a:pPr marL="841248" lvl="2">
              <a:buFont typeface="Courier New" panose="02070309020205020404" pitchFamily="49" charset="0"/>
              <a:buChar char="o"/>
            </a:pPr>
            <a:r>
              <a:rPr lang="en-US" altLang="en-US" b="1" dirty="0"/>
              <a:t>G</a:t>
            </a:r>
            <a:r>
              <a:rPr lang="en-US" altLang="en-US" dirty="0"/>
              <a:t>roup Processing</a:t>
            </a:r>
          </a:p>
          <a:p>
            <a:pPr marL="841248" lvl="2">
              <a:buFont typeface="Courier New" panose="02070309020205020404" pitchFamily="49" charset="0"/>
              <a:buChar char="o"/>
            </a:pPr>
            <a:r>
              <a:rPr lang="en-US" altLang="en-US" b="1" dirty="0"/>
              <a:t>S</a:t>
            </a:r>
            <a:r>
              <a:rPr lang="en-US" altLang="en-US" dirty="0"/>
              <a:t>ocial Skills</a:t>
            </a:r>
          </a:p>
          <a:p>
            <a:pPr marL="841248" lvl="2">
              <a:buFont typeface="Courier New" panose="02070309020205020404" pitchFamily="49" charset="0"/>
              <a:buChar char="o"/>
            </a:pPr>
            <a:r>
              <a:rPr lang="en-US" altLang="en-US" b="1" dirty="0"/>
              <a:t>F</a:t>
            </a:r>
            <a:r>
              <a:rPr lang="en-US" altLang="en-US" dirty="0"/>
              <a:t>ace-to-Face Promotive Interaction</a:t>
            </a:r>
          </a:p>
          <a:p>
            <a:endParaRPr lang="en-US" dirty="0"/>
          </a:p>
        </p:txBody>
      </p:sp>
    </p:spTree>
    <p:extLst>
      <p:ext uri="{BB962C8B-B14F-4D97-AF65-F5344CB8AC3E}">
        <p14:creationId xmlns:p14="http://schemas.microsoft.com/office/powerpoint/2010/main" val="29823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667" y="685800"/>
            <a:ext cx="3656419" cy="1485900"/>
          </a:xfrm>
        </p:spPr>
        <p:txBody>
          <a:bodyPr>
            <a:normAutofit/>
          </a:bodyPr>
          <a:lstStyle/>
          <a:p>
            <a:pPr>
              <a:defRPr/>
            </a:pPr>
            <a:r>
              <a:rPr lang="en-US" sz="3400" b="1"/>
              <a:t>PLTL: Impact on Hispanics and Women </a:t>
            </a:r>
          </a:p>
        </p:txBody>
      </p:sp>
      <p:sp>
        <p:nvSpPr>
          <p:cNvPr id="18437" name="Rectangle 71">
            <a:extLst>
              <a:ext uri="{FF2B5EF4-FFF2-40B4-BE49-F238E27FC236}">
                <a16:creationId xmlns:a16="http://schemas.microsoft.com/office/drawing/2014/main" xmlns="" id="{BEC9E7FA-3295-45ED-8253-D23F9E44E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5" name="Content Placeholder 4"/>
          <p:cNvSpPr>
            <a:spLocks noGrp="1"/>
          </p:cNvSpPr>
          <p:nvPr>
            <p:ph idx="1"/>
          </p:nvPr>
        </p:nvSpPr>
        <p:spPr>
          <a:xfrm>
            <a:off x="7860667" y="2286000"/>
            <a:ext cx="3656419" cy="3581400"/>
          </a:xfrm>
        </p:spPr>
        <p:txBody>
          <a:bodyPr>
            <a:normAutofit/>
          </a:bodyPr>
          <a:lstStyle/>
          <a:p>
            <a:pPr>
              <a:spcBef>
                <a:spcPct val="0"/>
              </a:spcBef>
            </a:pPr>
            <a:r>
              <a:rPr lang="en-US"/>
              <a:t>Hispanic students showed significant increases in course completion </a:t>
            </a:r>
          </a:p>
          <a:p>
            <a:pPr>
              <a:spcBef>
                <a:spcPct val="0"/>
              </a:spcBef>
              <a:buFont typeface="Wingdings 2" pitchFamily="18" charset="2"/>
              <a:buNone/>
            </a:pPr>
            <a:r>
              <a:rPr lang="en-US"/>
              <a:t>	after PLTL was implemented,  x</a:t>
            </a:r>
            <a:r>
              <a:rPr lang="en-US" baseline="30000"/>
              <a:t>2</a:t>
            </a:r>
            <a:r>
              <a:rPr lang="en-US"/>
              <a:t>(1, N=2716)=17.4, p&lt;.01. </a:t>
            </a:r>
          </a:p>
          <a:p>
            <a:pPr>
              <a:spcBef>
                <a:spcPct val="0"/>
              </a:spcBef>
              <a:buFont typeface="Wingdings 2" pitchFamily="18" charset="2"/>
              <a:buNone/>
            </a:pPr>
            <a:endParaRPr lang="en-US"/>
          </a:p>
          <a:p>
            <a:pPr>
              <a:spcBef>
                <a:spcPct val="0"/>
              </a:spcBef>
              <a:buFont typeface="Wingdings 2" pitchFamily="18" charset="2"/>
              <a:buNone/>
            </a:pPr>
            <a:endParaRPr lang="en-US"/>
          </a:p>
          <a:p>
            <a:pPr>
              <a:spcBef>
                <a:spcPct val="0"/>
              </a:spcBef>
              <a:buFont typeface="Wingdings 2" pitchFamily="18" charset="2"/>
              <a:buNone/>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3542441"/>
              </p:ext>
            </p:extLst>
          </p:nvPr>
        </p:nvGraphicFramePr>
        <p:xfrm>
          <a:off x="1023561" y="2119051"/>
          <a:ext cx="6517068" cy="2299858"/>
        </p:xfrm>
        <a:graphic>
          <a:graphicData uri="http://schemas.openxmlformats.org/drawingml/2006/table">
            <a:tbl>
              <a:tblPr firstRow="1" bandRow="1">
                <a:tableStyleId>{5C22544A-7EE6-4342-B048-85BDC9FD1C3A}</a:tableStyleId>
              </a:tblPr>
              <a:tblGrid>
                <a:gridCol w="1350464">
                  <a:extLst>
                    <a:ext uri="{9D8B030D-6E8A-4147-A177-3AD203B41FA5}">
                      <a16:colId xmlns:a16="http://schemas.microsoft.com/office/drawing/2014/main" xmlns="" val="20000"/>
                    </a:ext>
                  </a:extLst>
                </a:gridCol>
                <a:gridCol w="1350464">
                  <a:extLst>
                    <a:ext uri="{9D8B030D-6E8A-4147-A177-3AD203B41FA5}">
                      <a16:colId xmlns:a16="http://schemas.microsoft.com/office/drawing/2014/main" xmlns="" val="20001"/>
                    </a:ext>
                  </a:extLst>
                </a:gridCol>
                <a:gridCol w="1223301">
                  <a:extLst>
                    <a:ext uri="{9D8B030D-6E8A-4147-A177-3AD203B41FA5}">
                      <a16:colId xmlns:a16="http://schemas.microsoft.com/office/drawing/2014/main" xmlns="" val="20002"/>
                    </a:ext>
                  </a:extLst>
                </a:gridCol>
                <a:gridCol w="1204227">
                  <a:extLst>
                    <a:ext uri="{9D8B030D-6E8A-4147-A177-3AD203B41FA5}">
                      <a16:colId xmlns:a16="http://schemas.microsoft.com/office/drawing/2014/main" xmlns="" val="20003"/>
                    </a:ext>
                  </a:extLst>
                </a:gridCol>
                <a:gridCol w="1388612">
                  <a:extLst>
                    <a:ext uri="{9D8B030D-6E8A-4147-A177-3AD203B41FA5}">
                      <a16:colId xmlns:a16="http://schemas.microsoft.com/office/drawing/2014/main" xmlns="" val="20004"/>
                    </a:ext>
                  </a:extLst>
                </a:gridCol>
              </a:tblGrid>
              <a:tr h="241354">
                <a:tc rowSpan="3" gridSpan="2">
                  <a:txBody>
                    <a:bodyPr/>
                    <a:lstStyle/>
                    <a:p>
                      <a:pPr marL="0" marR="0">
                        <a:spcBef>
                          <a:spcPts val="0"/>
                        </a:spcBef>
                        <a:spcAft>
                          <a:spcPts val="0"/>
                        </a:spcAft>
                      </a:pPr>
                      <a:r>
                        <a:rPr lang="en-US" sz="1800" b="1">
                          <a:solidFill>
                            <a:srgbClr val="000000"/>
                          </a:solidFill>
                          <a:latin typeface="+mn-lt"/>
                          <a:ea typeface="Calibri"/>
                          <a:cs typeface="Times New Roman"/>
                        </a:rPr>
                        <a:t>Impact of PLTL on course</a:t>
                      </a:r>
                      <a:r>
                        <a:rPr lang="en-US" sz="1800" b="1" baseline="0">
                          <a:solidFill>
                            <a:srgbClr val="000000"/>
                          </a:solidFill>
                          <a:latin typeface="+mn-lt"/>
                          <a:ea typeface="Calibri"/>
                          <a:cs typeface="Times New Roman"/>
                        </a:rPr>
                        <a:t> completion rates </a:t>
                      </a:r>
                      <a:endParaRPr lang="en-US" sz="1800" b="1">
                        <a:solidFill>
                          <a:srgbClr val="000000"/>
                        </a:solidFill>
                        <a:latin typeface="+mn-lt"/>
                        <a:ea typeface="Calibri"/>
                        <a:cs typeface="Times New Roman"/>
                      </a:endParaRPr>
                    </a:p>
                  </a:txBody>
                  <a:tcPr marL="68668" marR="68668" marT="0" marB="0">
                    <a:solidFill>
                      <a:schemeClr val="accent1">
                        <a:lumMod val="20000"/>
                        <a:lumOff val="80000"/>
                      </a:schemeClr>
                    </a:solidFill>
                  </a:tcPr>
                </a:tc>
                <a:tc rowSpan="3" hMerge="1">
                  <a:txBody>
                    <a:bodyPr/>
                    <a:lstStyle/>
                    <a:p>
                      <a:endParaRPr lang="en-US"/>
                    </a:p>
                  </a:txBody>
                  <a:tcPr/>
                </a:tc>
                <a:tc gridSpan="2">
                  <a:txBody>
                    <a:bodyPr/>
                    <a:lstStyle/>
                    <a:p>
                      <a:pPr marL="0" marR="0">
                        <a:lnSpc>
                          <a:spcPts val="1600"/>
                        </a:lnSpc>
                        <a:spcBef>
                          <a:spcPts val="0"/>
                        </a:spcBef>
                        <a:spcAft>
                          <a:spcPts val="0"/>
                        </a:spcAft>
                      </a:pPr>
                      <a:r>
                        <a:rPr lang="en-US" sz="1800">
                          <a:solidFill>
                            <a:srgbClr val="000000"/>
                          </a:solidFill>
                          <a:latin typeface="+mn-lt"/>
                          <a:ea typeface="Calibri"/>
                          <a:cs typeface="Times New Roman"/>
                        </a:rPr>
                        <a:t>PLTL</a:t>
                      </a:r>
                    </a:p>
                  </a:txBody>
                  <a:tcPr marL="68668" marR="68668" marT="0" marB="0">
                    <a:solidFill>
                      <a:schemeClr val="accent1">
                        <a:lumMod val="20000"/>
                        <a:lumOff val="80000"/>
                      </a:schemeClr>
                    </a:solidFill>
                  </a:tcPr>
                </a:tc>
                <a:tc hMerge="1">
                  <a:txBody>
                    <a:bodyPr/>
                    <a:lstStyle/>
                    <a:p>
                      <a:endParaRPr lang="en-US"/>
                    </a:p>
                  </a:txBody>
                  <a:tcPr/>
                </a:tc>
                <a:tc>
                  <a:txBody>
                    <a:bodyPr/>
                    <a:lstStyle/>
                    <a:p>
                      <a:pPr marL="0" marR="0">
                        <a:lnSpc>
                          <a:spcPts val="1600"/>
                        </a:lnSpc>
                        <a:spcBef>
                          <a:spcPts val="0"/>
                        </a:spcBef>
                        <a:spcAft>
                          <a:spcPts val="0"/>
                        </a:spcAft>
                      </a:pPr>
                      <a:endParaRPr lang="en-US" sz="1800" dirty="0">
                        <a:solidFill>
                          <a:schemeClr val="tx1"/>
                        </a:solidFill>
                        <a:latin typeface="+mn-lt"/>
                        <a:ea typeface="Calibri"/>
                        <a:cs typeface="Times New Roman"/>
                      </a:endParaRPr>
                    </a:p>
                  </a:txBody>
                  <a:tcPr marL="68668" marR="68668" marT="0" marB="0">
                    <a:solidFill>
                      <a:schemeClr val="accent1">
                        <a:lumMod val="20000"/>
                        <a:lumOff val="80000"/>
                      </a:schemeClr>
                    </a:solidFill>
                  </a:tcPr>
                </a:tc>
                <a:extLst>
                  <a:ext uri="{0D108BD9-81ED-4DB2-BD59-A6C34878D82A}">
                    <a16:rowId xmlns:a16="http://schemas.microsoft.com/office/drawing/2014/main" xmlns="" val="10000"/>
                  </a:ext>
                </a:extLst>
              </a:tr>
              <a:tr h="648274">
                <a:tc gridSpan="2" vMerge="1">
                  <a:txBody>
                    <a:bodyPr/>
                    <a:lstStyle/>
                    <a:p>
                      <a:endParaRPr lang="en-US"/>
                    </a:p>
                  </a:txBody>
                  <a:tcPr/>
                </a:tc>
                <a:tc hMerge="1" vMerge="1">
                  <a:txBody>
                    <a:bodyPr/>
                    <a:lstStyle/>
                    <a:p>
                      <a:endParaRPr lang="en-US"/>
                    </a:p>
                  </a:txBody>
                  <a:tcPr/>
                </a:tc>
                <a:tc>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BEFORE PLTL</a:t>
                      </a:r>
                    </a:p>
                    <a:p>
                      <a:pPr marL="0" marR="0">
                        <a:lnSpc>
                          <a:spcPts val="1600"/>
                        </a:lnSpc>
                        <a:spcBef>
                          <a:spcPts val="0"/>
                        </a:spcBef>
                        <a:spcAft>
                          <a:spcPts val="0"/>
                        </a:spcAft>
                      </a:pPr>
                      <a:r>
                        <a:rPr lang="en-US" sz="1800" b="1">
                          <a:solidFill>
                            <a:srgbClr val="000000"/>
                          </a:solidFill>
                          <a:latin typeface="+mn-lt"/>
                          <a:ea typeface="Calibri"/>
                          <a:cs typeface="Times New Roman"/>
                        </a:rPr>
                        <a:t>(n=4023)</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AFTER PLTL</a:t>
                      </a:r>
                    </a:p>
                    <a:p>
                      <a:pPr marL="0" marR="0">
                        <a:lnSpc>
                          <a:spcPts val="1600"/>
                        </a:lnSpc>
                        <a:spcBef>
                          <a:spcPts val="0"/>
                        </a:spcBef>
                        <a:spcAft>
                          <a:spcPts val="0"/>
                        </a:spcAft>
                      </a:pPr>
                      <a:r>
                        <a:rPr lang="en-US" sz="1800" b="1">
                          <a:solidFill>
                            <a:srgbClr val="000000"/>
                          </a:solidFill>
                          <a:latin typeface="+mn-lt"/>
                          <a:ea typeface="Calibri"/>
                          <a:cs typeface="Times New Roman"/>
                        </a:rPr>
                        <a:t>(n=1172)</a:t>
                      </a:r>
                    </a:p>
                  </a:txBody>
                  <a:tcPr marL="68668" marR="68668" marT="0" marB="0">
                    <a:solidFill>
                      <a:schemeClr val="accent1">
                        <a:lumMod val="20000"/>
                        <a:lumOff val="80000"/>
                      </a:schemeClr>
                    </a:solidFill>
                  </a:tcPr>
                </a:tc>
                <a:tc rowSpan="2">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Difference</a:t>
                      </a:r>
                    </a:p>
                    <a:p>
                      <a:pPr marL="0" marR="0">
                        <a:lnSpc>
                          <a:spcPts val="1600"/>
                        </a:lnSpc>
                        <a:spcBef>
                          <a:spcPts val="0"/>
                        </a:spcBef>
                        <a:spcAft>
                          <a:spcPts val="0"/>
                        </a:spcAft>
                      </a:pPr>
                      <a:r>
                        <a:rPr lang="en-US" sz="1800" b="1">
                          <a:solidFill>
                            <a:srgbClr val="000000"/>
                          </a:solidFill>
                          <a:latin typeface="+mn-lt"/>
                          <a:ea typeface="Calibri"/>
                          <a:cs typeface="Times New Roman"/>
                        </a:rPr>
                        <a:t>(PLTL – Before)</a:t>
                      </a:r>
                    </a:p>
                  </a:txBody>
                  <a:tcPr marL="68668" marR="68668" marT="0" marB="0">
                    <a:solidFill>
                      <a:schemeClr val="accent1">
                        <a:lumMod val="20000"/>
                        <a:lumOff val="80000"/>
                      </a:schemeClr>
                    </a:solidFill>
                  </a:tcPr>
                </a:tc>
                <a:extLst>
                  <a:ext uri="{0D108BD9-81ED-4DB2-BD59-A6C34878D82A}">
                    <a16:rowId xmlns:a16="http://schemas.microsoft.com/office/drawing/2014/main" xmlns="" val="10001"/>
                  </a:ext>
                </a:extLst>
              </a:tr>
              <a:tr h="241354">
                <a:tc gridSpan="2" vMerge="1">
                  <a:txBody>
                    <a:bodyPr/>
                    <a:lstStyle/>
                    <a:p>
                      <a:endParaRPr lang="en-US"/>
                    </a:p>
                  </a:txBody>
                  <a:tcPr/>
                </a:tc>
                <a:tc hMerge="1" vMerge="1">
                  <a:txBody>
                    <a:bodyPr/>
                    <a:lstStyle/>
                    <a:p>
                      <a:endParaRPr lang="en-US"/>
                    </a:p>
                  </a:txBody>
                  <a:tcPr/>
                </a:tc>
                <a:tc gridSpan="2">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Percentage</a:t>
                      </a:r>
                    </a:p>
                  </a:txBody>
                  <a:tcPr marL="68668" marR="68668" marT="0" marB="0">
                    <a:solidFill>
                      <a:schemeClr val="accent1">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241354">
                <a:tc rowSpan="2">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GENDER</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FEMALE</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74%</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87%</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13%</a:t>
                      </a:r>
                    </a:p>
                  </a:txBody>
                  <a:tcPr marL="68668" marR="68668" marT="0" marB="0">
                    <a:solidFill>
                      <a:schemeClr val="accent1">
                        <a:lumMod val="20000"/>
                        <a:lumOff val="80000"/>
                      </a:schemeClr>
                    </a:solidFill>
                  </a:tcPr>
                </a:tc>
                <a:extLst>
                  <a:ext uri="{0D108BD9-81ED-4DB2-BD59-A6C34878D82A}">
                    <a16:rowId xmlns:a16="http://schemas.microsoft.com/office/drawing/2014/main" xmlns="" val="10003"/>
                  </a:ext>
                </a:extLst>
              </a:tr>
              <a:tr h="241354">
                <a:tc vMerge="1">
                  <a:txBody>
                    <a:bodyPr/>
                    <a:lstStyle/>
                    <a:p>
                      <a:endParaRPr lang="en-US"/>
                    </a:p>
                  </a:txBody>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MALE</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78%</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87%</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9%</a:t>
                      </a:r>
                    </a:p>
                  </a:txBody>
                  <a:tcPr marL="68668" marR="68668" marT="0" marB="0">
                    <a:solidFill>
                      <a:schemeClr val="accent1">
                        <a:lumMod val="20000"/>
                        <a:lumOff val="80000"/>
                      </a:schemeClr>
                    </a:solidFill>
                  </a:tcPr>
                </a:tc>
                <a:extLst>
                  <a:ext uri="{0D108BD9-81ED-4DB2-BD59-A6C34878D82A}">
                    <a16:rowId xmlns:a16="http://schemas.microsoft.com/office/drawing/2014/main" xmlns="" val="10004"/>
                  </a:ext>
                </a:extLst>
              </a:tr>
              <a:tr h="444814">
                <a:tc rowSpan="2">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HISPANIC</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NON-HISPANIC</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80%</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84%</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4%</a:t>
                      </a:r>
                    </a:p>
                  </a:txBody>
                  <a:tcPr marL="68668" marR="68668" marT="0" marB="0">
                    <a:solidFill>
                      <a:schemeClr val="accent1">
                        <a:lumMod val="20000"/>
                        <a:lumOff val="80000"/>
                      </a:schemeClr>
                    </a:solidFill>
                  </a:tcPr>
                </a:tc>
                <a:extLst>
                  <a:ext uri="{0D108BD9-81ED-4DB2-BD59-A6C34878D82A}">
                    <a16:rowId xmlns:a16="http://schemas.microsoft.com/office/drawing/2014/main" xmlns="" val="10005"/>
                  </a:ext>
                </a:extLst>
              </a:tr>
              <a:tr h="241354">
                <a:tc vMerge="1">
                  <a:txBody>
                    <a:bodyPr/>
                    <a:lstStyle/>
                    <a:p>
                      <a:endParaRPr lang="en-US"/>
                    </a:p>
                  </a:txBody>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HISPANIC</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86%</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92%</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6%</a:t>
                      </a:r>
                    </a:p>
                  </a:txBody>
                  <a:tcPr marL="68668" marR="68668" marT="0" marB="0">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465" name="Rectangle 71">
            <a:extLst>
              <a:ext uri="{FF2B5EF4-FFF2-40B4-BE49-F238E27FC236}">
                <a16:creationId xmlns:a16="http://schemas.microsoft.com/office/drawing/2014/main" xmlns="" id="{C3638F2F-4688-4030-B1CC-802724443B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xmlns="" id="{48C811F0-0ED8-4A7B-BFDE-6433C690E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1253764" y="1327355"/>
            <a:ext cx="3559425" cy="4482564"/>
          </a:xfrm>
        </p:spPr>
        <p:txBody>
          <a:bodyPr>
            <a:normAutofit/>
          </a:bodyPr>
          <a:lstStyle/>
          <a:p>
            <a:pPr eaLnBrk="1" fontAlgn="auto" hangingPunct="1">
              <a:spcAft>
                <a:spcPts val="0"/>
              </a:spcAft>
              <a:defRPr/>
            </a:pPr>
            <a:r>
              <a:rPr lang="en-US" b="1" dirty="0"/>
              <a:t>PLTL: </a:t>
            </a:r>
            <a:br>
              <a:rPr lang="en-US" b="1" dirty="0"/>
            </a:br>
            <a:r>
              <a:rPr lang="en-US" b="1" dirty="0"/>
              <a:t>Self-efficacy </a:t>
            </a:r>
          </a:p>
        </p:txBody>
      </p:sp>
      <p:sp>
        <p:nvSpPr>
          <p:cNvPr id="19459" name="Content Placeholder 2"/>
          <p:cNvSpPr>
            <a:spLocks noGrp="1"/>
          </p:cNvSpPr>
          <p:nvPr>
            <p:ph idx="1"/>
          </p:nvPr>
        </p:nvSpPr>
        <p:spPr>
          <a:xfrm>
            <a:off x="6100123" y="1327356"/>
            <a:ext cx="4872677" cy="4482564"/>
          </a:xfrm>
        </p:spPr>
        <p:txBody>
          <a:bodyPr>
            <a:normAutofit/>
          </a:bodyPr>
          <a:lstStyle/>
          <a:p>
            <a:pPr marL="0" indent="0" eaLnBrk="1" hangingPunct="1">
              <a:buNone/>
              <a:defRPr/>
            </a:pPr>
            <a:r>
              <a:rPr lang="en-US" dirty="0"/>
              <a:t>Students reported that PLTL increased their self-efficacy in computing (scale mean=7.93/10, S.D. 2.31, n=284)</a:t>
            </a:r>
          </a:p>
          <a:p>
            <a:pPr eaLnBrk="1" hangingPunct="1">
              <a:buFont typeface="Wingdings 2" pitchFamily="18" charset="2"/>
              <a:buNone/>
              <a:defRPr/>
            </a:pPr>
            <a:endParaRPr lang="en-US" i="1" dirty="0"/>
          </a:p>
          <a:p>
            <a:pPr marL="0" indent="0" eaLnBrk="1" hangingPunct="1">
              <a:spcBef>
                <a:spcPts val="0"/>
              </a:spcBef>
              <a:buNone/>
              <a:defRPr/>
            </a:pPr>
            <a:r>
              <a:rPr lang="en-US" i="1" dirty="0"/>
              <a:t>“I was always worried that I don’t know enough, or [there are] some programming strategies that I haven’t quite gotten yet… [but] I feel that I can really break a problem down into smaller steps and build my way up. And I think that’s a good skill to learn for programming and I also think that I work well in groups.  I know that in jobs you’re always going to work in groups.”</a:t>
            </a:r>
            <a:endParaRPr lang="en-US" dirty="0"/>
          </a:p>
          <a:p>
            <a:pPr eaLnBrk="1" hangingPunct="1">
              <a:buFont typeface="Wingdings 2" pitchFamily="18" charset="2"/>
              <a:buNone/>
              <a:defRPr/>
            </a:pPr>
            <a:endParaRPr lang="en-US" dirty="0"/>
          </a:p>
        </p:txBody>
      </p:sp>
      <p:sp>
        <p:nvSpPr>
          <p:cNvPr id="19466" name="Rectangle 75">
            <a:extLst>
              <a:ext uri="{FF2B5EF4-FFF2-40B4-BE49-F238E27FC236}">
                <a16:creationId xmlns:a16="http://schemas.microsoft.com/office/drawing/2014/main" xmlns="" id="{AAC19CEE-435E-4643-849E-5194A57437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0BC9609-A8AF-411F-A9E0-C3B93C8945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81F8A7-960C-415B-AABE-AD7AA481E0A0}"/>
              </a:ext>
            </a:extLst>
          </p:cNvPr>
          <p:cNvSpPr>
            <a:spLocks noGrp="1"/>
          </p:cNvSpPr>
          <p:nvPr>
            <p:ph type="title"/>
          </p:nvPr>
        </p:nvSpPr>
        <p:spPr>
          <a:xfrm>
            <a:off x="640080" y="639704"/>
            <a:ext cx="3299579" cy="5577840"/>
          </a:xfrm>
        </p:spPr>
        <p:txBody>
          <a:bodyPr anchor="ctr">
            <a:normAutofit/>
          </a:bodyPr>
          <a:lstStyle/>
          <a:p>
            <a:pPr algn="ctr"/>
            <a:r>
              <a:rPr lang="en-US" sz="3700" dirty="0"/>
              <a:t>Affinity Research Groups</a:t>
            </a:r>
          </a:p>
        </p:txBody>
      </p:sp>
      <p:graphicFrame>
        <p:nvGraphicFramePr>
          <p:cNvPr id="5" name="Content Placeholder 2">
            <a:extLst>
              <a:ext uri="{FF2B5EF4-FFF2-40B4-BE49-F238E27FC236}">
                <a16:creationId xmlns:a16="http://schemas.microsoft.com/office/drawing/2014/main" xmlns="" id="{C336EA84-9096-4F75-8B7E-1E01A1A8E0C0}"/>
              </a:ext>
            </a:extLst>
          </p:cNvPr>
          <p:cNvGraphicFramePr>
            <a:graphicFrameLocks noGrp="1"/>
          </p:cNvGraphicFramePr>
          <p:nvPr>
            <p:ph idx="1"/>
            <p:extLst>
              <p:ext uri="{D42A27DB-BD31-4B8C-83A1-F6EECF244321}">
                <p14:modId xmlns:p14="http://schemas.microsoft.com/office/powerpoint/2010/main" val="1189501168"/>
              </p:ext>
            </p:extLst>
          </p:nvPr>
        </p:nvGraphicFramePr>
        <p:xfrm>
          <a:off x="4812677" y="867963"/>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CCC2035E-EB69-4FAA-B2FB-A1F882E920A6}"/>
              </a:ext>
            </a:extLst>
          </p:cNvPr>
          <p:cNvSpPr txBox="1"/>
          <p:nvPr/>
        </p:nvSpPr>
        <p:spPr>
          <a:xfrm>
            <a:off x="5905718" y="283188"/>
            <a:ext cx="4320222" cy="584775"/>
          </a:xfrm>
          <a:prstGeom prst="rect">
            <a:avLst/>
          </a:prstGeom>
          <a:noFill/>
        </p:spPr>
        <p:txBody>
          <a:bodyPr wrap="none" rtlCol="0">
            <a:spAutoFit/>
          </a:bodyPr>
          <a:lstStyle/>
          <a:p>
            <a:r>
              <a:rPr lang="en-US" sz="3200" dirty="0"/>
              <a:t>A comprehensive model</a:t>
            </a:r>
          </a:p>
        </p:txBody>
      </p:sp>
    </p:spTree>
    <p:extLst>
      <p:ext uri="{BB962C8B-B14F-4D97-AF65-F5344CB8AC3E}">
        <p14:creationId xmlns:p14="http://schemas.microsoft.com/office/powerpoint/2010/main" val="38263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a:extLst>
              <a:ext uri="{FF2B5EF4-FFF2-40B4-BE49-F238E27FC236}">
                <a16:creationId xmlns:a16="http://schemas.microsoft.com/office/drawing/2014/main" xmlns="" id="{338DBA18-5ACB-4E03-B636-73639A855244}"/>
              </a:ext>
            </a:extLst>
          </p:cNvPr>
          <p:cNvPicPr>
            <a:picLocks noChangeAspect="1" noChangeArrowheads="1"/>
          </p:cNvPicPr>
          <p:nvPr/>
        </p:nvPicPr>
        <p:blipFill>
          <a:blip r:embed="rId2" cstate="print"/>
          <a:stretch>
            <a:fillRect/>
          </a:stretch>
        </p:blipFill>
        <p:spPr>
          <a:xfrm>
            <a:off x="1766457" y="1524000"/>
            <a:ext cx="4456126" cy="4419600"/>
          </a:xfrm>
          <a:prstGeom prst="rect">
            <a:avLst/>
          </a:prstGeom>
        </p:spPr>
      </p:pic>
      <p:sp>
        <p:nvSpPr>
          <p:cNvPr id="5" name="Rectangle 46">
            <a:extLst>
              <a:ext uri="{FF2B5EF4-FFF2-40B4-BE49-F238E27FC236}">
                <a16:creationId xmlns:a16="http://schemas.microsoft.com/office/drawing/2014/main" xmlns="" id="{025B63EA-F979-434A-B053-43A8DD7729AF}"/>
              </a:ext>
            </a:extLst>
          </p:cNvPr>
          <p:cNvSpPr txBox="1">
            <a:spLocks noChangeArrowheads="1"/>
          </p:cNvSpPr>
          <p:nvPr/>
        </p:nvSpPr>
        <p:spPr>
          <a:xfrm>
            <a:off x="6186215" y="2057400"/>
            <a:ext cx="4535474" cy="335280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lnSpc>
                <a:spcPct val="90000"/>
              </a:lnSpc>
            </a:pPr>
            <a:endParaRPr lang="en-US" dirty="0"/>
          </a:p>
          <a:p>
            <a:pPr lvl="1">
              <a:lnSpc>
                <a:spcPct val="90000"/>
              </a:lnSpc>
            </a:pPr>
            <a:r>
              <a:rPr lang="en-US" sz="2200" dirty="0"/>
              <a:t>Collection of best practices</a:t>
            </a:r>
          </a:p>
          <a:p>
            <a:pPr lvl="1">
              <a:lnSpc>
                <a:spcPct val="90000"/>
              </a:lnSpc>
            </a:pPr>
            <a:r>
              <a:rPr lang="en-US" sz="2200" dirty="0"/>
              <a:t>Cooperative group interaction </a:t>
            </a:r>
          </a:p>
          <a:p>
            <a:pPr lvl="1">
              <a:lnSpc>
                <a:spcPct val="90000"/>
              </a:lnSpc>
            </a:pPr>
            <a:r>
              <a:rPr lang="en-US" sz="2200" dirty="0"/>
              <a:t>Deliberate and intentional  development and practice of skills</a:t>
            </a:r>
          </a:p>
          <a:p>
            <a:pPr lvl="1">
              <a:lnSpc>
                <a:spcPct val="90000"/>
              </a:lnSpc>
            </a:pPr>
            <a:r>
              <a:rPr lang="en-US" sz="2200" dirty="0"/>
              <a:t>Support structures</a:t>
            </a:r>
          </a:p>
          <a:p>
            <a:pPr marL="0" indent="0">
              <a:lnSpc>
                <a:spcPct val="90000"/>
              </a:lnSpc>
            </a:pPr>
            <a:endParaRPr lang="en-US" dirty="0"/>
          </a:p>
        </p:txBody>
      </p:sp>
      <p:sp>
        <p:nvSpPr>
          <p:cNvPr id="6" name="Rectangle 50">
            <a:extLst>
              <a:ext uri="{FF2B5EF4-FFF2-40B4-BE49-F238E27FC236}">
                <a16:creationId xmlns:a16="http://schemas.microsoft.com/office/drawing/2014/main" xmlns="" id="{A0F3ED47-5701-4472-ABDA-02E7B81E2489}"/>
              </a:ext>
            </a:extLst>
          </p:cNvPr>
          <p:cNvSpPr>
            <a:spLocks noChangeArrowheads="1"/>
          </p:cNvSpPr>
          <p:nvPr/>
        </p:nvSpPr>
        <p:spPr bwMode="auto">
          <a:xfrm>
            <a:off x="6222583" y="4876800"/>
            <a:ext cx="4687875" cy="1066800"/>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Expand participation by recruiting </a:t>
            </a:r>
          </a:p>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students who may not normally be </a:t>
            </a:r>
          </a:p>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involved in research </a:t>
            </a:r>
          </a:p>
        </p:txBody>
      </p:sp>
      <p:sp>
        <p:nvSpPr>
          <p:cNvPr id="7" name="Rectangle 50">
            <a:extLst>
              <a:ext uri="{FF2B5EF4-FFF2-40B4-BE49-F238E27FC236}">
                <a16:creationId xmlns:a16="http://schemas.microsoft.com/office/drawing/2014/main" xmlns="" id="{C99F1B02-ABCC-42EE-A561-1184BAA7E455}"/>
              </a:ext>
            </a:extLst>
          </p:cNvPr>
          <p:cNvSpPr>
            <a:spLocks noChangeArrowheads="1"/>
          </p:cNvSpPr>
          <p:nvPr/>
        </p:nvSpPr>
        <p:spPr bwMode="auto">
          <a:xfrm>
            <a:off x="6222583" y="1371600"/>
            <a:ext cx="4687875" cy="914400"/>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An ARG is a non-hierarchical</a:t>
            </a:r>
          </a:p>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model that promotes:</a:t>
            </a:r>
          </a:p>
        </p:txBody>
      </p:sp>
    </p:spTree>
    <p:extLst>
      <p:ext uri="{BB962C8B-B14F-4D97-AF65-F5344CB8AC3E}">
        <p14:creationId xmlns:p14="http://schemas.microsoft.com/office/powerpoint/2010/main" val="415224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186" y="333952"/>
            <a:ext cx="10805160" cy="1677035"/>
          </a:xfrm>
        </p:spPr>
        <p:txBody>
          <a:bodyPr>
            <a:noAutofit/>
          </a:bodyPr>
          <a:lstStyle/>
          <a:p>
            <a:r>
              <a:rPr lang="en-US" sz="3600" b="1" dirty="0"/>
              <a:t>ARG: Benefits for Hispanic Students</a:t>
            </a:r>
            <a:br>
              <a:rPr lang="en-US" sz="3600" b="1" dirty="0"/>
            </a:br>
            <a:r>
              <a:rPr lang="en-US" sz="3600" b="1" dirty="0"/>
              <a:t> </a:t>
            </a:r>
          </a:p>
        </p:txBody>
      </p:sp>
      <p:sp>
        <p:nvSpPr>
          <p:cNvPr id="3" name="Content Placeholder 2"/>
          <p:cNvSpPr>
            <a:spLocks noGrp="1"/>
          </p:cNvSpPr>
          <p:nvPr>
            <p:ph idx="1"/>
          </p:nvPr>
        </p:nvSpPr>
        <p:spPr>
          <a:xfrm>
            <a:off x="1990696" y="1857370"/>
            <a:ext cx="8248708" cy="4772030"/>
          </a:xfrm>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sz="1800" dirty="0"/>
              <a:t>**p&lt;.01, *p&lt;.05 ; independent samples t-tests </a:t>
            </a:r>
          </a:p>
        </p:txBody>
      </p:sp>
      <p:graphicFrame>
        <p:nvGraphicFramePr>
          <p:cNvPr id="5" name="Table 4"/>
          <p:cNvGraphicFramePr>
            <a:graphicFrameLocks noGrp="1"/>
          </p:cNvGraphicFramePr>
          <p:nvPr>
            <p:extLst>
              <p:ext uri="{D42A27DB-BD31-4B8C-83A1-F6EECF244321}">
                <p14:modId xmlns:p14="http://schemas.microsoft.com/office/powerpoint/2010/main" val="1196789789"/>
              </p:ext>
            </p:extLst>
          </p:nvPr>
        </p:nvGraphicFramePr>
        <p:xfrm>
          <a:off x="1259840" y="2250441"/>
          <a:ext cx="9601200" cy="4058920"/>
        </p:xfrm>
        <a:graphic>
          <a:graphicData uri="http://schemas.openxmlformats.org/drawingml/2006/table">
            <a:tbl>
              <a:tblPr firstRow="1" bandRow="1">
                <a:tableStyleId>{37CE84F3-28C3-443E-9E96-99CF82512B78}</a:tableStyleId>
              </a:tblPr>
              <a:tblGrid>
                <a:gridCol w="3985404">
                  <a:extLst>
                    <a:ext uri="{9D8B030D-6E8A-4147-A177-3AD203B41FA5}">
                      <a16:colId xmlns:a16="http://schemas.microsoft.com/office/drawing/2014/main" xmlns="" val="20000"/>
                    </a:ext>
                  </a:extLst>
                </a:gridCol>
                <a:gridCol w="2989053">
                  <a:extLst>
                    <a:ext uri="{9D8B030D-6E8A-4147-A177-3AD203B41FA5}">
                      <a16:colId xmlns:a16="http://schemas.microsoft.com/office/drawing/2014/main" xmlns="" val="20001"/>
                    </a:ext>
                  </a:extLst>
                </a:gridCol>
                <a:gridCol w="2626743">
                  <a:extLst>
                    <a:ext uri="{9D8B030D-6E8A-4147-A177-3AD203B41FA5}">
                      <a16:colId xmlns:a16="http://schemas.microsoft.com/office/drawing/2014/main" xmlns="" val="20002"/>
                    </a:ext>
                  </a:extLst>
                </a:gridCol>
              </a:tblGrid>
              <a:tr h="1221748">
                <a:tc>
                  <a:txBody>
                    <a:bodyPr/>
                    <a:lstStyle/>
                    <a:p>
                      <a:r>
                        <a:rPr lang="en-US" dirty="0"/>
                        <a:t>URSSA scales  </a:t>
                      </a:r>
                    </a:p>
                    <a:p>
                      <a:r>
                        <a:rPr lang="en-US" dirty="0"/>
                        <a:t>(4-point</a:t>
                      </a:r>
                      <a:r>
                        <a:rPr lang="en-US" baseline="0" dirty="0"/>
                        <a:t> scale)</a:t>
                      </a:r>
                      <a:endParaRPr lang="en-US" dirty="0"/>
                    </a:p>
                  </a:txBody>
                  <a:tcPr/>
                </a:tc>
                <a:tc>
                  <a:txBody>
                    <a:bodyPr/>
                    <a:lstStyle/>
                    <a:p>
                      <a:r>
                        <a:rPr lang="en-US" dirty="0"/>
                        <a:t>Hispanic</a:t>
                      </a:r>
                      <a:r>
                        <a:rPr lang="en-US" baseline="0" dirty="0"/>
                        <a:t> students  (n=)</a:t>
                      </a:r>
                    </a:p>
                    <a:p>
                      <a:r>
                        <a:rPr lang="en-US" baseline="0" dirty="0"/>
                        <a:t>Means (S.D.)</a:t>
                      </a:r>
                      <a:endParaRPr lang="en-US" dirty="0"/>
                    </a:p>
                  </a:txBody>
                  <a:tcPr/>
                </a:tc>
                <a:tc>
                  <a:txBody>
                    <a:bodyPr/>
                    <a:lstStyle/>
                    <a:p>
                      <a:r>
                        <a:rPr lang="en-US" dirty="0"/>
                        <a:t>Non-Hispanic students</a:t>
                      </a:r>
                      <a:r>
                        <a:rPr lang="en-US" baseline="0" dirty="0"/>
                        <a:t> (n= )</a:t>
                      </a:r>
                    </a:p>
                    <a:p>
                      <a:r>
                        <a:rPr lang="en-US" baseline="0" dirty="0"/>
                        <a:t>Means (S.D.)</a:t>
                      </a:r>
                      <a:endParaRPr lang="en-US" dirty="0"/>
                    </a:p>
                  </a:txBody>
                  <a:tcPr/>
                </a:tc>
                <a:extLst>
                  <a:ext uri="{0D108BD9-81ED-4DB2-BD59-A6C34878D82A}">
                    <a16:rowId xmlns:a16="http://schemas.microsoft.com/office/drawing/2014/main" xmlns="" val="10000"/>
                  </a:ext>
                </a:extLst>
              </a:tr>
              <a:tr h="855224">
                <a:tc>
                  <a:txBody>
                    <a:bodyPr/>
                    <a:lstStyle/>
                    <a:p>
                      <a:r>
                        <a:rPr lang="en-US" dirty="0"/>
                        <a:t>Career and graduate school</a:t>
                      </a:r>
                      <a:r>
                        <a:rPr lang="en-US" baseline="0" dirty="0"/>
                        <a:t> preparation **</a:t>
                      </a:r>
                      <a:endParaRPr lang="en-US" b="1" dirty="0"/>
                    </a:p>
                  </a:txBody>
                  <a:tcPr/>
                </a:tc>
                <a:tc>
                  <a:txBody>
                    <a:bodyPr/>
                    <a:lstStyle/>
                    <a:p>
                      <a:pPr algn="ctr"/>
                      <a:r>
                        <a:rPr lang="en-US" dirty="0"/>
                        <a:t>3.40  (.49)</a:t>
                      </a:r>
                    </a:p>
                  </a:txBody>
                  <a:tcPr/>
                </a:tc>
                <a:tc>
                  <a:txBody>
                    <a:bodyPr/>
                    <a:lstStyle/>
                    <a:p>
                      <a:pPr algn="ctr"/>
                      <a:r>
                        <a:rPr lang="en-US" dirty="0"/>
                        <a:t>3.09  (.65)</a:t>
                      </a:r>
                    </a:p>
                  </a:txBody>
                  <a:tcPr/>
                </a:tc>
                <a:extLst>
                  <a:ext uri="{0D108BD9-81ED-4DB2-BD59-A6C34878D82A}">
                    <a16:rowId xmlns:a16="http://schemas.microsoft.com/office/drawing/2014/main" xmlns="" val="10001"/>
                  </a:ext>
                </a:extLst>
              </a:tr>
              <a:tr h="495487">
                <a:tc>
                  <a:txBody>
                    <a:bodyPr/>
                    <a:lstStyle/>
                    <a:p>
                      <a:r>
                        <a:rPr lang="en-US" dirty="0"/>
                        <a:t>Intellectual gains *</a:t>
                      </a:r>
                      <a:endParaRPr lang="en-US" b="1" dirty="0"/>
                    </a:p>
                  </a:txBody>
                  <a:tcPr/>
                </a:tc>
                <a:tc>
                  <a:txBody>
                    <a:bodyPr/>
                    <a:lstStyle/>
                    <a:p>
                      <a:pPr algn="ctr"/>
                      <a:r>
                        <a:rPr lang="en-US" dirty="0"/>
                        <a:t>3.36  (.47)</a:t>
                      </a:r>
                    </a:p>
                  </a:txBody>
                  <a:tcPr/>
                </a:tc>
                <a:tc>
                  <a:txBody>
                    <a:bodyPr/>
                    <a:lstStyle/>
                    <a:p>
                      <a:pPr algn="ctr"/>
                      <a:r>
                        <a:rPr lang="en-US" dirty="0"/>
                        <a:t>3.11  (.46)</a:t>
                      </a:r>
                    </a:p>
                  </a:txBody>
                  <a:tcPr/>
                </a:tc>
                <a:extLst>
                  <a:ext uri="{0D108BD9-81ED-4DB2-BD59-A6C34878D82A}">
                    <a16:rowId xmlns:a16="http://schemas.microsoft.com/office/drawing/2014/main" xmlns="" val="10002"/>
                  </a:ext>
                </a:extLst>
              </a:tr>
              <a:tr h="495487">
                <a:tc>
                  <a:txBody>
                    <a:bodyPr/>
                    <a:lstStyle/>
                    <a:p>
                      <a:r>
                        <a:rPr lang="en-US" dirty="0"/>
                        <a:t>Skills* </a:t>
                      </a:r>
                      <a:endParaRPr lang="en-US" b="1" dirty="0"/>
                    </a:p>
                  </a:txBody>
                  <a:tcPr/>
                </a:tc>
                <a:tc>
                  <a:txBody>
                    <a:bodyPr/>
                    <a:lstStyle/>
                    <a:p>
                      <a:pPr algn="ctr"/>
                      <a:r>
                        <a:rPr lang="en-US" dirty="0"/>
                        <a:t>3.30   (.46)</a:t>
                      </a:r>
                    </a:p>
                  </a:txBody>
                  <a:tcPr/>
                </a:tc>
                <a:tc>
                  <a:txBody>
                    <a:bodyPr/>
                    <a:lstStyle/>
                    <a:p>
                      <a:pPr algn="ctr"/>
                      <a:r>
                        <a:rPr lang="en-US" dirty="0"/>
                        <a:t>3.06   (.53)</a:t>
                      </a:r>
                    </a:p>
                  </a:txBody>
                  <a:tcPr/>
                </a:tc>
                <a:extLst>
                  <a:ext uri="{0D108BD9-81ED-4DB2-BD59-A6C34878D82A}">
                    <a16:rowId xmlns:a16="http://schemas.microsoft.com/office/drawing/2014/main" xmlns="" val="10003"/>
                  </a:ext>
                </a:extLst>
              </a:tr>
              <a:tr h="495487">
                <a:tc>
                  <a:txBody>
                    <a:bodyPr/>
                    <a:lstStyle/>
                    <a:p>
                      <a:r>
                        <a:rPr lang="en-US" dirty="0"/>
                        <a:t>Collaboration </a:t>
                      </a:r>
                    </a:p>
                  </a:txBody>
                  <a:tcPr/>
                </a:tc>
                <a:tc>
                  <a:txBody>
                    <a:bodyPr/>
                    <a:lstStyle/>
                    <a:p>
                      <a:pPr algn="ctr"/>
                      <a:r>
                        <a:rPr lang="en-US" dirty="0"/>
                        <a:t>3.36  (.39)</a:t>
                      </a:r>
                    </a:p>
                  </a:txBody>
                  <a:tcPr/>
                </a:tc>
                <a:tc>
                  <a:txBody>
                    <a:bodyPr/>
                    <a:lstStyle/>
                    <a:p>
                      <a:pPr algn="ctr"/>
                      <a:r>
                        <a:rPr lang="en-US" dirty="0"/>
                        <a:t>3.25  (.37)</a:t>
                      </a:r>
                    </a:p>
                  </a:txBody>
                  <a:tcPr/>
                </a:tc>
                <a:extLst>
                  <a:ext uri="{0D108BD9-81ED-4DB2-BD59-A6C34878D82A}">
                    <a16:rowId xmlns:a16="http://schemas.microsoft.com/office/drawing/2014/main" xmlns="" val="10004"/>
                  </a:ext>
                </a:extLst>
              </a:tr>
              <a:tr h="495487">
                <a:tc>
                  <a:txBody>
                    <a:bodyPr/>
                    <a:lstStyle/>
                    <a:p>
                      <a:r>
                        <a:rPr lang="en-US" dirty="0"/>
                        <a:t>Personal growth</a:t>
                      </a:r>
                      <a:r>
                        <a:rPr lang="en-US" baseline="0" dirty="0"/>
                        <a:t> </a:t>
                      </a:r>
                      <a:endParaRPr lang="en-US" dirty="0"/>
                    </a:p>
                  </a:txBody>
                  <a:tcPr/>
                </a:tc>
                <a:tc>
                  <a:txBody>
                    <a:bodyPr/>
                    <a:lstStyle/>
                    <a:p>
                      <a:pPr algn="ctr"/>
                      <a:r>
                        <a:rPr lang="en-US" dirty="0"/>
                        <a:t>3.35  (.45)</a:t>
                      </a:r>
                    </a:p>
                  </a:txBody>
                  <a:tcPr/>
                </a:tc>
                <a:tc>
                  <a:txBody>
                    <a:bodyPr/>
                    <a:lstStyle/>
                    <a:p>
                      <a:pPr algn="ctr"/>
                      <a:r>
                        <a:rPr lang="en-US" dirty="0"/>
                        <a:t>3.27  (.48)</a:t>
                      </a:r>
                    </a:p>
                  </a:txBody>
                  <a:tcPr/>
                </a:tc>
                <a:extLst>
                  <a:ext uri="{0D108BD9-81ED-4DB2-BD59-A6C34878D82A}">
                    <a16:rowId xmlns:a16="http://schemas.microsoft.com/office/drawing/2014/main" xmlns="" val="10005"/>
                  </a:ext>
                </a:extLst>
              </a:tr>
            </a:tbl>
          </a:graphicData>
        </a:graphic>
      </p:graphicFrame>
      <p:sp>
        <p:nvSpPr>
          <p:cNvPr id="4" name="TextBox 3">
            <a:extLst>
              <a:ext uri="{FF2B5EF4-FFF2-40B4-BE49-F238E27FC236}">
                <a16:creationId xmlns:a16="http://schemas.microsoft.com/office/drawing/2014/main" xmlns="" id="{759B4567-B76B-4F18-B811-8F05B1F0AB1A}"/>
              </a:ext>
            </a:extLst>
          </p:cNvPr>
          <p:cNvSpPr txBox="1"/>
          <p:nvPr/>
        </p:nvSpPr>
        <p:spPr>
          <a:xfrm>
            <a:off x="938299" y="1484383"/>
            <a:ext cx="11744960" cy="646331"/>
          </a:xfrm>
          <a:prstGeom prst="rect">
            <a:avLst/>
          </a:prstGeom>
          <a:noFill/>
        </p:spPr>
        <p:txBody>
          <a:bodyPr wrap="square" rtlCol="0">
            <a:spAutoFit/>
          </a:bodyPr>
          <a:lstStyle/>
          <a:p>
            <a:r>
              <a:rPr lang="en-US" b="1" dirty="0"/>
              <a:t>87% of students reported that they were more likely to attend graduate school because of their ARG experience</a:t>
            </a:r>
          </a:p>
        </p:txBody>
      </p:sp>
    </p:spTree>
  </p:cSld>
  <p:clrMapOvr>
    <a:masterClrMapping/>
  </p:clrMapOvr>
</p:sld>
</file>

<file path=ppt/theme/theme1.xml><?xml version="1.0" encoding="utf-8"?>
<a:theme xmlns:a="http://schemas.openxmlformats.org/drawingml/2006/main" name="Crop">
  <a:themeElements>
    <a:clrScheme name="Custom 23">
      <a:dk1>
        <a:srgbClr val="4D4D4D"/>
      </a:dk1>
      <a:lt1>
        <a:srgbClr val="FFFFFF"/>
      </a:lt1>
      <a:dk2>
        <a:srgbClr val="002060"/>
      </a:dk2>
      <a:lt2>
        <a:srgbClr val="FFFFFF"/>
      </a:lt2>
      <a:accent1>
        <a:srgbClr val="FFC000"/>
      </a:accent1>
      <a:accent2>
        <a:srgbClr val="FFC000"/>
      </a:accent2>
      <a:accent3>
        <a:srgbClr val="969696"/>
      </a:accent3>
      <a:accent4>
        <a:srgbClr val="FFC000"/>
      </a:accent4>
      <a:accent5>
        <a:srgbClr val="FFC000"/>
      </a:accent5>
      <a:accent6>
        <a:srgbClr val="4D4D4D"/>
      </a:accent6>
      <a:hlink>
        <a:srgbClr val="5F5F5F"/>
      </a:hlink>
      <a:folHlink>
        <a:srgbClr val="919191"/>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1414</Words>
  <Application>Microsoft Macintosh PowerPoint</Application>
  <PresentationFormat>Custom</PresentationFormat>
  <Paragraphs>258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Crop</vt:lpstr>
      <vt:lpstr>The university of Texas at El Paso   computer science</vt:lpstr>
      <vt:lpstr>Five-Year Growth 2014-2018</vt:lpstr>
      <vt:lpstr>Support for Change</vt:lpstr>
      <vt:lpstr>Peer-Led Team Learning</vt:lpstr>
      <vt:lpstr>PLTL: Impact on Hispanics and Women </vt:lpstr>
      <vt:lpstr>PLTL:  Self-efficacy </vt:lpstr>
      <vt:lpstr>Affinity Research Groups</vt:lpstr>
      <vt:lpstr>PowerPoint Presentation</vt:lpstr>
      <vt:lpstr>ARG: Benefits for Hispanic Students  </vt:lpstr>
      <vt:lpstr>ARG: Entering the professional research community </vt:lpstr>
      <vt:lpstr>Reimagining CS  </vt:lpstr>
      <vt:lpstr>CAHSI-Google Problem Solving Courses</vt:lpstr>
      <vt:lpstr>Features</vt:lpstr>
      <vt:lpstr>CAHSI-Google Problem Solving Courses  Faculty Reflections</vt:lpstr>
      <vt:lpstr>Problem Solving as a Learning Environment Focused on Process</vt:lpstr>
      <vt:lpstr>Competitive Positions</vt:lpstr>
      <vt:lpstr>Other courses</vt:lpstr>
      <vt:lpstr>PowerPoint Presentation</vt:lpstr>
      <vt:lpstr>Discrete Structures as a 1+2 Sequence</vt:lpstr>
      <vt:lpstr>CS1 Redesign</vt:lpstr>
      <vt:lpstr>On-going CS2 redesign</vt:lpstr>
      <vt:lpstr>Faculty Brownbag Meetings</vt:lpstr>
      <vt:lpstr>Departmental Climate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Texas at El Paso   computer science</dc:title>
  <dc:creator>Ann Gates</dc:creator>
  <cp:lastModifiedBy>Martine Ceberio</cp:lastModifiedBy>
  <cp:revision>4</cp:revision>
  <dcterms:created xsi:type="dcterms:W3CDTF">2019-09-18T04:32:01Z</dcterms:created>
  <dcterms:modified xsi:type="dcterms:W3CDTF">2019-09-29T22:27:06Z</dcterms:modified>
</cp:coreProperties>
</file>