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33"/>
  </p:notesMasterIdLst>
  <p:sldIdLst>
    <p:sldId id="256" r:id="rId2"/>
    <p:sldId id="294" r:id="rId3"/>
    <p:sldId id="295" r:id="rId4"/>
    <p:sldId id="291" r:id="rId5"/>
    <p:sldId id="289" r:id="rId6"/>
    <p:sldId id="292" r:id="rId7"/>
    <p:sldId id="290" r:id="rId8"/>
    <p:sldId id="293" r:id="rId9"/>
    <p:sldId id="301" r:id="rId10"/>
    <p:sldId id="313" r:id="rId11"/>
    <p:sldId id="314" r:id="rId12"/>
    <p:sldId id="315" r:id="rId13"/>
    <p:sldId id="308" r:id="rId14"/>
    <p:sldId id="316" r:id="rId15"/>
    <p:sldId id="323" r:id="rId16"/>
    <p:sldId id="278" r:id="rId17"/>
    <p:sldId id="317" r:id="rId18"/>
    <p:sldId id="309" r:id="rId19"/>
    <p:sldId id="318" r:id="rId20"/>
    <p:sldId id="319" r:id="rId21"/>
    <p:sldId id="310" r:id="rId22"/>
    <p:sldId id="320" r:id="rId23"/>
    <p:sldId id="298" r:id="rId24"/>
    <p:sldId id="322" r:id="rId25"/>
    <p:sldId id="311" r:id="rId26"/>
    <p:sldId id="321" r:id="rId27"/>
    <p:sldId id="299" r:id="rId28"/>
    <p:sldId id="325" r:id="rId29"/>
    <p:sldId id="324" r:id="rId30"/>
    <p:sldId id="286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97" autoAdjust="0"/>
  </p:normalViewPr>
  <p:slideViewPr>
    <p:cSldViewPr snapToGrid="0" snapToObjects="1">
      <p:cViewPr>
        <p:scale>
          <a:sx n="105" d="100"/>
          <a:sy n="105" d="100"/>
        </p:scale>
        <p:origin x="-1184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F5C06-8D3F-A242-8417-052D6F8847EB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A107A-27FA-CC44-B952-21920B2D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0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8/13/18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  <p:sldLayoutId id="2147484275" r:id="rId12"/>
    <p:sldLayoutId id="2147484276" r:id="rId13"/>
    <p:sldLayoutId id="2147484277" r:id="rId14"/>
    <p:sldLayoutId id="2147484278" r:id="rId15"/>
    <p:sldLayoutId id="2147484279" r:id="rId16"/>
    <p:sldLayoutId id="2147484280" r:id="rId17"/>
    <p:sldLayoutId id="2147484281" r:id="rId18"/>
    <p:sldLayoutId id="2147484282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gineering.utep.edu/plaza/excites/index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gineering.utep.edu/plaza/Nexus/index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2g.constraintsolving.com/updates" TargetMode="External"/><Relationship Id="rId3" Type="http://schemas.openxmlformats.org/officeDocument/2006/relationships/hyperlink" Target="http://cr2g.constraintsolving.com/updates/page/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i-4-all.or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cwit.org/project/aspireit-k-12-outreach-initiative-girl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ourofcode.com/us" TargetMode="External"/><Relationship Id="rId3" Type="http://schemas.openxmlformats.org/officeDocument/2006/relationships/hyperlink" Target="https://youtu.be/FC5FbmsH4fw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spirations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ildyourfuture.withgoogle.com/programs/computer-science-summer-institute/%23!?detail-content-tabby_activeEl=detail-overview-content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eberio@utep.edu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org" TargetMode="External"/><Relationship Id="rId4" Type="http://schemas.openxmlformats.org/officeDocument/2006/relationships/hyperlink" Target="https://code.org/learn" TargetMode="External"/><Relationship Id="rId5" Type="http://schemas.openxmlformats.org/officeDocument/2006/relationships/hyperlink" Target="http://scratch.mit.edu" TargetMode="External"/><Relationship Id="rId6" Type="http://schemas.openxmlformats.org/officeDocument/2006/relationships/hyperlink" Target="https://itunes.apple.com/us/app/hopscotch-learn-to-code-creatively/id617098629?mt=8" TargetMode="External"/><Relationship Id="rId7" Type="http://schemas.openxmlformats.org/officeDocument/2006/relationships/hyperlink" Target="http://pythonturtl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qYZF6oIZtfc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ceberio@utep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3569" y="4559900"/>
            <a:ext cx="8310531" cy="805689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Computer Science </a:t>
            </a:r>
            <a:r>
              <a:rPr lang="en-US" sz="4000" dirty="0" smtClean="0">
                <a:solidFill>
                  <a:schemeClr val="tx1"/>
                </a:solidFill>
              </a:rPr>
              <a:t>Opportunities for Middle and High-School Students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28140" y="5866726"/>
            <a:ext cx="5637010" cy="707493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Dr. Martine Ceberio</a:t>
            </a:r>
          </a:p>
          <a:p>
            <a:r>
              <a:rPr lang="en-US" sz="1600" dirty="0" smtClean="0"/>
              <a:t>Associate Professor of Computer Science</a:t>
            </a:r>
          </a:p>
          <a:p>
            <a:r>
              <a:rPr lang="en-US" sz="1600" dirty="0" smtClean="0"/>
              <a:t>August 16, 2018</a:t>
            </a:r>
          </a:p>
          <a:p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633569" y="6574219"/>
            <a:ext cx="9037841" cy="20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Building GRIT -- 2ND ANNUAL CANUTILLO ISD PROFESSIONAL DEVELOPMENT CONFERENCE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Excites summer camps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82896" cy="3916363"/>
          </a:xfrm>
        </p:spPr>
        <p:txBody>
          <a:bodyPr/>
          <a:lstStyle/>
          <a:p>
            <a:r>
              <a:rPr lang="en-US" dirty="0"/>
              <a:t>Participate in </a:t>
            </a:r>
            <a:r>
              <a:rPr lang="en-US" b="1" dirty="0">
                <a:solidFill>
                  <a:srgbClr val="F96A1B"/>
                </a:solidFill>
              </a:rPr>
              <a:t>summer camps</a:t>
            </a:r>
          </a:p>
          <a:p>
            <a:pPr marL="0" indent="0">
              <a:buNone/>
            </a:pPr>
            <a:r>
              <a:rPr lang="en-US" dirty="0"/>
              <a:t>Excites summer camps in CS at UTEP: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http://engineering.utep.edu/plaza/excites/index.html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Tours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Several groups in the CS department give tours </a:t>
            </a:r>
          </a:p>
          <a:p>
            <a:r>
              <a:rPr lang="en-US" dirty="0" smtClean="0"/>
              <a:t>It depends on availability</a:t>
            </a:r>
          </a:p>
          <a:p>
            <a:r>
              <a:rPr lang="en-US" dirty="0" smtClean="0"/>
              <a:t>Day-long or half-day long in general</a:t>
            </a:r>
          </a:p>
          <a:p>
            <a:r>
              <a:rPr lang="en-US" dirty="0" smtClean="0"/>
              <a:t>How? </a:t>
            </a:r>
          </a:p>
          <a:p>
            <a:pPr lvl="1"/>
            <a:r>
              <a:rPr lang="en-US" dirty="0" smtClean="0"/>
              <a:t>Contact department or faculty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i="1" dirty="0" smtClean="0"/>
              <a:t>General intro to CS</a:t>
            </a:r>
          </a:p>
          <a:p>
            <a:pPr lvl="1"/>
            <a:r>
              <a:rPr lang="en-US" i="1" dirty="0" smtClean="0"/>
              <a:t>Programming with robots</a:t>
            </a:r>
          </a:p>
          <a:p>
            <a:pPr lvl="1"/>
            <a:r>
              <a:rPr lang="en-US" i="1" dirty="0" smtClean="0"/>
              <a:t>Programming with Scratch, Python, or </a:t>
            </a:r>
            <a:r>
              <a:rPr lang="en-US" i="1" dirty="0" err="1" smtClean="0"/>
              <a:t>Kodu</a:t>
            </a:r>
            <a:endParaRPr lang="en-US" i="1" dirty="0" smtClean="0"/>
          </a:p>
          <a:p>
            <a:pPr lvl="1"/>
            <a:r>
              <a:rPr lang="en-US" i="1" dirty="0" smtClean="0"/>
              <a:t>Intro to cryptography</a:t>
            </a:r>
          </a:p>
          <a:p>
            <a:pPr lvl="1"/>
            <a:r>
              <a:rPr lang="en-US" i="1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35403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IgniteCS</a:t>
            </a:r>
            <a:r>
              <a:rPr lang="en-US" dirty="0" smtClean="0">
                <a:solidFill>
                  <a:srgbClr val="008000"/>
                </a:solidFill>
              </a:rPr>
              <a:t> (or the like)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students-led introduction to computer science</a:t>
            </a:r>
          </a:p>
          <a:p>
            <a:r>
              <a:rPr lang="en-US" dirty="0" smtClean="0"/>
              <a:t>For middle-school and high-school students</a:t>
            </a:r>
          </a:p>
          <a:p>
            <a:r>
              <a:rPr lang="en-US" dirty="0" smtClean="0"/>
              <a:t>At UTEP: ACMW has led this program since its creation by Google (now not driven by Google anymore)</a:t>
            </a:r>
          </a:p>
          <a:p>
            <a:pPr lvl="1"/>
            <a:r>
              <a:rPr lang="en-US" dirty="0" smtClean="0"/>
              <a:t>They take a school per year usually</a:t>
            </a:r>
          </a:p>
          <a:p>
            <a:r>
              <a:rPr lang="en-US" dirty="0" smtClean="0"/>
              <a:t>How? Contact me or Dr. Villanueva-Rosales </a:t>
            </a:r>
          </a:p>
          <a:p>
            <a:pPr lvl="1"/>
            <a:r>
              <a:rPr lang="en-US" dirty="0" smtClean="0"/>
              <a:t>To express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9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NCWIT </a:t>
            </a:r>
            <a:r>
              <a:rPr lang="en-US" dirty="0" err="1" smtClean="0"/>
              <a:t>AiC</a:t>
            </a:r>
            <a:endParaRPr lang="en-US" dirty="0" smtClean="0"/>
          </a:p>
          <a:p>
            <a:r>
              <a:rPr lang="en-US" dirty="0" smtClean="0"/>
              <a:t>Aspire IT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Excites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Nexus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Tours</a:t>
            </a:r>
          </a:p>
          <a:p>
            <a:r>
              <a:rPr lang="en-US" dirty="0" smtClean="0"/>
              <a:t>Hour of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internships (CSSI)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(formerly Google) </a:t>
            </a:r>
            <a:r>
              <a:rPr lang="en-US" b="1" dirty="0" err="1" smtClean="0">
                <a:solidFill>
                  <a:srgbClr val="008000"/>
                </a:solidFill>
              </a:rPr>
              <a:t>IgniteCS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3366FF"/>
                </a:solidFill>
              </a:rPr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497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Nexus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45753" cy="3916363"/>
          </a:xfrm>
        </p:spPr>
        <p:txBody>
          <a:bodyPr/>
          <a:lstStyle/>
          <a:p>
            <a:r>
              <a:rPr lang="en-US" dirty="0"/>
              <a:t>Join a </a:t>
            </a:r>
            <a:r>
              <a:rPr lang="en-US" b="1" dirty="0">
                <a:solidFill>
                  <a:schemeClr val="accent3"/>
                </a:solidFill>
              </a:rPr>
              <a:t>CS research lab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in summer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http://engineering.utep.edu/plaza/Nexus/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r>
              <a:rPr lang="en-US" dirty="0" smtClean="0"/>
              <a:t>It is a shadowing internship</a:t>
            </a:r>
          </a:p>
          <a:p>
            <a:r>
              <a:rPr lang="en-US" dirty="0" smtClean="0"/>
              <a:t>In my lab:</a:t>
            </a:r>
          </a:p>
          <a:p>
            <a:pPr lvl="1"/>
            <a:r>
              <a:rPr lang="en-US" dirty="0" smtClean="0"/>
              <a:t>Intro to programming</a:t>
            </a:r>
          </a:p>
          <a:p>
            <a:pPr lvl="1"/>
            <a:r>
              <a:rPr lang="en-US" dirty="0" smtClean="0"/>
              <a:t>2 projects (from pitching to developing, and presenting)</a:t>
            </a:r>
          </a:p>
          <a:p>
            <a:pPr lvl="1"/>
            <a:r>
              <a:rPr lang="en-US" dirty="0" smtClean="0"/>
              <a:t>Command line training</a:t>
            </a:r>
          </a:p>
          <a:p>
            <a:pPr lvl="1"/>
            <a:r>
              <a:rPr lang="en-US" dirty="0" smtClean="0"/>
              <a:t>Testing for my lab’s research</a:t>
            </a:r>
          </a:p>
          <a:p>
            <a:pPr lvl="1"/>
            <a:r>
              <a:rPr lang="en-US" dirty="0" smtClean="0"/>
              <a:t>Group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95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Examples of Nexus Work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http://cr2g.constraintsolving.com/updates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http://cr2g.constraintsolving.com/updates/page/2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47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Research in CS @ UTEP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44094"/>
            <a:ext cx="8187765" cy="5138271"/>
          </a:xfrm>
        </p:spPr>
        <p:txBody>
          <a:bodyPr>
            <a:normAutofit/>
          </a:bodyPr>
          <a:lstStyle/>
          <a:p>
            <a:r>
              <a:rPr lang="en-US" dirty="0"/>
              <a:t>Successful research teams in areas as varied as:</a:t>
            </a:r>
          </a:p>
          <a:p>
            <a:pPr lvl="1"/>
            <a:r>
              <a:rPr lang="en-US" dirty="0"/>
              <a:t>Architecture</a:t>
            </a:r>
          </a:p>
          <a:p>
            <a:pPr lvl="1"/>
            <a:r>
              <a:rPr lang="en-US" dirty="0"/>
              <a:t>Artificial Intelligence</a:t>
            </a:r>
          </a:p>
          <a:p>
            <a:pPr lvl="1"/>
            <a:r>
              <a:rPr lang="en-US" dirty="0"/>
              <a:t>Decision Making</a:t>
            </a:r>
          </a:p>
          <a:p>
            <a:pPr lvl="1"/>
            <a:r>
              <a:rPr lang="en-US" dirty="0"/>
              <a:t>Computational Sciences </a:t>
            </a:r>
          </a:p>
          <a:p>
            <a:pPr lvl="1"/>
            <a:r>
              <a:rPr lang="en-US" dirty="0"/>
              <a:t>Software Engineering</a:t>
            </a:r>
          </a:p>
          <a:p>
            <a:pPr lvl="1"/>
            <a:r>
              <a:rPr lang="en-US" dirty="0" smtClean="0"/>
              <a:t>Security</a:t>
            </a:r>
            <a:endParaRPr lang="en-US" b="1" dirty="0">
              <a:solidFill>
                <a:srgbClr val="51A6C2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51A6C2"/>
                </a:solidFill>
              </a:rPr>
              <a:t>Funded by</a:t>
            </a:r>
            <a:r>
              <a:rPr lang="en-US" dirty="0" smtClean="0"/>
              <a:t> NSF, ARL, DARPA, Army Corps of Engineers, Google, NCWIT, Microsoft, … </a:t>
            </a:r>
            <a:endParaRPr lang="en-US" dirty="0"/>
          </a:p>
          <a:p>
            <a:r>
              <a:rPr lang="en-US" dirty="0" err="1"/>
              <a:t>CyberShare</a:t>
            </a:r>
            <a:r>
              <a:rPr lang="en-US" dirty="0"/>
              <a:t> </a:t>
            </a:r>
            <a:r>
              <a:rPr lang="en-US" dirty="0" smtClean="0"/>
              <a:t>center: interdisciplinary research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0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AI4All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http://ai-4-</a:t>
            </a:r>
            <a:r>
              <a:rPr lang="en-US" dirty="0" smtClean="0">
                <a:hlinkClick r:id="rId2"/>
              </a:rPr>
              <a:t>all.org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Currently in development</a:t>
            </a:r>
          </a:p>
          <a:p>
            <a:r>
              <a:rPr lang="en-US" dirty="0" smtClean="0"/>
              <a:t>Raising awareness and competency in AI for high-school students</a:t>
            </a:r>
          </a:p>
          <a:p>
            <a:r>
              <a:rPr lang="en-US" dirty="0" smtClean="0"/>
              <a:t>May start next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73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Community Service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NCWIT </a:t>
            </a:r>
            <a:r>
              <a:rPr lang="en-US" dirty="0" err="1" smtClean="0"/>
              <a:t>AiC</a:t>
            </a:r>
            <a:endParaRPr lang="en-US" dirty="0" smtClean="0"/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Aspire IT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Excites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Nexus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Tours</a:t>
            </a:r>
          </a:p>
          <a:p>
            <a:r>
              <a:rPr lang="en-US" b="1" dirty="0" smtClean="0">
                <a:solidFill>
                  <a:srgbClr val="FF8E59"/>
                </a:solidFill>
              </a:rPr>
              <a:t>Hour of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internships (CSSI)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(formerly Google) </a:t>
            </a:r>
            <a:r>
              <a:rPr lang="en-US" b="1" dirty="0" err="1" smtClean="0">
                <a:solidFill>
                  <a:srgbClr val="008000"/>
                </a:solidFill>
              </a:rPr>
              <a:t>IgniteCS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3366FF"/>
                </a:solidFill>
              </a:rPr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3036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6600"/>
                </a:solidFill>
              </a:rPr>
              <a:t>AspireIT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https://www.ncwit.org/project/aspireit-k-12-outreach-initiative-</a:t>
            </a:r>
            <a:r>
              <a:rPr lang="en-US" dirty="0" smtClean="0">
                <a:hlinkClick r:id="rId2"/>
              </a:rPr>
              <a:t>girls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Neer</a:t>
            </a:r>
            <a:r>
              <a:rPr lang="en-US" dirty="0" smtClean="0"/>
              <a:t>-peer program: led by students</a:t>
            </a:r>
          </a:p>
          <a:p>
            <a:r>
              <a:rPr lang="en-US" dirty="0" smtClean="0"/>
              <a:t>K-12 outreach initiative fir girls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7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this session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get to meet each other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0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Hour of code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https://hourofcode.com/</a:t>
            </a:r>
            <a:r>
              <a:rPr lang="en-US" dirty="0" smtClean="0">
                <a:hlinkClick r:id="rId2"/>
              </a:rPr>
              <a:t>us</a:t>
            </a:r>
            <a:endParaRPr lang="en-US" dirty="0" smtClean="0"/>
          </a:p>
          <a:p>
            <a:r>
              <a:rPr lang="en-US" dirty="0" smtClean="0"/>
              <a:t>Annual program to expose more people to computing</a:t>
            </a:r>
          </a:p>
          <a:p>
            <a:r>
              <a:rPr lang="en-US" dirty="0" smtClean="0"/>
              <a:t>It can easily be led by students</a:t>
            </a:r>
          </a:p>
          <a:p>
            <a:r>
              <a:rPr lang="en-US" dirty="0">
                <a:solidFill>
                  <a:srgbClr val="51A6C2"/>
                </a:solidFill>
                <a:hlinkClick r:id="rId3"/>
              </a:rPr>
              <a:t>https://youtu.be/FC5FbmsH4fw</a:t>
            </a:r>
            <a:r>
              <a:rPr lang="en-US" dirty="0">
                <a:solidFill>
                  <a:srgbClr val="51A6C2"/>
                </a:solidFill>
              </a:rPr>
              <a:t> </a:t>
            </a:r>
          </a:p>
          <a:p>
            <a:r>
              <a:rPr lang="en-US" dirty="0" smtClean="0"/>
              <a:t>It does not have to be during the annual </a:t>
            </a:r>
            <a:r>
              <a:rPr lang="en-US" dirty="0" err="1" smtClean="0"/>
              <a:t>HoC</a:t>
            </a:r>
            <a:r>
              <a:rPr lang="en-US" dirty="0" smtClean="0"/>
              <a:t>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48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acknowledged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NCWIT </a:t>
            </a:r>
            <a:r>
              <a:rPr lang="en-US" b="1" dirty="0" err="1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AiC</a:t>
            </a:r>
            <a:endParaRPr lang="en-US" b="1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Aspire IT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Excites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Nexus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Tours</a:t>
            </a:r>
          </a:p>
          <a:p>
            <a:r>
              <a:rPr lang="en-US" b="1" dirty="0" smtClean="0">
                <a:solidFill>
                  <a:srgbClr val="FF8E59"/>
                </a:solidFill>
              </a:rPr>
              <a:t>Hour of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internships (CSSI)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(formerly Google) </a:t>
            </a:r>
            <a:r>
              <a:rPr lang="en-US" b="1" dirty="0" err="1" smtClean="0">
                <a:solidFill>
                  <a:srgbClr val="008000"/>
                </a:solidFill>
              </a:rPr>
              <a:t>IgniteCS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3366FF"/>
                </a:solidFill>
              </a:rPr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320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NCWIT Aspirations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www.aspirations.org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Aspirations in computing</a:t>
            </a:r>
          </a:p>
          <a:p>
            <a:r>
              <a:rPr lang="en-US" dirty="0" smtClean="0"/>
              <a:t>For high-school young women</a:t>
            </a:r>
          </a:p>
          <a:p>
            <a:r>
              <a:rPr lang="en-US" dirty="0" smtClean="0"/>
              <a:t>With interest in computing</a:t>
            </a:r>
          </a:p>
          <a:p>
            <a:r>
              <a:rPr lang="en-US" dirty="0" smtClean="0"/>
              <a:t>Prestigious award: regional and national</a:t>
            </a:r>
          </a:p>
          <a:p>
            <a:r>
              <a:rPr lang="en-US" dirty="0" smtClean="0"/>
              <a:t>Can enhance a college dossier, even bring scholarships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09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86" y="89647"/>
            <a:ext cx="8751814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Are you doing CS already?</a:t>
            </a:r>
            <a:endParaRPr lang="en-US" dirty="0">
              <a:solidFill>
                <a:schemeClr val="accent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4879653"/>
          </a:xfrm>
        </p:spPr>
        <p:txBody>
          <a:bodyPr>
            <a:normAutofit/>
          </a:bodyPr>
          <a:lstStyle/>
          <a:p>
            <a:r>
              <a:rPr lang="en-US" dirty="0" smtClean="0"/>
              <a:t>NCWIT Aspirations in Computing is for you!</a:t>
            </a:r>
          </a:p>
          <a:p>
            <a:r>
              <a:rPr lang="en-US" dirty="0" smtClean="0"/>
              <a:t>Annual competition for </a:t>
            </a:r>
            <a:r>
              <a:rPr lang="en-US" b="1" dirty="0" smtClean="0">
                <a:solidFill>
                  <a:srgbClr val="51A6C2"/>
                </a:solidFill>
              </a:rPr>
              <a:t>High-School </a:t>
            </a:r>
            <a:r>
              <a:rPr lang="en-US" b="1" u="sng" dirty="0" smtClean="0">
                <a:solidFill>
                  <a:srgbClr val="F96A1B"/>
                </a:solidFill>
              </a:rPr>
              <a:t>girls</a:t>
            </a:r>
            <a:r>
              <a:rPr lang="en-US" dirty="0" smtClean="0"/>
              <a:t> with </a:t>
            </a:r>
            <a:r>
              <a:rPr lang="en-US" b="1" dirty="0" smtClean="0">
                <a:solidFill>
                  <a:srgbClr val="51A6C2"/>
                </a:solidFill>
              </a:rPr>
              <a:t>interest (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51A6C2"/>
                </a:solidFill>
              </a:rPr>
              <a:t>some experience) </a:t>
            </a:r>
            <a:r>
              <a:rPr lang="en-US" dirty="0" smtClean="0"/>
              <a:t>in computing / </a:t>
            </a:r>
            <a:r>
              <a:rPr lang="en-US" b="1" dirty="0" smtClean="0">
                <a:solidFill>
                  <a:srgbClr val="51A6C2"/>
                </a:solidFill>
              </a:rPr>
              <a:t>technology</a:t>
            </a:r>
          </a:p>
          <a:p>
            <a:r>
              <a:rPr lang="en-US" dirty="0" smtClean="0"/>
              <a:t>All you have to do: </a:t>
            </a:r>
            <a:r>
              <a:rPr lang="en-US" b="1" dirty="0" smtClean="0">
                <a:solidFill>
                  <a:srgbClr val="51A6C2"/>
                </a:solidFill>
              </a:rPr>
              <a:t>write a few paragraphs </a:t>
            </a:r>
            <a:r>
              <a:rPr lang="en-US" dirty="0" smtClean="0"/>
              <a:t>about your experience and aspirations (no coding at all)</a:t>
            </a:r>
          </a:p>
          <a:p>
            <a:r>
              <a:rPr lang="en-US" dirty="0" smtClean="0"/>
              <a:t>Deadline to apply: </a:t>
            </a:r>
            <a:r>
              <a:rPr lang="en-US" b="1" dirty="0" smtClean="0">
                <a:solidFill>
                  <a:srgbClr val="51A6C2"/>
                </a:solidFill>
              </a:rPr>
              <a:t>Early November annually</a:t>
            </a:r>
            <a:r>
              <a:rPr lang="en-US" dirty="0" smtClean="0"/>
              <a:t>!!!</a:t>
            </a:r>
          </a:p>
          <a:p>
            <a:r>
              <a:rPr lang="en-US" dirty="0" smtClean="0"/>
              <a:t>Let me know if you are interested for </a:t>
            </a:r>
            <a:r>
              <a:rPr lang="en-US" dirty="0" smtClean="0"/>
              <a:t>this year</a:t>
            </a:r>
            <a:r>
              <a:rPr lang="en-US" dirty="0" smtClean="0"/>
              <a:t>: </a:t>
            </a:r>
            <a:r>
              <a:rPr lang="en-US" dirty="0" smtClean="0"/>
              <a:t>I’m always happy to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8-08-14 at 10.21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2160210"/>
            <a:ext cx="89662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75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 deeper into CS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NCWIT </a:t>
            </a:r>
            <a:r>
              <a:rPr lang="en-US" b="1" dirty="0" err="1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AiC</a:t>
            </a:r>
            <a:endParaRPr lang="en-US" b="1" dirty="0" smtClean="0">
              <a:solidFill>
                <a:schemeClr val="accent2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Aspire IT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Excites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Nexus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Tours</a:t>
            </a:r>
          </a:p>
          <a:p>
            <a:r>
              <a:rPr lang="en-US" b="1" dirty="0" smtClean="0">
                <a:solidFill>
                  <a:srgbClr val="FF8E59"/>
                </a:solidFill>
              </a:rPr>
              <a:t>Hour of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Google internships (CSSI)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(formerly Google) </a:t>
            </a:r>
            <a:r>
              <a:rPr lang="en-US" b="1" dirty="0" err="1" smtClean="0">
                <a:solidFill>
                  <a:srgbClr val="008000"/>
                </a:solidFill>
              </a:rPr>
              <a:t>IgniteCS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3366FF"/>
                </a:solidFill>
              </a:rPr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644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Google Internships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21563" cy="39163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https://buildyourfuture.withgoogle.com/programs/computer-science-summer-institute/#!?detail-content-tabby_activeEl=detail-overview-</a:t>
            </a:r>
            <a:r>
              <a:rPr lang="en-US" dirty="0" smtClean="0">
                <a:hlinkClick r:id="rId2"/>
              </a:rPr>
              <a:t>content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For students about to join a computing-related major in college</a:t>
            </a:r>
          </a:p>
          <a:p>
            <a:r>
              <a:rPr lang="en-US" dirty="0" smtClean="0"/>
              <a:t>At Google or at an extension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12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NCWIT </a:t>
            </a:r>
            <a:r>
              <a:rPr lang="en-US" dirty="0" err="1" smtClean="0"/>
              <a:t>AiC</a:t>
            </a:r>
            <a:r>
              <a:rPr lang="en-US" dirty="0" smtClean="0"/>
              <a:t> 2017-18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past year 2016-17, we received </a:t>
            </a:r>
            <a:r>
              <a:rPr lang="en-US" b="1" dirty="0" smtClean="0">
                <a:solidFill>
                  <a:srgbClr val="51A6C2"/>
                </a:solidFill>
              </a:rPr>
              <a:t>25 applications!</a:t>
            </a:r>
          </a:p>
          <a:p>
            <a:r>
              <a:rPr lang="en-US" b="1" dirty="0" smtClean="0">
                <a:solidFill>
                  <a:srgbClr val="51A6C2"/>
                </a:solidFill>
              </a:rPr>
              <a:t>Benefits: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1"/>
            <a:r>
              <a:rPr lang="en-US" u="sng" dirty="0" smtClean="0">
                <a:solidFill>
                  <a:schemeClr val="accent5"/>
                </a:solidFill>
              </a:rPr>
              <a:t>Prizes</a:t>
            </a:r>
            <a:r>
              <a:rPr lang="en-US" dirty="0" smtClean="0">
                <a:solidFill>
                  <a:srgbClr val="FFFFFF"/>
                </a:solidFill>
              </a:rPr>
              <a:t>: last year, robots at the local level and laptops at the national level</a:t>
            </a:r>
          </a:p>
          <a:p>
            <a:pPr lvl="1"/>
            <a:r>
              <a:rPr lang="en-US" u="sng" dirty="0" smtClean="0">
                <a:solidFill>
                  <a:srgbClr val="B54721"/>
                </a:solidFill>
              </a:rPr>
              <a:t>Scholarships</a:t>
            </a:r>
            <a:r>
              <a:rPr lang="en-US" dirty="0" smtClean="0">
                <a:solidFill>
                  <a:srgbClr val="FFFFFF"/>
                </a:solidFill>
              </a:rPr>
              <a:t> for some universities</a:t>
            </a:r>
          </a:p>
          <a:p>
            <a:pPr lvl="1"/>
            <a:r>
              <a:rPr lang="en-US" dirty="0" smtClean="0">
                <a:solidFill>
                  <a:srgbClr val="08A1D9"/>
                </a:solidFill>
              </a:rPr>
              <a:t>Find </a:t>
            </a:r>
            <a:r>
              <a:rPr lang="en-US" u="sng" dirty="0" smtClean="0">
                <a:solidFill>
                  <a:srgbClr val="B54721"/>
                </a:solidFill>
              </a:rPr>
              <a:t>internships</a:t>
            </a:r>
            <a:r>
              <a:rPr lang="en-US" dirty="0" smtClean="0">
                <a:solidFill>
                  <a:srgbClr val="FFFFFF"/>
                </a:solidFill>
              </a:rPr>
              <a:t> more easily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Enter a </a:t>
            </a:r>
            <a:r>
              <a:rPr lang="en-US" u="sng" dirty="0" smtClean="0">
                <a:solidFill>
                  <a:srgbClr val="B54721"/>
                </a:solidFill>
              </a:rPr>
              <a:t>closed network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08A1D9"/>
                </a:solidFill>
              </a:rPr>
              <a:t>of very successful young women like you: some already accomplished professional</a:t>
            </a:r>
          </a:p>
          <a:p>
            <a:endParaRPr lang="en-US" dirty="0" smtClean="0">
              <a:solidFill>
                <a:srgbClr val="08A1D9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Contact me at: </a:t>
            </a:r>
            <a:r>
              <a:rPr lang="en-US" dirty="0" smtClean="0">
                <a:solidFill>
                  <a:srgbClr val="FFFFFF"/>
                </a:solidFill>
                <a:hlinkClick r:id="rId2"/>
              </a:rPr>
              <a:t>mceberio@utep.edu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33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few minutes and share thoughts with your team about what seems:</a:t>
            </a:r>
          </a:p>
          <a:p>
            <a:pPr lvl="1"/>
            <a:r>
              <a:rPr lang="en-US" dirty="0" smtClean="0"/>
              <a:t>Most / least attainable </a:t>
            </a:r>
          </a:p>
          <a:p>
            <a:pPr lvl="1"/>
            <a:r>
              <a:rPr lang="en-US" dirty="0" smtClean="0"/>
              <a:t>Most/ least appealing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28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more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few minutes to share with your team:</a:t>
            </a:r>
          </a:p>
          <a:p>
            <a:pPr lvl="1"/>
            <a:r>
              <a:rPr lang="en-US" dirty="0" smtClean="0"/>
              <a:t>What you think is missing</a:t>
            </a:r>
          </a:p>
          <a:p>
            <a:pPr lvl="1"/>
            <a:r>
              <a:rPr lang="en-US" dirty="0" smtClean="0"/>
              <a:t>Any other program you’d like to share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this session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get to meet each other</a:t>
            </a:r>
          </a:p>
          <a:p>
            <a:r>
              <a:rPr lang="en-US" dirty="0" smtClean="0"/>
              <a:t>Now take 3 to 5 minutes to introduce yourself to your nearest two neighbors (form groups of 3)</a:t>
            </a:r>
          </a:p>
          <a:p>
            <a:pPr marL="0" indent="0">
              <a:buNone/>
            </a:pPr>
            <a:r>
              <a:rPr lang="en-US" dirty="0" smtClean="0"/>
              <a:t>   AND share with your group why you are     	attending this session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61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18325" cy="391636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https://youtu.be/</a:t>
            </a:r>
            <a:r>
              <a:rPr lang="en-US" dirty="0" smtClean="0">
                <a:hlinkClick r:id="rId2"/>
              </a:rPr>
              <a:t>qYZF6oIZtfc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http://code.org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https://code.org/</a:t>
            </a:r>
            <a:r>
              <a:rPr lang="en-US" dirty="0" smtClean="0">
                <a:hlinkClick r:id="rId4"/>
              </a:rPr>
              <a:t>learn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http://scratch.mit.edu</a:t>
            </a:r>
            <a:r>
              <a:rPr lang="en-US" dirty="0" smtClean="0"/>
              <a:t> </a:t>
            </a:r>
          </a:p>
          <a:p>
            <a:r>
              <a:rPr lang="en-US" sz="1400" dirty="0">
                <a:hlinkClick r:id="rId6"/>
              </a:rPr>
              <a:t>https://itunes.apple.com/us/app/hopscotch-learn-to-code-creatively/id617098629?mt=</a:t>
            </a:r>
            <a:r>
              <a:rPr lang="en-US" sz="1400" dirty="0" smtClean="0">
                <a:hlinkClick r:id="rId6"/>
              </a:rPr>
              <a:t>8</a:t>
            </a:r>
            <a:r>
              <a:rPr lang="en-US" sz="1400" dirty="0" smtClean="0"/>
              <a:t> </a:t>
            </a:r>
          </a:p>
          <a:p>
            <a:r>
              <a:rPr lang="en-US" dirty="0"/>
              <a:t>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pythonturtle.org</a:t>
            </a:r>
            <a:endParaRPr lang="en-US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2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any question?</a:t>
            </a:r>
          </a:p>
          <a:p>
            <a:endParaRPr lang="en-US" dirty="0"/>
          </a:p>
          <a:p>
            <a:r>
              <a:rPr lang="en-US" dirty="0" smtClean="0"/>
              <a:t>Feel free to contact me at: </a:t>
            </a:r>
            <a:r>
              <a:rPr lang="en-US" dirty="0" smtClean="0">
                <a:hlinkClick r:id="rId2"/>
              </a:rPr>
              <a:t>mceberio@utep.edu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7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with you opportunities for students </a:t>
            </a:r>
          </a:p>
          <a:p>
            <a:pPr lvl="1"/>
            <a:r>
              <a:rPr lang="en-US" dirty="0" smtClean="0"/>
              <a:t>That we have at UTEP</a:t>
            </a:r>
          </a:p>
          <a:p>
            <a:pPr lvl="1"/>
            <a:r>
              <a:rPr lang="en-US" dirty="0" smtClean="0"/>
              <a:t>Or that we hear about through our work</a:t>
            </a:r>
          </a:p>
          <a:p>
            <a:r>
              <a:rPr lang="en-US" dirty="0" smtClean="0"/>
              <a:t>This talk is somehow a catalog</a:t>
            </a:r>
          </a:p>
          <a:p>
            <a:pPr lvl="1"/>
            <a:r>
              <a:rPr lang="en-US" dirty="0" smtClean="0"/>
              <a:t>Not exhaustive</a:t>
            </a:r>
          </a:p>
          <a:p>
            <a:r>
              <a:rPr lang="en-US" dirty="0" smtClean="0"/>
              <a:t>A way of passing information, from my own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6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</a:t>
            </a:r>
          </a:p>
          <a:p>
            <a:r>
              <a:rPr lang="en-US" dirty="0" smtClean="0"/>
              <a:t>Most are under-used</a:t>
            </a:r>
          </a:p>
          <a:p>
            <a:r>
              <a:rPr lang="en-US" dirty="0" smtClean="0"/>
              <a:t>In this presentation: a tour of a subset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opportunities?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Activities, camps, programs, community service</a:t>
            </a:r>
          </a:p>
          <a:p>
            <a:r>
              <a:rPr lang="en-US" dirty="0" smtClean="0"/>
              <a:t>For students of middle and high schools</a:t>
            </a:r>
          </a:p>
          <a:p>
            <a:r>
              <a:rPr lang="en-US" dirty="0" smtClean="0"/>
              <a:t>To broaden their horizons, to acknowledge their passions, to enhance their college dossiers, to enhance their confidence, to given them a better view of what they might or might not want to do when they grow up</a:t>
            </a:r>
          </a:p>
          <a:p>
            <a:r>
              <a:rPr lang="en-US" dirty="0" smtClean="0"/>
              <a:t>In other words: for new comers as well as for students who are already passionate about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8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is today’s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NCWIT </a:t>
            </a:r>
            <a:r>
              <a:rPr lang="en-US" dirty="0" err="1" smtClean="0"/>
              <a:t>AiC</a:t>
            </a:r>
            <a:endParaRPr lang="en-US" dirty="0" smtClean="0"/>
          </a:p>
          <a:p>
            <a:r>
              <a:rPr lang="en-US" dirty="0" smtClean="0"/>
              <a:t>Aspire IT</a:t>
            </a:r>
          </a:p>
          <a:p>
            <a:r>
              <a:rPr lang="en-US" dirty="0" smtClean="0"/>
              <a:t>Excites</a:t>
            </a:r>
          </a:p>
          <a:p>
            <a:r>
              <a:rPr lang="en-US" dirty="0" smtClean="0"/>
              <a:t>Nexus</a:t>
            </a:r>
          </a:p>
          <a:p>
            <a:r>
              <a:rPr lang="en-US" dirty="0" smtClean="0"/>
              <a:t>Tours</a:t>
            </a:r>
          </a:p>
          <a:p>
            <a:r>
              <a:rPr lang="en-US" dirty="0" smtClean="0"/>
              <a:t>Hour of code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internships (CSSI)</a:t>
            </a:r>
          </a:p>
          <a:p>
            <a:r>
              <a:rPr lang="en-US" dirty="0" smtClean="0"/>
              <a:t>(formerly Google) </a:t>
            </a:r>
            <a:r>
              <a:rPr lang="en-US" dirty="0" err="1" smtClean="0"/>
              <a:t>IgniteCS</a:t>
            </a:r>
            <a:endParaRPr lang="en-US" dirty="0" smtClean="0"/>
          </a:p>
          <a:p>
            <a:r>
              <a:rPr lang="en-US" dirty="0" smtClean="0"/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567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before we start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QUESTION:</a:t>
            </a:r>
          </a:p>
          <a:p>
            <a:r>
              <a:rPr lang="en-US" dirty="0" smtClean="0"/>
              <a:t>Why do we need such opportunities for our students?</a:t>
            </a:r>
          </a:p>
          <a:p>
            <a:r>
              <a:rPr lang="en-US" dirty="0" smtClean="0"/>
              <a:t>Take 5 minutes to discuss this with your group of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7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3897087" cy="3916363"/>
          </a:xfrm>
        </p:spPr>
        <p:txBody>
          <a:bodyPr>
            <a:normAutofit/>
          </a:bodyPr>
          <a:lstStyle/>
          <a:p>
            <a:r>
              <a:rPr lang="en-US" dirty="0" smtClean="0"/>
              <a:t>NCWIT </a:t>
            </a:r>
            <a:r>
              <a:rPr lang="en-US" dirty="0" err="1" smtClean="0"/>
              <a:t>AiC</a:t>
            </a:r>
            <a:endParaRPr lang="en-US" dirty="0" smtClean="0"/>
          </a:p>
          <a:p>
            <a:r>
              <a:rPr lang="en-US" dirty="0" smtClean="0"/>
              <a:t>Aspire IT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Excites</a:t>
            </a:r>
          </a:p>
          <a:p>
            <a:r>
              <a:rPr lang="en-US" dirty="0" smtClean="0"/>
              <a:t>Nexus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Tours</a:t>
            </a:r>
          </a:p>
          <a:p>
            <a:r>
              <a:rPr lang="en-US" dirty="0" smtClean="0"/>
              <a:t>Hour of code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18741" y="2209800"/>
            <a:ext cx="389708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Google internships (CSSI)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(formerly Google) </a:t>
            </a:r>
            <a:r>
              <a:rPr lang="en-US" b="1" dirty="0" err="1" smtClean="0">
                <a:solidFill>
                  <a:srgbClr val="008000"/>
                </a:solidFill>
              </a:rPr>
              <a:t>IgniteCS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AI for all</a:t>
            </a:r>
          </a:p>
          <a:p>
            <a:r>
              <a:rPr lang="en-US" dirty="0" smtClean="0"/>
              <a:t>And then so much more on their own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6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5586</TotalTime>
  <Words>1190</Words>
  <Application>Microsoft Macintosh PowerPoint</Application>
  <PresentationFormat>On-screen Show (4:3)</PresentationFormat>
  <Paragraphs>204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Plaza</vt:lpstr>
      <vt:lpstr>Computer Science Opportunities for Middle and High-School Students</vt:lpstr>
      <vt:lpstr>Welcome to this session </vt:lpstr>
      <vt:lpstr>Welcome to this session </vt:lpstr>
      <vt:lpstr>Goal of this session</vt:lpstr>
      <vt:lpstr>Opportunities</vt:lpstr>
      <vt:lpstr>What type of opportunities?</vt:lpstr>
      <vt:lpstr>Here is today’s menu</vt:lpstr>
      <vt:lpstr>But before we start…</vt:lpstr>
      <vt:lpstr>Discovering</vt:lpstr>
      <vt:lpstr>Excites summer camps</vt:lpstr>
      <vt:lpstr>Tours </vt:lpstr>
      <vt:lpstr>IgniteCS (or the like)</vt:lpstr>
      <vt:lpstr>Exploring </vt:lpstr>
      <vt:lpstr>Nexus</vt:lpstr>
      <vt:lpstr>Examples of Nexus Work</vt:lpstr>
      <vt:lpstr>Research in CS @ UTEP</vt:lpstr>
      <vt:lpstr>AI4All</vt:lpstr>
      <vt:lpstr>   Community Service </vt:lpstr>
      <vt:lpstr>AspireIT</vt:lpstr>
      <vt:lpstr>Hour of code</vt:lpstr>
      <vt:lpstr>Be acknowledged</vt:lpstr>
      <vt:lpstr>NCWIT Aspirations</vt:lpstr>
      <vt:lpstr>Are you doing CS already?</vt:lpstr>
      <vt:lpstr>PowerPoint Presentation</vt:lpstr>
      <vt:lpstr>Dive deeper into CS</vt:lpstr>
      <vt:lpstr>Google Internships</vt:lpstr>
      <vt:lpstr>NCWIT AiC 2017-18</vt:lpstr>
      <vt:lpstr>What to do…</vt:lpstr>
      <vt:lpstr>There is more…</vt:lpstr>
      <vt:lpstr>Other resources</vt:lpstr>
      <vt:lpstr>Thank you for your attention</vt:lpstr>
    </vt:vector>
  </TitlesOfParts>
  <Company>The University of Texas at El Paso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@ UTEP</dc:title>
  <dc:creator>Martine Ceberio</dc:creator>
  <cp:lastModifiedBy>Martine Ceberio</cp:lastModifiedBy>
  <cp:revision>159</cp:revision>
  <dcterms:created xsi:type="dcterms:W3CDTF">2017-05-03T23:54:40Z</dcterms:created>
  <dcterms:modified xsi:type="dcterms:W3CDTF">2018-08-15T04:31:34Z</dcterms:modified>
</cp:coreProperties>
</file>