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601200" cy="7315200"/>
  <p:notesSz cx="6858000" cy="9144000"/>
  <p:defaultTextStyle>
    <a:defPPr>
      <a:defRPr lang="en-US"/>
    </a:defPPr>
    <a:lvl1pPr marL="0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760" y="-112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6A68D-C377-2D44-A78E-CED24FC2B275}" type="datetimeFigureOut">
              <a:rPr lang="en-US" smtClean="0"/>
              <a:t>2/17/18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77B8D-CFA2-294B-981F-5FDB987B0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26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D90AF-01C3-9240-8DE3-613F4E1D8800}" type="datetimeFigureOut">
              <a:rPr lang="en-US" smtClean="0"/>
              <a:t>2/17/18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85800"/>
            <a:ext cx="4502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69D69-781D-FB4F-AD20-77F971186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6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483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 Have you considered applying? Have you applied before? How many times? 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2/ What do you see as the main difficulty in preparing a CAREER proposal? 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3/ What resources would you need to be successful?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4/ What do you see as your main asset to write a successful proposal?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5/ What do you see as the main hurdle to your success in this winning a CAREER grant?  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69D69-781D-FB4F-AD20-77F971186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5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630" y="4932979"/>
            <a:ext cx="4240530" cy="99568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0630" y="5933439"/>
            <a:ext cx="4240530" cy="798457"/>
          </a:xfrm>
        </p:spPr>
        <p:txBody>
          <a:bodyPr>
            <a:normAutofit/>
          </a:bodyPr>
          <a:lstStyle>
            <a:lvl1pPr marL="0" indent="0" algn="l">
              <a:spcBef>
                <a:spcPts val="317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0631" y="6854016"/>
            <a:ext cx="1294279" cy="389467"/>
          </a:xfrm>
        </p:spPr>
        <p:txBody>
          <a:bodyPr/>
          <a:lstStyle>
            <a:lvl1pPr algn="l">
              <a:defRPr/>
            </a:lvl1pPr>
          </a:lstStyle>
          <a:p>
            <a:fld id="{6C05558F-8EFD-D248-A797-71CA9834D604}" type="datetimeFigureOut">
              <a:rPr lang="en-US" smtClean="0"/>
              <a:t>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26711" y="6854016"/>
            <a:ext cx="2748579" cy="389467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6704" y="243840"/>
            <a:ext cx="4447223" cy="4467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7142560" y="243840"/>
            <a:ext cx="2160270" cy="2175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855607" y="2535936"/>
            <a:ext cx="2160270" cy="21750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marL="0" algn="ctr" defTabSz="966612" rtl="0" eaLnBrk="1" latinLnBrk="0" hangingPunct="1"/>
            <a:endParaRPr sz="19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136" y="186467"/>
            <a:ext cx="433974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55607" y="243840"/>
            <a:ext cx="2160270" cy="21750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7142560" y="2535936"/>
            <a:ext cx="2160270" cy="2175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75189" y="301412"/>
            <a:ext cx="720090" cy="1706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34345" y="243840"/>
            <a:ext cx="273954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8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558F-8EFD-D248-A797-71CA9834D604}" type="datetimeFigureOut">
              <a:rPr lang="en-US" smtClean="0"/>
              <a:t>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E7D-466A-0049-A615-67D33D9A082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28066" y="2118361"/>
            <a:ext cx="3840284" cy="2097024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28066" y="4442629"/>
            <a:ext cx="3840284" cy="2097024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630579" y="2118361"/>
            <a:ext cx="3840480" cy="2097024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630579" y="4447642"/>
            <a:ext cx="3840480" cy="2097024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75189" y="301412"/>
            <a:ext cx="720090" cy="1706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34345" y="243840"/>
            <a:ext cx="273954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8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558F-8EFD-D248-A797-71CA9834D604}" type="datetimeFigureOut">
              <a:rPr lang="en-US" smtClean="0"/>
              <a:t>2/17/18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E7D-466A-0049-A615-67D33D9A0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75189" y="301412"/>
            <a:ext cx="720090" cy="322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558F-8EFD-D248-A797-71CA9834D604}" type="datetimeFigureOut">
              <a:rPr lang="en-US" smtClean="0"/>
              <a:t>2/17/18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E7D-466A-0049-A615-67D33D9A0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704" y="243840"/>
            <a:ext cx="3623786" cy="67682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83" y="2743200"/>
            <a:ext cx="3418027" cy="1239520"/>
          </a:xfrm>
        </p:spPr>
        <p:txBody>
          <a:bodyPr anchor="b">
            <a:normAutofit/>
          </a:bodyPr>
          <a:lstStyle>
            <a:lvl1pPr algn="l"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214" y="291254"/>
            <a:ext cx="4827269" cy="6243321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0148" y="3982720"/>
            <a:ext cx="3418027" cy="2551854"/>
          </a:xfrm>
        </p:spPr>
        <p:txBody>
          <a:bodyPr/>
          <a:lstStyle>
            <a:lvl1pPr marL="0" indent="0">
              <a:spcBef>
                <a:spcPts val="634"/>
              </a:spcBef>
              <a:buNone/>
              <a:defRPr sz="1500">
                <a:solidFill>
                  <a:schemeClr val="bg1"/>
                </a:solidFill>
              </a:defRPr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60970" y="6851824"/>
            <a:ext cx="1614319" cy="389467"/>
          </a:xfrm>
        </p:spPr>
        <p:txBody>
          <a:bodyPr/>
          <a:lstStyle/>
          <a:p>
            <a:fld id="{6C05558F-8EFD-D248-A797-71CA9834D604}" type="datetimeFigureOut">
              <a:rPr lang="en-US" smtClean="0"/>
              <a:t>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2271" y="6851824"/>
            <a:ext cx="3482788" cy="38946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6136" y="186467"/>
            <a:ext cx="433974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575189" y="301412"/>
            <a:ext cx="720090" cy="322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874" y="3332480"/>
            <a:ext cx="4093186" cy="929641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801" y="243840"/>
            <a:ext cx="3633691" cy="6768254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7874" y="4262119"/>
            <a:ext cx="4093186" cy="2291081"/>
          </a:xfrm>
        </p:spPr>
        <p:txBody>
          <a:bodyPr/>
          <a:lstStyle>
            <a:lvl1pPr marL="0" indent="0">
              <a:spcBef>
                <a:spcPts val="634"/>
              </a:spcBef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60970" y="6851824"/>
            <a:ext cx="1614319" cy="389467"/>
          </a:xfrm>
        </p:spPr>
        <p:txBody>
          <a:bodyPr/>
          <a:lstStyle/>
          <a:p>
            <a:fld id="{6C05558F-8EFD-D248-A797-71CA9834D604}" type="datetimeFigureOut">
              <a:rPr lang="en-US" smtClean="0"/>
              <a:t>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00550" y="6851824"/>
            <a:ext cx="3155395" cy="38946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E7D-466A-0049-A615-67D33D9A082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89616" y="3595445"/>
            <a:ext cx="2315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5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31" y="4719021"/>
            <a:ext cx="6500715" cy="889299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801" y="243840"/>
            <a:ext cx="6697308" cy="4467149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831" y="5608319"/>
            <a:ext cx="6500715" cy="944880"/>
          </a:xfrm>
        </p:spPr>
        <p:txBody>
          <a:bodyPr/>
          <a:lstStyle>
            <a:lvl1pPr marL="0" indent="0">
              <a:spcBef>
                <a:spcPts val="317"/>
              </a:spcBef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558F-8EFD-D248-A797-71CA9834D604}" type="datetimeFigureOut">
              <a:rPr lang="en-US" smtClean="0"/>
              <a:t>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E7D-466A-0049-A615-67D33D9A08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2560" y="243840"/>
            <a:ext cx="2160270" cy="21750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142560" y="2535936"/>
            <a:ext cx="2160270" cy="21750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43573" y="4941645"/>
            <a:ext cx="2315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5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703" y="243840"/>
            <a:ext cx="6706525" cy="67682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82" y="2743200"/>
            <a:ext cx="6490692" cy="1239520"/>
          </a:xfrm>
        </p:spPr>
        <p:txBody>
          <a:bodyPr anchor="b">
            <a:normAutofit/>
          </a:bodyPr>
          <a:lstStyle>
            <a:lvl1pPr algn="l"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0149" y="3982720"/>
            <a:ext cx="6488544" cy="2551854"/>
          </a:xfrm>
        </p:spPr>
        <p:txBody>
          <a:bodyPr/>
          <a:lstStyle>
            <a:lvl1pPr marL="0" indent="0">
              <a:spcBef>
                <a:spcPts val="634"/>
              </a:spcBef>
              <a:buNone/>
              <a:defRPr sz="1500">
                <a:solidFill>
                  <a:schemeClr val="bg1"/>
                </a:solidFill>
              </a:defRPr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72875" y="6651315"/>
            <a:ext cx="1415818" cy="3894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05558F-8EFD-D248-A797-71CA9834D604}" type="datetimeFigureOut">
              <a:rPr lang="en-US" smtClean="0"/>
              <a:t>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150" y="6651315"/>
            <a:ext cx="4880510" cy="3894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E7D-466A-0049-A615-67D33D9A08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6136" y="186467"/>
            <a:ext cx="433974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2560" y="243840"/>
            <a:ext cx="2160270" cy="2175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142560" y="2533269"/>
            <a:ext cx="2160270" cy="217505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142560" y="4837786"/>
            <a:ext cx="2160270" cy="217505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704" y="243840"/>
            <a:ext cx="4447223" cy="67682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82" y="2743200"/>
            <a:ext cx="4217465" cy="1239520"/>
          </a:xfrm>
        </p:spPr>
        <p:txBody>
          <a:bodyPr anchor="b">
            <a:normAutofit/>
          </a:bodyPr>
          <a:lstStyle>
            <a:lvl1pPr algn="l"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0149" y="3982720"/>
            <a:ext cx="4216069" cy="2551854"/>
          </a:xfrm>
        </p:spPr>
        <p:txBody>
          <a:bodyPr/>
          <a:lstStyle>
            <a:lvl1pPr marL="0" indent="0">
              <a:spcBef>
                <a:spcPts val="634"/>
              </a:spcBef>
              <a:buNone/>
              <a:defRPr sz="1500">
                <a:solidFill>
                  <a:schemeClr val="bg1"/>
                </a:solidFill>
              </a:defRPr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00400" y="6651315"/>
            <a:ext cx="1415818" cy="3894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05558F-8EFD-D248-A797-71CA9834D604}" type="datetimeFigureOut">
              <a:rPr lang="en-US" smtClean="0"/>
              <a:t>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150" y="6651315"/>
            <a:ext cx="2720240" cy="3894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E7D-466A-0049-A615-67D33D9A08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6136" y="186467"/>
            <a:ext cx="433974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2560" y="243840"/>
            <a:ext cx="2160270" cy="2175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855607" y="4837041"/>
            <a:ext cx="2160270" cy="21750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855607" y="243840"/>
            <a:ext cx="2160270" cy="217505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855607" y="2540440"/>
            <a:ext cx="2160270" cy="217505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7143293" y="2540439"/>
            <a:ext cx="2160270" cy="446714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575189" y="301412"/>
            <a:ext cx="720090" cy="322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650" y="3332480"/>
            <a:ext cx="3264408" cy="929641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801" y="2522931"/>
            <a:ext cx="4452125" cy="4467149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0650" y="4262119"/>
            <a:ext cx="3264408" cy="2291081"/>
          </a:xfrm>
        </p:spPr>
        <p:txBody>
          <a:bodyPr/>
          <a:lstStyle>
            <a:lvl1pPr marL="0" indent="0">
              <a:spcBef>
                <a:spcPts val="634"/>
              </a:spcBef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60970" y="6851824"/>
            <a:ext cx="1614319" cy="389467"/>
          </a:xfrm>
        </p:spPr>
        <p:txBody>
          <a:bodyPr/>
          <a:lstStyle/>
          <a:p>
            <a:fld id="{6C05558F-8EFD-D248-A797-71CA9834D604}" type="datetimeFigureOut">
              <a:rPr lang="en-US" smtClean="0"/>
              <a:t>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00550" y="6851824"/>
            <a:ext cx="3155395" cy="38946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E7D-466A-0049-A615-67D33D9A082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87879" y="3595445"/>
            <a:ext cx="2315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5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91800" y="243840"/>
            <a:ext cx="2160270" cy="217505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583656" y="243840"/>
            <a:ext cx="2160270" cy="217505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75189" y="301412"/>
            <a:ext cx="720090" cy="1706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34345" y="243840"/>
            <a:ext cx="273954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8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558F-8EFD-D248-A797-71CA9834D604}" type="datetimeFigureOut">
              <a:rPr lang="en-US" smtClean="0"/>
              <a:t>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E7D-466A-0049-A615-67D33D9A0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21078" y="301412"/>
            <a:ext cx="674202" cy="1706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558F-8EFD-D248-A797-71CA9834D604}" type="datetimeFigureOut">
              <a:rPr lang="en-US" smtClean="0"/>
              <a:t>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E7D-466A-0049-A615-67D33D9A08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4345" y="243840"/>
            <a:ext cx="273954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8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71647" y="301412"/>
            <a:ext cx="96012" cy="1706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575189" y="301412"/>
            <a:ext cx="720090" cy="322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5561" y="1018392"/>
            <a:ext cx="715384" cy="5516183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1022674"/>
            <a:ext cx="7200900" cy="553052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558F-8EFD-D248-A797-71CA9834D604}" type="datetimeFigureOut">
              <a:rPr lang="en-US" smtClean="0"/>
              <a:t>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E7D-466A-0049-A615-67D33D9A08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9020593" y="603729"/>
            <a:ext cx="278303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8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75189" y="301412"/>
            <a:ext cx="720090" cy="1706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398" y="143436"/>
            <a:ext cx="7934129" cy="1061421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558F-8EFD-D248-A797-71CA9834D604}" type="datetimeFigureOut">
              <a:rPr lang="en-US" smtClean="0"/>
              <a:t>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E7D-466A-0049-A615-67D33D9A08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4345" y="243840"/>
            <a:ext cx="273954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8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444" y="1204856"/>
            <a:ext cx="7936908" cy="826347"/>
          </a:xfrm>
        </p:spPr>
        <p:txBody>
          <a:bodyPr vert="horz" lIns="96661" tIns="48331" rIns="96661" bIns="48331" rtlCol="0" anchor="t" anchorCtr="0">
            <a:noAutofit/>
          </a:bodyPr>
          <a:lstStyle>
            <a:lvl1pPr marL="0" indent="0">
              <a:buNone/>
              <a:defRPr kumimoji="0" sz="25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marL="0" marR="0" lvl="0" indent="0" algn="l" defTabSz="96661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630" y="4932979"/>
            <a:ext cx="4240530" cy="99568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0630" y="5933439"/>
            <a:ext cx="4240530" cy="798457"/>
          </a:xfrm>
        </p:spPr>
        <p:txBody>
          <a:bodyPr>
            <a:normAutofit/>
          </a:bodyPr>
          <a:lstStyle>
            <a:lvl1pPr marL="0" indent="0" algn="l">
              <a:spcBef>
                <a:spcPts val="317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0631" y="6854016"/>
            <a:ext cx="1294279" cy="389467"/>
          </a:xfrm>
        </p:spPr>
        <p:txBody>
          <a:bodyPr/>
          <a:lstStyle>
            <a:lvl1pPr algn="l">
              <a:defRPr/>
            </a:lvl1pPr>
          </a:lstStyle>
          <a:p>
            <a:fld id="{6C05558F-8EFD-D248-A797-71CA9834D604}" type="datetimeFigureOut">
              <a:rPr lang="en-US" smtClean="0"/>
              <a:t>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26711" y="6854016"/>
            <a:ext cx="2748579" cy="389467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6704" y="243840"/>
            <a:ext cx="4447223" cy="4467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7142560" y="243840"/>
            <a:ext cx="2160270" cy="2175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855607" y="2535936"/>
            <a:ext cx="2160270" cy="21750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855607" y="243840"/>
            <a:ext cx="2160270" cy="217505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142560" y="2535936"/>
            <a:ext cx="2160270" cy="217505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898128"/>
            <a:ext cx="3240405" cy="2176965"/>
          </a:xfrm>
        </p:spPr>
        <p:txBody>
          <a:bodyPr lIns="48331" tIns="48331" rIns="48331" anchor="t">
            <a:noAutofit/>
          </a:bodyPr>
          <a:lstStyle>
            <a:lvl1pPr marL="0" indent="0" algn="ctr">
              <a:spcBef>
                <a:spcPts val="634"/>
              </a:spcBef>
              <a:buNone/>
              <a:defRPr sz="4900">
                <a:solidFill>
                  <a:schemeClr val="bg1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6136" y="186467"/>
            <a:ext cx="433974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1852" y="243840"/>
            <a:ext cx="8610977" cy="67682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0" y="3332481"/>
            <a:ext cx="5920740" cy="1452880"/>
          </a:xfrm>
        </p:spPr>
        <p:txBody>
          <a:bodyPr anchor="b" anchorCtr="0">
            <a:normAutofit/>
          </a:bodyPr>
          <a:lstStyle>
            <a:lvl1pPr algn="l">
              <a:defRPr sz="3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0300" y="4795521"/>
            <a:ext cx="5920740" cy="160019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17"/>
              </a:spcBef>
              <a:buNone/>
              <a:defRPr sz="1500" cap="none" baseline="0">
                <a:solidFill>
                  <a:schemeClr val="bg1"/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851" y="6665359"/>
            <a:ext cx="1548429" cy="38946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C05558F-8EFD-D248-A797-71CA9834D604}" type="datetimeFigureOut">
              <a:rPr lang="en-US" smtClean="0"/>
              <a:t>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0300" y="6665359"/>
            <a:ext cx="5920740" cy="3894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1090" y="6665359"/>
            <a:ext cx="581740" cy="389467"/>
          </a:xfrm>
        </p:spPr>
        <p:txBody>
          <a:bodyPr/>
          <a:lstStyle/>
          <a:p>
            <a:fld id="{80347E7D-466A-0049-A615-67D33D9A08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03793" y="3318138"/>
            <a:ext cx="273954" cy="6565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2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300038" y="243840"/>
            <a:ext cx="223361" cy="67682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621078" y="301412"/>
            <a:ext cx="674202" cy="1706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471647" y="301412"/>
            <a:ext cx="96012" cy="1706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34345" y="243840"/>
            <a:ext cx="273954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8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444" y="2118361"/>
            <a:ext cx="3840480" cy="4416213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872" y="2118361"/>
            <a:ext cx="3840480" cy="4416213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558F-8EFD-D248-A797-71CA9834D604}" type="datetimeFigureOut">
              <a:rPr lang="en-US" smtClean="0"/>
              <a:t>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E7D-466A-0049-A615-67D33D9A0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575189" y="301412"/>
            <a:ext cx="720090" cy="1706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34345" y="243840"/>
            <a:ext cx="273954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8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418" y="2610523"/>
            <a:ext cx="3840480" cy="392405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9872" y="2610523"/>
            <a:ext cx="3840480" cy="392405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558F-8EFD-D248-A797-71CA9834D604}" type="datetimeFigureOut">
              <a:rPr lang="en-US" smtClean="0"/>
              <a:t>2/17/18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E7D-466A-0049-A615-67D33D9A082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418" y="2208904"/>
            <a:ext cx="3840480" cy="344244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bg1"/>
                </a:solidFill>
              </a:defRPr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9872" y="2208904"/>
            <a:ext cx="3840480" cy="3442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bg1"/>
                </a:solidFill>
              </a:defRPr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4345" y="243840"/>
            <a:ext cx="273954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8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443" y="2118361"/>
            <a:ext cx="7947615" cy="2097024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558F-8EFD-D248-A797-71CA9834D604}" type="datetimeFigureOut">
              <a:rPr lang="en-US" smtClean="0"/>
              <a:t>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23443" y="4442629"/>
            <a:ext cx="7947615" cy="2097024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575189" y="301412"/>
            <a:ext cx="720090" cy="1706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21090" y="258383"/>
            <a:ext cx="581740" cy="389467"/>
          </a:xfrm>
        </p:spPr>
        <p:txBody>
          <a:bodyPr/>
          <a:lstStyle/>
          <a:p>
            <a:fld id="{80347E7D-466A-0049-A615-67D33D9A0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75189" y="301412"/>
            <a:ext cx="720090" cy="1706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34345" y="243840"/>
            <a:ext cx="273954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8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0579" y="2118361"/>
            <a:ext cx="3840480" cy="2097024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558F-8EFD-D248-A797-71CA9834D604}" type="datetimeFigureOut">
              <a:rPr lang="en-US" smtClean="0"/>
              <a:t>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7E7D-466A-0049-A615-67D33D9A082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523444" y="2118361"/>
            <a:ext cx="3840480" cy="4416213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630579" y="4447642"/>
            <a:ext cx="3840480" cy="2097024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398" y="516367"/>
            <a:ext cx="7934129" cy="1190513"/>
          </a:xfrm>
          <a:prstGeom prst="rect">
            <a:avLst/>
          </a:prstGeom>
        </p:spPr>
        <p:txBody>
          <a:bodyPr vert="horz" lIns="96661" tIns="48331" rIns="96661" bIns="48331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398" y="2113280"/>
            <a:ext cx="7934129" cy="44212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5009" y="6851824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C05558F-8EFD-D248-A797-71CA9834D604}" type="datetimeFigureOut">
              <a:rPr lang="en-US" smtClean="0"/>
              <a:t>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791" y="6851824"/>
            <a:ext cx="6429039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090" y="258383"/>
            <a:ext cx="58174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80347E7D-466A-0049-A615-67D33D9A08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66612" rtl="0" eaLnBrk="1" latinLnBrk="0" hangingPunct="1">
        <a:spcBef>
          <a:spcPct val="0"/>
        </a:spcBef>
        <a:buNone/>
        <a:defRPr sz="3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41653" indent="-241653" algn="l" defTabSz="966612" rtl="0" eaLnBrk="1" latinLnBrk="0" hangingPunct="1">
        <a:spcBef>
          <a:spcPts val="2114"/>
        </a:spcBef>
        <a:buClr>
          <a:schemeClr val="accent1"/>
        </a:buClr>
        <a:buSzPct val="75000"/>
        <a:buFont typeface="Wingdings" pitchFamily="2" charset="2"/>
        <a:buChar char="n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83306" indent="-241653" algn="l" defTabSz="966612" rtl="0" eaLnBrk="1" latinLnBrk="0" hangingPunct="1">
        <a:spcBef>
          <a:spcPts val="634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24959" indent="-241653" algn="l" defTabSz="966612" rtl="0" eaLnBrk="1" latinLnBrk="0" hangingPunct="1">
        <a:spcBef>
          <a:spcPts val="634"/>
        </a:spcBef>
        <a:buClr>
          <a:schemeClr val="accent1"/>
        </a:buClr>
        <a:buSzPct val="75000"/>
        <a:buFont typeface="Wingdings" pitchFamily="2" charset="2"/>
        <a:buChar char="n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6612" indent="-241653" algn="l" defTabSz="966612" rtl="0" eaLnBrk="1" latinLnBrk="0" hangingPunct="1">
        <a:spcBef>
          <a:spcPts val="634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08265" indent="-241653" algn="l" defTabSz="966612" rtl="0" eaLnBrk="1" latinLnBrk="0" hangingPunct="1">
        <a:spcBef>
          <a:spcPts val="634"/>
        </a:spcBef>
        <a:buClr>
          <a:schemeClr val="accent1"/>
        </a:buClr>
        <a:buSzPct val="75000"/>
        <a:buFont typeface="Wingdings" pitchFamily="2" charset="2"/>
        <a:buChar char="n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456631" indent="-241653" algn="l" defTabSz="966612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9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94928" indent="-241653" algn="l" defTabSz="966612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9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934903" indent="-241653" algn="l" defTabSz="966612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9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74878" indent="-241653" algn="l" defTabSz="966612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9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829" y="4618671"/>
            <a:ext cx="8522025" cy="2004524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Have you considered applying? Have you applied before? How many times? </a:t>
            </a:r>
            <a:endParaRPr lang="en-US" sz="3400" dirty="0"/>
          </a:p>
        </p:txBody>
      </p:sp>
      <p:pic>
        <p:nvPicPr>
          <p:cNvPr id="7" name="Picture Placeholder 6" descr="Grant-Application-Image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 b="114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891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30" y="5159244"/>
            <a:ext cx="8752485" cy="889299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What do you see as the main difficulty in preparing a CAREER proposal? </a:t>
            </a:r>
            <a:endParaRPr lang="en-US" sz="3800" dirty="0"/>
          </a:p>
        </p:txBody>
      </p:sp>
      <p:pic>
        <p:nvPicPr>
          <p:cNvPr id="5" name="Picture Placeholder 4" descr="why_most_businesses_struggle_online_cover_imag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2" r="119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593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30" y="5722538"/>
            <a:ext cx="8357408" cy="889299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What resources would you need to be successful?</a:t>
            </a:r>
            <a:br>
              <a:rPr lang="en-US" sz="3800" dirty="0">
                <a:solidFill>
                  <a:schemeClr val="tx1"/>
                </a:solidFill>
              </a:rPr>
            </a:br>
            <a:endParaRPr lang="en-US" sz="3800" dirty="0"/>
          </a:p>
        </p:txBody>
      </p:sp>
      <p:pic>
        <p:nvPicPr>
          <p:cNvPr id="5" name="Picture Placeholder 4" descr="Road-Signs-for-Success-Final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r="67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111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31" y="5192695"/>
            <a:ext cx="8505562" cy="889299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What do you see as your main asset to write a successful proposal?</a:t>
            </a:r>
            <a:endParaRPr lang="en-US" sz="3800" dirty="0"/>
          </a:p>
        </p:txBody>
      </p:sp>
      <p:pic>
        <p:nvPicPr>
          <p:cNvPr id="5" name="Picture Placeholder 4" descr="asset_based_lending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8" b="74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540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30" y="5722541"/>
            <a:ext cx="8736023" cy="889299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What do you see as the main hurdle to your success </a:t>
            </a:r>
            <a:r>
              <a:rPr lang="en-US" sz="3800" dirty="0" smtClean="0">
                <a:solidFill>
                  <a:schemeClr val="tx1"/>
                </a:solidFill>
              </a:rPr>
              <a:t>in </a:t>
            </a:r>
            <a:r>
              <a:rPr lang="en-US" sz="3800" dirty="0">
                <a:solidFill>
                  <a:schemeClr val="tx1"/>
                </a:solidFill>
              </a:rPr>
              <a:t>winning a CAREER grant? </a:t>
            </a:r>
            <a:endParaRPr lang="en-US" sz="3800" dirty="0"/>
          </a:p>
        </p:txBody>
      </p:sp>
      <p:pic>
        <p:nvPicPr>
          <p:cNvPr id="5" name="Picture Placeholder 4" descr="hurdling-businessman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r="24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8866785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13</TotalTime>
  <Words>85</Words>
  <Application>Microsoft Macintosh PowerPoint</Application>
  <PresentationFormat>Custom</PresentationFormat>
  <Paragraphs>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Advantage</vt:lpstr>
      <vt:lpstr>Have you considered applying? Have you applied before? How many times? </vt:lpstr>
      <vt:lpstr>What do you see as the main difficulty in preparing a CAREER proposal? </vt:lpstr>
      <vt:lpstr>What resources would you need to be successful? </vt:lpstr>
      <vt:lpstr>What do you see as your main asset to write a successful proposal?</vt:lpstr>
      <vt:lpstr>What do you see as the main hurdle to your success in winning a CAREER grant? </vt:lpstr>
    </vt:vector>
  </TitlesOfParts>
  <Company>The University of Texas at El Paso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you considered applying? Have you applied before? How many times? </dc:title>
  <dc:creator>Martine Ceberio</dc:creator>
  <cp:lastModifiedBy>Martine Ceberio</cp:lastModifiedBy>
  <cp:revision>8</cp:revision>
  <cp:lastPrinted>2018-02-15T18:29:01Z</cp:lastPrinted>
  <dcterms:created xsi:type="dcterms:W3CDTF">2018-02-15T18:15:50Z</dcterms:created>
  <dcterms:modified xsi:type="dcterms:W3CDTF">2018-02-17T13:44:57Z</dcterms:modified>
</cp:coreProperties>
</file>