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notesMasterIdLst>
    <p:notesMasterId r:id="rId44"/>
  </p:notesMasterIdLst>
  <p:sldIdLst>
    <p:sldId id="265" r:id="rId2"/>
    <p:sldId id="293" r:id="rId3"/>
    <p:sldId id="298" r:id="rId4"/>
    <p:sldId id="290" r:id="rId5"/>
    <p:sldId id="291" r:id="rId6"/>
    <p:sldId id="266" r:id="rId7"/>
    <p:sldId id="267" r:id="rId8"/>
    <p:sldId id="268" r:id="rId9"/>
    <p:sldId id="269" r:id="rId10"/>
    <p:sldId id="270" r:id="rId11"/>
    <p:sldId id="271" r:id="rId12"/>
    <p:sldId id="272" r:id="rId13"/>
    <p:sldId id="273" r:id="rId14"/>
    <p:sldId id="274" r:id="rId15"/>
    <p:sldId id="275" r:id="rId16"/>
    <p:sldId id="294" r:id="rId17"/>
    <p:sldId id="299" r:id="rId18"/>
    <p:sldId id="276" r:id="rId19"/>
    <p:sldId id="277" r:id="rId20"/>
    <p:sldId id="278" r:id="rId21"/>
    <p:sldId id="279" r:id="rId22"/>
    <p:sldId id="300" r:id="rId23"/>
    <p:sldId id="295" r:id="rId24"/>
    <p:sldId id="296" r:id="rId25"/>
    <p:sldId id="280" r:id="rId26"/>
    <p:sldId id="297" r:id="rId27"/>
    <p:sldId id="283" r:id="rId28"/>
    <p:sldId id="284" r:id="rId29"/>
    <p:sldId id="285" r:id="rId30"/>
    <p:sldId id="286" r:id="rId31"/>
    <p:sldId id="287" r:id="rId32"/>
    <p:sldId id="288" r:id="rId33"/>
    <p:sldId id="301" r:id="rId34"/>
    <p:sldId id="302" r:id="rId35"/>
    <p:sldId id="303" r:id="rId36"/>
    <p:sldId id="304" r:id="rId37"/>
    <p:sldId id="305" r:id="rId38"/>
    <p:sldId id="306" r:id="rId39"/>
    <p:sldId id="307" r:id="rId40"/>
    <p:sldId id="289" r:id="rId41"/>
    <p:sldId id="282" r:id="rId42"/>
    <p:sldId id="29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7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CE76E-FADD-DA4B-A18E-995ECE7EF70B}" type="datetimeFigureOut">
              <a:rPr lang="en-US" smtClean="0"/>
              <a:t>2/18/18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B3997-2139-464F-A673-C0AB218CFC48}" type="slidenum">
              <a:rPr lang="en-US" smtClean="0"/>
              <a:t>‹#›</a:t>
            </a:fld>
            <a:endParaRPr lang="en-US"/>
          </a:p>
        </p:txBody>
      </p:sp>
    </p:spTree>
    <p:extLst>
      <p:ext uri="{BB962C8B-B14F-4D97-AF65-F5344CB8AC3E}">
        <p14:creationId xmlns:p14="http://schemas.microsoft.com/office/powerpoint/2010/main" val="23046084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slide leads into the next which is a promo video. The video is set to play automatically</a:t>
            </a:r>
          </a:p>
        </p:txBody>
      </p:sp>
    </p:spTree>
    <p:extLst>
      <p:ext uri="{BB962C8B-B14F-4D97-AF65-F5344CB8AC3E}">
        <p14:creationId xmlns:p14="http://schemas.microsoft.com/office/powerpoint/2010/main" val="80225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9DC5049-4291-1A44-A587-0527A80758DD}" type="datetimeFigureOut">
              <a:rPr lang="en-US" smtClean="0"/>
              <a:t>2/17/18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B4C36-DE1E-3B42-A1D7-092DB428CB6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9DC5049-4291-1A44-A587-0527A80758DD}" type="datetimeFigureOut">
              <a:rPr lang="en-US" smtClean="0"/>
              <a:t>2/17/18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B4C36-DE1E-3B42-A1D7-092DB428CB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4C36-DE1E-3B42-A1D7-092DB428CB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4C36-DE1E-3B42-A1D7-092DB428CB6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4C36-DE1E-3B42-A1D7-092DB428CB6D}"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52" name="Image"/>
          <p:cNvSpPr>
            <a:spLocks noGrp="1"/>
          </p:cNvSpPr>
          <p:nvPr>
            <p:ph type="pic" idx="13"/>
          </p:nvPr>
        </p:nvSpPr>
        <p:spPr>
          <a:xfrm>
            <a:off x="0" y="0"/>
            <a:ext cx="9144000" cy="6858000"/>
          </a:xfrm>
          <a:prstGeom prst="rect">
            <a:avLst/>
          </a:prstGeom>
        </p:spPr>
        <p:txBody>
          <a:bodyPr lIns="91439" rIns="91439"/>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9624704"/>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234" name="Image"/>
          <p:cNvSpPr>
            <a:spLocks noGrp="1"/>
          </p:cNvSpPr>
          <p:nvPr>
            <p:ph type="pic" sz="quarter" idx="13"/>
          </p:nvPr>
        </p:nvSpPr>
        <p:spPr>
          <a:xfrm>
            <a:off x="2269995" y="2214648"/>
            <a:ext cx="1384289" cy="1351512"/>
          </a:xfrm>
          <a:prstGeom prst="rect">
            <a:avLst/>
          </a:prstGeom>
        </p:spPr>
        <p:txBody>
          <a:bodyPr lIns="91439" rIns="91439"/>
          <a:lstStyle/>
          <a:p>
            <a:endParaRPr/>
          </a:p>
        </p:txBody>
      </p:sp>
      <p:sp>
        <p:nvSpPr>
          <p:cNvPr id="235" name="Image"/>
          <p:cNvSpPr>
            <a:spLocks noGrp="1"/>
          </p:cNvSpPr>
          <p:nvPr>
            <p:ph type="pic" sz="quarter" idx="14"/>
          </p:nvPr>
        </p:nvSpPr>
        <p:spPr>
          <a:xfrm>
            <a:off x="3803600" y="2214648"/>
            <a:ext cx="1384288" cy="1351512"/>
          </a:xfrm>
          <a:prstGeom prst="rect">
            <a:avLst/>
          </a:prstGeom>
        </p:spPr>
        <p:txBody>
          <a:bodyPr lIns="91439" rIns="91439"/>
          <a:lstStyle/>
          <a:p>
            <a:endParaRPr/>
          </a:p>
        </p:txBody>
      </p:sp>
      <p:sp>
        <p:nvSpPr>
          <p:cNvPr id="236" name="Image"/>
          <p:cNvSpPr>
            <a:spLocks noGrp="1"/>
          </p:cNvSpPr>
          <p:nvPr>
            <p:ph type="pic" sz="quarter" idx="15"/>
          </p:nvPr>
        </p:nvSpPr>
        <p:spPr>
          <a:xfrm>
            <a:off x="5337204" y="2214648"/>
            <a:ext cx="1384288" cy="1351512"/>
          </a:xfrm>
          <a:prstGeom prst="rect">
            <a:avLst/>
          </a:prstGeom>
        </p:spPr>
        <p:txBody>
          <a:bodyPr lIns="91439" rIns="91439"/>
          <a:lstStyle/>
          <a:p>
            <a:endParaRPr/>
          </a:p>
        </p:txBody>
      </p:sp>
      <p:sp>
        <p:nvSpPr>
          <p:cNvPr id="237" name="Image"/>
          <p:cNvSpPr>
            <a:spLocks noGrp="1"/>
          </p:cNvSpPr>
          <p:nvPr>
            <p:ph type="pic" sz="quarter" idx="16"/>
          </p:nvPr>
        </p:nvSpPr>
        <p:spPr>
          <a:xfrm>
            <a:off x="6870807" y="2214648"/>
            <a:ext cx="1384288" cy="1351512"/>
          </a:xfrm>
          <a:prstGeom prst="rect">
            <a:avLst/>
          </a:prstGeom>
        </p:spPr>
        <p:txBody>
          <a:bodyPr lIns="91439" rIns="91439"/>
          <a:lstStyle/>
          <a:p>
            <a:endParaRPr/>
          </a:p>
        </p:txBody>
      </p:sp>
      <p:sp>
        <p:nvSpPr>
          <p:cNvPr id="238" name="Image"/>
          <p:cNvSpPr>
            <a:spLocks noGrp="1"/>
          </p:cNvSpPr>
          <p:nvPr>
            <p:ph type="pic" sz="quarter" idx="17"/>
          </p:nvPr>
        </p:nvSpPr>
        <p:spPr>
          <a:xfrm>
            <a:off x="2269995" y="4359331"/>
            <a:ext cx="1384289" cy="1351512"/>
          </a:xfrm>
          <a:prstGeom prst="rect">
            <a:avLst/>
          </a:prstGeom>
        </p:spPr>
        <p:txBody>
          <a:bodyPr lIns="91439" rIns="91439"/>
          <a:lstStyle/>
          <a:p>
            <a:endParaRPr/>
          </a:p>
        </p:txBody>
      </p:sp>
      <p:sp>
        <p:nvSpPr>
          <p:cNvPr id="239" name="Image"/>
          <p:cNvSpPr>
            <a:spLocks noGrp="1"/>
          </p:cNvSpPr>
          <p:nvPr>
            <p:ph type="pic" sz="quarter" idx="18"/>
          </p:nvPr>
        </p:nvSpPr>
        <p:spPr>
          <a:xfrm>
            <a:off x="3803600" y="4359331"/>
            <a:ext cx="1384288" cy="1351512"/>
          </a:xfrm>
          <a:prstGeom prst="rect">
            <a:avLst/>
          </a:prstGeom>
        </p:spPr>
        <p:txBody>
          <a:bodyPr lIns="91439" rIns="91439"/>
          <a:lstStyle/>
          <a:p>
            <a:endParaRPr/>
          </a:p>
        </p:txBody>
      </p:sp>
      <p:sp>
        <p:nvSpPr>
          <p:cNvPr id="240" name="Image"/>
          <p:cNvSpPr>
            <a:spLocks noGrp="1"/>
          </p:cNvSpPr>
          <p:nvPr>
            <p:ph type="pic" sz="quarter" idx="19"/>
          </p:nvPr>
        </p:nvSpPr>
        <p:spPr>
          <a:xfrm>
            <a:off x="5337204" y="4359331"/>
            <a:ext cx="1384288" cy="1351512"/>
          </a:xfrm>
          <a:prstGeom prst="rect">
            <a:avLst/>
          </a:prstGeom>
        </p:spPr>
        <p:txBody>
          <a:bodyPr lIns="91439" rIns="91439"/>
          <a:lstStyle/>
          <a:p>
            <a:endParaRPr/>
          </a:p>
        </p:txBody>
      </p:sp>
      <p:sp>
        <p:nvSpPr>
          <p:cNvPr id="241" name="Image"/>
          <p:cNvSpPr>
            <a:spLocks noGrp="1"/>
          </p:cNvSpPr>
          <p:nvPr>
            <p:ph type="pic" sz="quarter" idx="20"/>
          </p:nvPr>
        </p:nvSpPr>
        <p:spPr>
          <a:xfrm>
            <a:off x="6870807" y="4359331"/>
            <a:ext cx="1384288" cy="1351512"/>
          </a:xfrm>
          <a:prstGeom prst="rect">
            <a:avLst/>
          </a:prstGeom>
        </p:spPr>
        <p:txBody>
          <a:bodyPr lIns="91439" rIns="91439"/>
          <a:lstStyle/>
          <a:p>
            <a:endParaRPr/>
          </a:p>
        </p:txBody>
      </p:sp>
      <p:sp>
        <p:nvSpPr>
          <p:cNvPr id="2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5849251"/>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06573950"/>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B4C36-DE1E-3B42-A1D7-092DB428CB6D}"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9DC5049-4291-1A44-A587-0527A80758DD}" type="datetimeFigureOut">
              <a:rPr lang="en-US" smtClean="0"/>
              <a:t>2/17/18</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F3B4C36-DE1E-3B42-A1D7-092DB428CB6D}"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9DC5049-4291-1A44-A587-0527A80758DD}" type="datetimeFigureOut">
              <a:rPr lang="en-US" smtClean="0"/>
              <a:t>2/17/18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B4C36-DE1E-3B42-A1D7-092DB428CB6D}"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F3B4C36-DE1E-3B42-A1D7-092DB428CB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9DC5049-4291-1A44-A587-0527A80758DD}" type="datetimeFigureOut">
              <a:rPr lang="en-US" smtClean="0"/>
              <a:t>2/17/18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B4C36-DE1E-3B42-A1D7-092DB428CB6D}"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59DC5049-4291-1A44-A587-0527A80758DD}" type="datetimeFigureOut">
              <a:rPr lang="en-US" smtClean="0"/>
              <a:t>2/17/18</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F3B4C36-DE1E-3B42-A1D7-092DB428CB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ceberio@utep.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ttlebits.cc/educat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spirations.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ourofcode.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jpg"/><Relationship Id="rId1" Type="http://schemas.openxmlformats.org/officeDocument/2006/relationships/slideLayout" Target="../slideLayouts/slideLayout22.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gif"/></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21.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mailto:members@igniteCS-utep.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ceberio@utep.edu" TargetMode="External"/><Relationship Id="rId3" Type="http://schemas.openxmlformats.org/officeDocument/2006/relationships/hyperlink" Target="http://martineceberio.f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martineceberio.fr/blog/problem-solving-computer-scientists" TargetMode="External"/><Relationship Id="rId4" Type="http://schemas.openxmlformats.org/officeDocument/2006/relationships/hyperlink" Target="http://code.org" TargetMode="External"/><Relationship Id="rId5" Type="http://schemas.openxmlformats.org/officeDocument/2006/relationships/hyperlink" Target="http://www.exploringcs.org/for-teachers-districts" TargetMode="External"/><Relationship Id="rId6" Type="http://schemas.openxmlformats.org/officeDocument/2006/relationships/hyperlink" Target="https://www.engage-csedu.org" TargetMode="External"/><Relationship Id="rId7" Type="http://schemas.openxmlformats.org/officeDocument/2006/relationships/hyperlink" Target="https://hourofcode.com/us" TargetMode="External"/><Relationship Id="rId8" Type="http://schemas.openxmlformats.org/officeDocument/2006/relationships/hyperlink" Target="http://littlebits.cc/education" TargetMode="External"/><Relationship Id="rId9" Type="http://schemas.openxmlformats.org/officeDocument/2006/relationships/hyperlink" Target="http://aspirations.org" TargetMode="External"/><Relationship Id="rId10" Type="http://schemas.openxmlformats.org/officeDocument/2006/relationships/hyperlink" Target="https://www.ncwit.org/project/aspireit-k-12-outreach-program" TargetMode="External"/><Relationship Id="rId1" Type="http://schemas.openxmlformats.org/officeDocument/2006/relationships/slideLayout" Target="../slideLayouts/slideLayout2.xml"/><Relationship Id="rId2" Type="http://schemas.openxmlformats.org/officeDocument/2006/relationships/hyperlink" Target="https://edu.google.com/resources/programs/exploring-computational-think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du.google.com/resources/programs/exploring-computational-thinking/%23!ct-overview" TargetMode="External"/><Relationship Id="rId3" Type="http://schemas.openxmlformats.org/officeDocument/2006/relationships/hyperlink" Target="https://edu.google.com/resources/programs/exploring-computational-think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9496" y="4367253"/>
            <a:ext cx="5887157" cy="933450"/>
          </a:xfrm>
        </p:spPr>
        <p:txBody>
          <a:bodyPr>
            <a:noAutofit/>
          </a:bodyPr>
          <a:lstStyle/>
          <a:p>
            <a:pPr algn="r"/>
            <a:r>
              <a:rPr lang="en-US" sz="4000" dirty="0" smtClean="0"/>
              <a:t>Computational Thinking </a:t>
            </a:r>
            <a:br>
              <a:rPr lang="en-US" sz="4000" dirty="0" smtClean="0"/>
            </a:br>
            <a:r>
              <a:rPr lang="en-US" sz="4000" dirty="0" smtClean="0"/>
              <a:t>in the Classroom</a:t>
            </a:r>
            <a:endParaRPr lang="en-US" sz="4000" dirty="0"/>
          </a:p>
        </p:txBody>
      </p:sp>
      <p:sp>
        <p:nvSpPr>
          <p:cNvPr id="3" name="Subtitle 2"/>
          <p:cNvSpPr>
            <a:spLocks noGrp="1"/>
          </p:cNvSpPr>
          <p:nvPr>
            <p:ph type="subTitle" idx="1"/>
          </p:nvPr>
        </p:nvSpPr>
        <p:spPr>
          <a:xfrm>
            <a:off x="4938053" y="5736615"/>
            <a:ext cx="4038600" cy="748553"/>
          </a:xfrm>
        </p:spPr>
        <p:txBody>
          <a:bodyPr>
            <a:normAutofit fontScale="92500" lnSpcReduction="10000"/>
          </a:bodyPr>
          <a:lstStyle/>
          <a:p>
            <a:pPr algn="r"/>
            <a:r>
              <a:rPr lang="en-US" dirty="0" smtClean="0"/>
              <a:t>Dr. Martine </a:t>
            </a:r>
            <a:r>
              <a:rPr lang="en-US" dirty="0" smtClean="0"/>
              <a:t>Ceberio</a:t>
            </a:r>
          </a:p>
          <a:p>
            <a:pPr algn="r"/>
            <a:r>
              <a:rPr lang="en-US" dirty="0" smtClean="0"/>
              <a:t>Computer Science Department, UTEP</a:t>
            </a:r>
          </a:p>
          <a:p>
            <a:pPr algn="r"/>
            <a:r>
              <a:rPr lang="en-US" dirty="0" smtClean="0"/>
              <a:t>February 19, 2018 </a:t>
            </a:r>
            <a:r>
              <a:rPr lang="mr-IN" dirty="0" smtClean="0"/>
              <a:t>–</a:t>
            </a:r>
            <a:r>
              <a:rPr lang="en-US" dirty="0" smtClean="0"/>
              <a:t> El </a:t>
            </a:r>
            <a:r>
              <a:rPr lang="en-US" dirty="0" smtClean="0"/>
              <a:t>Paso High School</a:t>
            </a:r>
            <a:endParaRPr lang="en-US" dirty="0"/>
          </a:p>
        </p:txBody>
      </p:sp>
    </p:spTree>
    <p:extLst>
      <p:ext uri="{BB962C8B-B14F-4D97-AF65-F5344CB8AC3E}">
        <p14:creationId xmlns:p14="http://schemas.microsoft.com/office/powerpoint/2010/main" val="8484568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498474" y="1600200"/>
            <a:ext cx="7556313" cy="4869530"/>
          </a:xfrm>
        </p:spPr>
        <p:txBody>
          <a:bodyPr>
            <a:normAutofit lnSpcReduction="10000"/>
          </a:bodyPr>
          <a:lstStyle/>
          <a:p>
            <a:r>
              <a:rPr lang="en-US" b="1" dirty="0" smtClean="0">
                <a:solidFill>
                  <a:srgbClr val="FF0000"/>
                </a:solidFill>
              </a:rPr>
              <a:t>Computer science</a:t>
            </a:r>
            <a:r>
              <a:rPr lang="en-US" dirty="0" smtClean="0">
                <a:solidFill>
                  <a:srgbClr val="FF0000"/>
                </a:solidFill>
              </a:rPr>
              <a:t>: </a:t>
            </a:r>
          </a:p>
          <a:p>
            <a:pPr lvl="1"/>
            <a:r>
              <a:rPr lang="en-US" dirty="0" smtClean="0"/>
              <a:t>Problem solving rather than sole focus on </a:t>
            </a:r>
            <a:r>
              <a:rPr lang="en-US" dirty="0" smtClean="0"/>
              <a:t>coding</a:t>
            </a:r>
          </a:p>
          <a:p>
            <a:pPr lvl="2"/>
            <a:r>
              <a:rPr lang="en-US" dirty="0" smtClean="0"/>
              <a:t>More and more focus on this </a:t>
            </a:r>
          </a:p>
          <a:p>
            <a:pPr lvl="2"/>
            <a:r>
              <a:rPr lang="en-US" dirty="0" smtClean="0"/>
              <a:t>UTEP collaboratio</a:t>
            </a:r>
            <a:r>
              <a:rPr lang="en-US" dirty="0" smtClean="0"/>
              <a:t>n with Google</a:t>
            </a:r>
            <a:endParaRPr lang="en-US" dirty="0" smtClean="0"/>
          </a:p>
          <a:p>
            <a:pPr lvl="1"/>
            <a:r>
              <a:rPr lang="en-US" dirty="0" smtClean="0"/>
              <a:t>CS unplugged</a:t>
            </a:r>
          </a:p>
          <a:p>
            <a:pPr lvl="1"/>
            <a:r>
              <a:rPr lang="en-US" dirty="0" err="1" smtClean="0"/>
              <a:t>Kodu</a:t>
            </a:r>
            <a:r>
              <a:rPr lang="en-US" dirty="0" smtClean="0"/>
              <a:t> or similar</a:t>
            </a:r>
          </a:p>
          <a:p>
            <a:pPr marL="274320" lvl="1" indent="0">
              <a:buNone/>
            </a:pPr>
            <a:endParaRPr lang="en-US" b="1" dirty="0" smtClean="0"/>
          </a:p>
          <a:p>
            <a:r>
              <a:rPr lang="en-US" b="1" dirty="0" smtClean="0">
                <a:solidFill>
                  <a:srgbClr val="008000"/>
                </a:solidFill>
              </a:rPr>
              <a:t>Mathematics</a:t>
            </a:r>
            <a:r>
              <a:rPr lang="en-US" dirty="0" smtClean="0">
                <a:solidFill>
                  <a:srgbClr val="008000"/>
                </a:solidFill>
              </a:rPr>
              <a:t>:</a:t>
            </a:r>
          </a:p>
          <a:p>
            <a:pPr lvl="1"/>
            <a:r>
              <a:rPr lang="en-US" dirty="0" smtClean="0"/>
              <a:t>Posing problems rather than executing operations, </a:t>
            </a:r>
            <a:r>
              <a:rPr lang="en-US" dirty="0" smtClean="0"/>
              <a:t>repeating</a:t>
            </a:r>
          </a:p>
          <a:p>
            <a:pPr lvl="2"/>
            <a:r>
              <a:rPr lang="en-US" dirty="0" smtClean="0"/>
              <a:t>Putting activities in context yield higher engagement and content retention </a:t>
            </a:r>
            <a:endParaRPr lang="en-US" dirty="0" smtClean="0"/>
          </a:p>
          <a:p>
            <a:pPr lvl="1"/>
            <a:r>
              <a:rPr lang="en-US" dirty="0" smtClean="0"/>
              <a:t>Show that many ways exist to solve a given problem, so that students have to think and pick</a:t>
            </a:r>
          </a:p>
          <a:p>
            <a:pPr lvl="1"/>
            <a:r>
              <a:rPr lang="en-US" dirty="0" smtClean="0"/>
              <a:t>Use simple robots</a:t>
            </a:r>
          </a:p>
        </p:txBody>
      </p:sp>
    </p:spTree>
    <p:extLst>
      <p:ext uri="{BB962C8B-B14F-4D97-AF65-F5344CB8AC3E}">
        <p14:creationId xmlns:p14="http://schemas.microsoft.com/office/powerpoint/2010/main" val="2930629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2015-06-03 11.09.5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80" y="164953"/>
            <a:ext cx="9185459" cy="6482729"/>
          </a:xfrm>
          <a:prstGeom prst="rect">
            <a:avLst/>
          </a:prstGeom>
        </p:spPr>
      </p:pic>
    </p:spTree>
    <p:extLst>
      <p:ext uri="{BB962C8B-B14F-4D97-AF65-F5344CB8AC3E}">
        <p14:creationId xmlns:p14="http://schemas.microsoft.com/office/powerpoint/2010/main" val="1136579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015-06-03 11.41.2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712" y="-131964"/>
            <a:ext cx="5208026" cy="6989965"/>
          </a:xfrm>
          <a:prstGeom prst="rect">
            <a:avLst/>
          </a:prstGeom>
        </p:spPr>
      </p:pic>
      <p:pic>
        <p:nvPicPr>
          <p:cNvPr id="6" name="Picture 5" descr="2015-06-03 13.39.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883" y="-65981"/>
            <a:ext cx="5192986" cy="6923981"/>
          </a:xfrm>
          <a:prstGeom prst="rect">
            <a:avLst/>
          </a:prstGeom>
        </p:spPr>
      </p:pic>
    </p:spTree>
    <p:extLst>
      <p:ext uri="{BB962C8B-B14F-4D97-AF65-F5344CB8AC3E}">
        <p14:creationId xmlns:p14="http://schemas.microsoft.com/office/powerpoint/2010/main" val="16561340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015-06-03 13.27.2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68734" cy="7420977"/>
          </a:xfrm>
          <a:prstGeom prst="rect">
            <a:avLst/>
          </a:prstGeom>
        </p:spPr>
      </p:pic>
    </p:spTree>
    <p:extLst>
      <p:ext uri="{BB962C8B-B14F-4D97-AF65-F5344CB8AC3E}">
        <p14:creationId xmlns:p14="http://schemas.microsoft.com/office/powerpoint/2010/main" val="537767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2015-06-04 09.36.0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7425"/>
            <a:ext cx="4763073" cy="6350764"/>
          </a:xfrm>
          <a:prstGeom prst="rect">
            <a:avLst/>
          </a:prstGeom>
        </p:spPr>
      </p:pic>
      <p:pic>
        <p:nvPicPr>
          <p:cNvPr id="5" name="Picture 4" descr="2015-06-04 09.47.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0926" y="247425"/>
            <a:ext cx="4763073" cy="6350764"/>
          </a:xfrm>
          <a:prstGeom prst="rect">
            <a:avLst/>
          </a:prstGeom>
        </p:spPr>
      </p:pic>
    </p:spTree>
    <p:extLst>
      <p:ext uri="{BB962C8B-B14F-4D97-AF65-F5344CB8AC3E}">
        <p14:creationId xmlns:p14="http://schemas.microsoft.com/office/powerpoint/2010/main" val="18154052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smtClean="0"/>
              <a:t>outside CS or Math</a:t>
            </a:r>
            <a:endParaRPr lang="en-US" dirty="0"/>
          </a:p>
        </p:txBody>
      </p:sp>
      <p:sp>
        <p:nvSpPr>
          <p:cNvPr id="3" name="Content Placeholder 2"/>
          <p:cNvSpPr>
            <a:spLocks noGrp="1"/>
          </p:cNvSpPr>
          <p:nvPr>
            <p:ph idx="1"/>
          </p:nvPr>
        </p:nvSpPr>
        <p:spPr>
          <a:xfrm>
            <a:off x="498474" y="2118488"/>
            <a:ext cx="7556313" cy="4144963"/>
          </a:xfrm>
        </p:spPr>
        <p:txBody>
          <a:bodyPr>
            <a:normAutofit/>
          </a:bodyPr>
          <a:lstStyle/>
          <a:p>
            <a:r>
              <a:rPr lang="en-US" b="1" dirty="0">
                <a:solidFill>
                  <a:srgbClr val="FF0000"/>
                </a:solidFill>
              </a:rPr>
              <a:t>Social Studies</a:t>
            </a:r>
            <a:r>
              <a:rPr lang="en-US" b="1" dirty="0" smtClean="0">
                <a:solidFill>
                  <a:srgbClr val="FF0000"/>
                </a:solidFill>
              </a:rPr>
              <a:t>:</a:t>
            </a:r>
          </a:p>
          <a:p>
            <a:pPr lvl="1"/>
            <a:r>
              <a:rPr lang="en-US" dirty="0" smtClean="0"/>
              <a:t>Pose (somehow) </a:t>
            </a:r>
            <a:r>
              <a:rPr lang="en-US" b="1" dirty="0" smtClean="0">
                <a:solidFill>
                  <a:srgbClr val="008000"/>
                </a:solidFill>
              </a:rPr>
              <a:t>open-ended problems</a:t>
            </a:r>
            <a:r>
              <a:rPr lang="en-US" dirty="0" smtClean="0"/>
              <a:t> and have the students work on a </a:t>
            </a:r>
            <a:r>
              <a:rPr lang="en-US" b="1" dirty="0" smtClean="0">
                <a:solidFill>
                  <a:srgbClr val="008000"/>
                </a:solidFill>
              </a:rPr>
              <a:t>systematic approach</a:t>
            </a:r>
            <a:r>
              <a:rPr lang="en-US" dirty="0" smtClean="0"/>
              <a:t> to solving them  </a:t>
            </a:r>
            <a:r>
              <a:rPr lang="en-US" dirty="0" smtClean="0">
                <a:sym typeface="Wingdings"/>
              </a:rPr>
              <a:t> e.g., the IDEAL framework</a:t>
            </a:r>
            <a:endParaRPr lang="en-US" dirty="0"/>
          </a:p>
          <a:p>
            <a:pPr lvl="1"/>
            <a:r>
              <a:rPr lang="en-US" dirty="0" smtClean="0"/>
              <a:t>Ask students </a:t>
            </a:r>
            <a:r>
              <a:rPr lang="en-US" dirty="0" smtClean="0">
                <a:solidFill>
                  <a:srgbClr val="3366FF"/>
                </a:solidFill>
              </a:rPr>
              <a:t>to </a:t>
            </a:r>
            <a:r>
              <a:rPr lang="en-US" b="1" dirty="0" smtClean="0">
                <a:solidFill>
                  <a:srgbClr val="3366FF"/>
                </a:solidFill>
              </a:rPr>
              <a:t>design a video, create a video game, design an app</a:t>
            </a:r>
            <a:r>
              <a:rPr lang="en-US" dirty="0" smtClean="0"/>
              <a:t>, etc. that addresses a problem presented in social studies </a:t>
            </a:r>
          </a:p>
          <a:p>
            <a:pPr lvl="2"/>
            <a:r>
              <a:rPr lang="en-US" dirty="0" smtClean="0"/>
              <a:t>You </a:t>
            </a:r>
            <a:r>
              <a:rPr lang="en-US" dirty="0" smtClean="0"/>
              <a:t>can use programs like Scratch</a:t>
            </a:r>
          </a:p>
          <a:p>
            <a:pPr lvl="2"/>
            <a:r>
              <a:rPr lang="en-US" dirty="0" smtClean="0"/>
              <a:t>More advanced (more time): robots, </a:t>
            </a:r>
            <a:r>
              <a:rPr lang="en-US" dirty="0" err="1" smtClean="0"/>
              <a:t>lego</a:t>
            </a:r>
            <a:r>
              <a:rPr lang="en-US" dirty="0" smtClean="0"/>
              <a:t> </a:t>
            </a:r>
            <a:r>
              <a:rPr lang="en-US" dirty="0" err="1" smtClean="0"/>
              <a:t>mindstorm</a:t>
            </a:r>
            <a:r>
              <a:rPr lang="en-US" dirty="0" smtClean="0"/>
              <a:t>?</a:t>
            </a:r>
          </a:p>
          <a:p>
            <a:pPr lvl="2"/>
            <a:r>
              <a:rPr lang="en-US" dirty="0" smtClean="0"/>
              <a:t>E.g., identifying a problem, designing and building a </a:t>
            </a:r>
            <a:r>
              <a:rPr lang="en-US" dirty="0" smtClean="0"/>
              <a:t>solution</a:t>
            </a:r>
            <a:endParaRPr lang="en-US" dirty="0" smtClean="0"/>
          </a:p>
          <a:p>
            <a:endParaRPr lang="en-US" dirty="0"/>
          </a:p>
        </p:txBody>
      </p:sp>
    </p:spTree>
    <p:extLst>
      <p:ext uri="{BB962C8B-B14F-4D97-AF65-F5344CB8AC3E}">
        <p14:creationId xmlns:p14="http://schemas.microsoft.com/office/powerpoint/2010/main" val="41611095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smtClean="0"/>
              <a:t>outside CS or Math</a:t>
            </a:r>
            <a:endParaRPr lang="en-US" dirty="0"/>
          </a:p>
        </p:txBody>
      </p:sp>
      <p:sp>
        <p:nvSpPr>
          <p:cNvPr id="3" name="Content Placeholder 2"/>
          <p:cNvSpPr>
            <a:spLocks noGrp="1"/>
          </p:cNvSpPr>
          <p:nvPr>
            <p:ph idx="1"/>
          </p:nvPr>
        </p:nvSpPr>
        <p:spPr/>
        <p:txBody>
          <a:bodyPr>
            <a:normAutofit/>
          </a:bodyPr>
          <a:lstStyle/>
          <a:p>
            <a:r>
              <a:rPr lang="en-US" b="1" dirty="0" smtClean="0">
                <a:solidFill>
                  <a:srgbClr val="FF0000"/>
                </a:solidFill>
              </a:rPr>
              <a:t>Music</a:t>
            </a:r>
            <a:r>
              <a:rPr lang="en-US" b="1" dirty="0" smtClean="0">
                <a:solidFill>
                  <a:srgbClr val="FF0000"/>
                </a:solidFill>
              </a:rPr>
              <a:t>:</a:t>
            </a:r>
          </a:p>
          <a:p>
            <a:pPr lvl="1"/>
            <a:r>
              <a:rPr lang="en-US" dirty="0" smtClean="0"/>
              <a:t>Plug it in an animated </a:t>
            </a:r>
            <a:r>
              <a:rPr lang="en-US" dirty="0" smtClean="0"/>
              <a:t>video</a:t>
            </a:r>
          </a:p>
          <a:p>
            <a:pPr lvl="1"/>
            <a:r>
              <a:rPr lang="en-US" dirty="0" smtClean="0"/>
              <a:t>Have students design music with computers: creation of scales, etc. </a:t>
            </a:r>
            <a:endParaRPr lang="en-US" dirty="0" smtClean="0"/>
          </a:p>
          <a:p>
            <a:r>
              <a:rPr lang="en-US" b="1" dirty="0" smtClean="0">
                <a:solidFill>
                  <a:srgbClr val="008000"/>
                </a:solidFill>
              </a:rPr>
              <a:t>Languages:</a:t>
            </a:r>
          </a:p>
          <a:p>
            <a:pPr lvl="1"/>
            <a:r>
              <a:rPr lang="en-US" dirty="0" smtClean="0"/>
              <a:t>Same as with music but with text for </a:t>
            </a:r>
            <a:r>
              <a:rPr lang="en-US" dirty="0" smtClean="0"/>
              <a:t>practice</a:t>
            </a:r>
          </a:p>
          <a:p>
            <a:pPr lvl="1"/>
            <a:r>
              <a:rPr lang="en-US" dirty="0" smtClean="0"/>
              <a:t>English as a Second Language: using a simple programming language (like scratch or logo or even python turtle) can help students manipulate English at different levels (programming language, but also their project)</a:t>
            </a:r>
            <a:endParaRPr lang="en-US" dirty="0"/>
          </a:p>
          <a:p>
            <a:endParaRPr lang="en-US" dirty="0"/>
          </a:p>
        </p:txBody>
      </p:sp>
    </p:spTree>
    <p:extLst>
      <p:ext uri="{BB962C8B-B14F-4D97-AF65-F5344CB8AC3E}">
        <p14:creationId xmlns:p14="http://schemas.microsoft.com/office/powerpoint/2010/main" val="1434882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Own Experience</a:t>
            </a:r>
            <a:endParaRPr lang="en-US" dirty="0"/>
          </a:p>
        </p:txBody>
      </p:sp>
    </p:spTree>
    <p:extLst>
      <p:ext uri="{BB962C8B-B14F-4D97-AF65-F5344CB8AC3E}">
        <p14:creationId xmlns:p14="http://schemas.microsoft.com/office/powerpoint/2010/main" val="404399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own </a:t>
            </a:r>
            <a:r>
              <a:rPr lang="en-US" dirty="0" smtClean="0"/>
              <a:t>experience </a:t>
            </a:r>
            <a:endParaRPr lang="en-US" dirty="0"/>
          </a:p>
        </p:txBody>
      </p:sp>
      <p:sp>
        <p:nvSpPr>
          <p:cNvPr id="3" name="Content Placeholder 2"/>
          <p:cNvSpPr>
            <a:spLocks noGrp="1"/>
          </p:cNvSpPr>
          <p:nvPr>
            <p:ph idx="1"/>
          </p:nvPr>
        </p:nvSpPr>
        <p:spPr>
          <a:xfrm>
            <a:off x="498474" y="1981200"/>
            <a:ext cx="8323705" cy="4144963"/>
          </a:xfrm>
        </p:spPr>
        <p:txBody>
          <a:bodyPr>
            <a:normAutofit fontScale="92500" lnSpcReduction="20000"/>
          </a:bodyPr>
          <a:lstStyle/>
          <a:p>
            <a:pPr marL="0" indent="0">
              <a:buNone/>
            </a:pPr>
            <a:r>
              <a:rPr lang="en-US" dirty="0" smtClean="0"/>
              <a:t>In CS:</a:t>
            </a:r>
          </a:p>
          <a:p>
            <a:r>
              <a:rPr lang="en-US" dirty="0" smtClean="0"/>
              <a:t>I teach </a:t>
            </a:r>
            <a:r>
              <a:rPr lang="en-US" dirty="0" smtClean="0"/>
              <a:t>CS1: intro to CS &amp; </a:t>
            </a:r>
            <a:r>
              <a:rPr lang="en-US" dirty="0" smtClean="0"/>
              <a:t>I designed and taught a new Problem Solving course (along with Google)</a:t>
            </a:r>
            <a:endParaRPr lang="en-US" dirty="0" smtClean="0"/>
          </a:p>
          <a:p>
            <a:r>
              <a:rPr lang="en-US" dirty="0" smtClean="0"/>
              <a:t>In </a:t>
            </a:r>
            <a:r>
              <a:rPr lang="en-US" b="1" dirty="0" smtClean="0">
                <a:solidFill>
                  <a:srgbClr val="FF0000"/>
                </a:solidFill>
              </a:rPr>
              <a:t>CS1</a:t>
            </a:r>
            <a:r>
              <a:rPr lang="en-US" dirty="0" smtClean="0"/>
              <a:t>: problem-solving and programming (because we solve </a:t>
            </a:r>
            <a:r>
              <a:rPr lang="en-US" dirty="0" err="1" smtClean="0"/>
              <a:t>pbs</a:t>
            </a:r>
            <a:r>
              <a:rPr lang="en-US" dirty="0" smtClean="0"/>
              <a:t> on computers </a:t>
            </a:r>
            <a:r>
              <a:rPr lang="en-US" dirty="0" smtClean="0">
                <a:sym typeface="Wingdings"/>
              </a:rPr>
              <a:t> )</a:t>
            </a:r>
          </a:p>
          <a:p>
            <a:r>
              <a:rPr lang="en-US" dirty="0" smtClean="0">
                <a:sym typeface="Wingdings"/>
              </a:rPr>
              <a:t>In </a:t>
            </a:r>
            <a:r>
              <a:rPr lang="en-US" b="1" dirty="0" smtClean="0">
                <a:solidFill>
                  <a:srgbClr val="008000"/>
                </a:solidFill>
                <a:sym typeface="Wingdings"/>
              </a:rPr>
              <a:t>Problem-Solving</a:t>
            </a:r>
            <a:r>
              <a:rPr lang="en-US" dirty="0" smtClean="0">
                <a:sym typeface="Wingdings"/>
              </a:rPr>
              <a:t>: pure strategy, no coding, no implementation </a:t>
            </a:r>
            <a:endParaRPr lang="en-US" dirty="0" smtClean="0">
              <a:sym typeface="Wingdings"/>
            </a:endParaRPr>
          </a:p>
          <a:p>
            <a:pPr marL="0" indent="0">
              <a:buNone/>
            </a:pPr>
            <a:r>
              <a:rPr lang="en-US" sz="1600" dirty="0" smtClean="0">
                <a:sym typeface="Wingdings"/>
              </a:rPr>
              <a:t>I also currently teach </a:t>
            </a:r>
            <a:r>
              <a:rPr lang="en-US" sz="1600" b="1" dirty="0" smtClean="0">
                <a:solidFill>
                  <a:srgbClr val="3366FF"/>
                </a:solidFill>
                <a:sym typeface="Wingdings"/>
              </a:rPr>
              <a:t>Logical Foundations of Computer Science</a:t>
            </a:r>
            <a:r>
              <a:rPr lang="en-US" sz="1600" dirty="0" smtClean="0">
                <a:sym typeface="Wingdings"/>
              </a:rPr>
              <a:t>, a graduate course</a:t>
            </a:r>
          </a:p>
          <a:p>
            <a:pPr marL="0" indent="0">
              <a:buNone/>
            </a:pPr>
            <a:r>
              <a:rPr lang="en-US" dirty="0" smtClean="0"/>
              <a:t>Outside </a:t>
            </a:r>
            <a:r>
              <a:rPr lang="en-US" dirty="0"/>
              <a:t>CS</a:t>
            </a:r>
            <a:r>
              <a:rPr lang="en-US" dirty="0" smtClean="0"/>
              <a:t>:</a:t>
            </a:r>
          </a:p>
          <a:p>
            <a:r>
              <a:rPr lang="en-US" dirty="0" smtClean="0"/>
              <a:t>Worked with a French teacher (using Scratch)</a:t>
            </a:r>
          </a:p>
          <a:p>
            <a:r>
              <a:rPr lang="en-US" dirty="0" smtClean="0"/>
              <a:t>Worked with ESL teacher </a:t>
            </a:r>
            <a:endParaRPr lang="en-US" dirty="0"/>
          </a:p>
          <a:p>
            <a:pPr marL="0" indent="0">
              <a:buNone/>
            </a:pPr>
            <a:endParaRPr lang="en-US" sz="1600" dirty="0"/>
          </a:p>
        </p:txBody>
      </p:sp>
    </p:spTree>
    <p:extLst>
      <p:ext uri="{BB962C8B-B14F-4D97-AF65-F5344CB8AC3E}">
        <p14:creationId xmlns:p14="http://schemas.microsoft.com/office/powerpoint/2010/main" val="3400477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Goals</a:t>
            </a:r>
            <a:endParaRPr lang="en-US" dirty="0"/>
          </a:p>
        </p:txBody>
      </p:sp>
      <p:sp>
        <p:nvSpPr>
          <p:cNvPr id="3" name="Content Placeholder 2"/>
          <p:cNvSpPr>
            <a:spLocks noGrp="1"/>
          </p:cNvSpPr>
          <p:nvPr>
            <p:ph idx="1"/>
          </p:nvPr>
        </p:nvSpPr>
        <p:spPr/>
        <p:txBody>
          <a:bodyPr/>
          <a:lstStyle/>
          <a:p>
            <a:r>
              <a:rPr lang="en-US" dirty="0" smtClean="0"/>
              <a:t>Keeping the interest of the students up</a:t>
            </a:r>
            <a:r>
              <a:rPr lang="en-US" dirty="0" smtClean="0"/>
              <a:t>:</a:t>
            </a:r>
          </a:p>
          <a:p>
            <a:pPr lvl="1"/>
            <a:r>
              <a:rPr lang="en-US" b="1" dirty="0" smtClean="0">
                <a:solidFill>
                  <a:srgbClr val="FF0000"/>
                </a:solidFill>
              </a:rPr>
              <a:t>Motivation</a:t>
            </a:r>
            <a:r>
              <a:rPr lang="en-US" dirty="0" smtClean="0"/>
              <a:t>: purpose and relating topics to their everyday </a:t>
            </a:r>
            <a:r>
              <a:rPr lang="en-US" dirty="0" smtClean="0"/>
              <a:t>lives</a:t>
            </a:r>
          </a:p>
          <a:p>
            <a:pPr lvl="1"/>
            <a:r>
              <a:rPr lang="en-US" b="1" dirty="0" smtClean="0">
                <a:solidFill>
                  <a:srgbClr val="3366FF"/>
                </a:solidFill>
              </a:rPr>
              <a:t>Acknowledgment</a:t>
            </a:r>
            <a:r>
              <a:rPr lang="en-US" dirty="0" smtClean="0"/>
              <a:t>: they know a lot already. I am just there to help them make sense of their </a:t>
            </a:r>
            <a:r>
              <a:rPr lang="en-US" dirty="0" smtClean="0"/>
              <a:t>skills </a:t>
            </a:r>
            <a:r>
              <a:rPr lang="en-US" dirty="0" smtClean="0">
                <a:sym typeface="Wingdings"/>
              </a:rPr>
              <a:t> </a:t>
            </a:r>
            <a:r>
              <a:rPr lang="en-US" i="1" u="sng" dirty="0" smtClean="0">
                <a:sym typeface="Wingdings"/>
              </a:rPr>
              <a:t>asset-based</a:t>
            </a:r>
            <a:r>
              <a:rPr lang="en-US" dirty="0" smtClean="0">
                <a:sym typeface="Wingdings"/>
              </a:rPr>
              <a:t> teaching</a:t>
            </a:r>
            <a:endParaRPr lang="en-US" dirty="0" smtClean="0"/>
          </a:p>
          <a:p>
            <a:r>
              <a:rPr lang="en-US" dirty="0" smtClean="0"/>
              <a:t>Providing valuable training to my students</a:t>
            </a:r>
          </a:p>
          <a:p>
            <a:pPr lvl="1"/>
            <a:r>
              <a:rPr lang="en-US" dirty="0" smtClean="0"/>
              <a:t>Equipping them with skills of </a:t>
            </a:r>
            <a:r>
              <a:rPr lang="en-US" b="1" dirty="0" smtClean="0">
                <a:solidFill>
                  <a:srgbClr val="008000"/>
                </a:solidFill>
              </a:rPr>
              <a:t>value across disciplines</a:t>
            </a:r>
            <a:endParaRPr lang="en-US" b="1" dirty="0" smtClean="0">
              <a:solidFill>
                <a:srgbClr val="008000"/>
              </a:solidFill>
            </a:endParaRPr>
          </a:p>
          <a:p>
            <a:endParaRPr lang="en-US" dirty="0"/>
          </a:p>
          <a:p>
            <a:endParaRPr lang="en-US" dirty="0" smtClean="0"/>
          </a:p>
        </p:txBody>
      </p:sp>
    </p:spTree>
    <p:extLst>
      <p:ext uri="{BB962C8B-B14F-4D97-AF65-F5344CB8AC3E}">
        <p14:creationId xmlns:p14="http://schemas.microsoft.com/office/powerpoint/2010/main" val="2933506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Plan	</a:t>
            </a:r>
            <a:endParaRPr lang="en-US" dirty="0"/>
          </a:p>
        </p:txBody>
      </p:sp>
      <p:sp>
        <p:nvSpPr>
          <p:cNvPr id="3" name="Content Placeholder 2"/>
          <p:cNvSpPr>
            <a:spLocks noGrp="1"/>
          </p:cNvSpPr>
          <p:nvPr>
            <p:ph idx="1"/>
          </p:nvPr>
        </p:nvSpPr>
        <p:spPr/>
        <p:txBody>
          <a:bodyPr/>
          <a:lstStyle/>
          <a:p>
            <a:r>
              <a:rPr lang="en-US" dirty="0" smtClean="0"/>
              <a:t>Computational Thinking: </a:t>
            </a:r>
            <a:r>
              <a:rPr lang="en-US" b="1" dirty="0" smtClean="0">
                <a:solidFill>
                  <a:srgbClr val="FF0000"/>
                </a:solidFill>
              </a:rPr>
              <a:t>What? Why? How?</a:t>
            </a:r>
          </a:p>
          <a:p>
            <a:r>
              <a:rPr lang="en-US" dirty="0"/>
              <a:t>Some of </a:t>
            </a:r>
            <a:r>
              <a:rPr lang="en-US" b="1" dirty="0">
                <a:solidFill>
                  <a:srgbClr val="3366FF"/>
                </a:solidFill>
              </a:rPr>
              <a:t>my experience</a:t>
            </a:r>
          </a:p>
          <a:p>
            <a:r>
              <a:rPr lang="en-US" b="1" dirty="0" smtClean="0">
                <a:solidFill>
                  <a:srgbClr val="008000"/>
                </a:solidFill>
              </a:rPr>
              <a:t>Opportunities</a:t>
            </a:r>
            <a:r>
              <a:rPr lang="en-US" dirty="0" smtClean="0"/>
              <a:t> for you and your students</a:t>
            </a:r>
            <a:endParaRPr lang="en-US" dirty="0"/>
          </a:p>
        </p:txBody>
      </p:sp>
    </p:spTree>
    <p:extLst>
      <p:ext uri="{BB962C8B-B14F-4D97-AF65-F5344CB8AC3E}">
        <p14:creationId xmlns:p14="http://schemas.microsoft.com/office/powerpoint/2010/main" val="23683480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smtClean="0"/>
              <a:t>can </a:t>
            </a:r>
            <a:r>
              <a:rPr lang="en-US" dirty="0" smtClean="0"/>
              <a:t>we do this?</a:t>
            </a:r>
            <a:endParaRPr lang="en-US" dirty="0"/>
          </a:p>
        </p:txBody>
      </p:sp>
      <p:sp>
        <p:nvSpPr>
          <p:cNvPr id="3" name="Content Placeholder 2"/>
          <p:cNvSpPr>
            <a:spLocks noGrp="1"/>
          </p:cNvSpPr>
          <p:nvPr>
            <p:ph idx="1"/>
          </p:nvPr>
        </p:nvSpPr>
        <p:spPr>
          <a:xfrm>
            <a:off x="457200" y="1752600"/>
            <a:ext cx="8064390" cy="4373563"/>
          </a:xfrm>
        </p:spPr>
        <p:txBody>
          <a:bodyPr>
            <a:normAutofit fontScale="92500" lnSpcReduction="20000"/>
          </a:bodyPr>
          <a:lstStyle/>
          <a:p>
            <a:r>
              <a:rPr lang="en-US" b="1" dirty="0" smtClean="0">
                <a:solidFill>
                  <a:srgbClr val="FF0000"/>
                </a:solidFill>
              </a:rPr>
              <a:t>Purpose:</a:t>
            </a:r>
            <a:r>
              <a:rPr lang="en-US" dirty="0" smtClean="0"/>
              <a:t> </a:t>
            </a:r>
            <a:endParaRPr lang="en-US" dirty="0" smtClean="0"/>
          </a:p>
          <a:p>
            <a:pPr lvl="1"/>
            <a:r>
              <a:rPr lang="en-US" dirty="0" smtClean="0"/>
              <a:t>Use </a:t>
            </a:r>
            <a:r>
              <a:rPr lang="en-US" b="1" i="1" dirty="0">
                <a:solidFill>
                  <a:srgbClr val="FF0000"/>
                </a:solidFill>
              </a:rPr>
              <a:t>videos</a:t>
            </a:r>
            <a:r>
              <a:rPr lang="en-US" dirty="0"/>
              <a:t> to show </a:t>
            </a:r>
            <a:r>
              <a:rPr lang="en-US" dirty="0" smtClean="0"/>
              <a:t>students what </a:t>
            </a:r>
            <a:r>
              <a:rPr lang="en-US" dirty="0"/>
              <a:t>Computer Science is: </a:t>
            </a:r>
            <a:r>
              <a:rPr lang="en-US" dirty="0" err="1"/>
              <a:t>code.org</a:t>
            </a:r>
            <a:r>
              <a:rPr lang="en-US" dirty="0"/>
              <a:t> is a great </a:t>
            </a:r>
            <a:r>
              <a:rPr lang="en-US" dirty="0" smtClean="0"/>
              <a:t>resource</a:t>
            </a:r>
          </a:p>
          <a:p>
            <a:pPr lvl="1"/>
            <a:r>
              <a:rPr lang="en-US" dirty="0" smtClean="0"/>
              <a:t>Give students </a:t>
            </a:r>
            <a:r>
              <a:rPr lang="en-US" dirty="0" smtClean="0">
                <a:solidFill>
                  <a:schemeClr val="accent3"/>
                </a:solidFill>
              </a:rPr>
              <a:t>projects</a:t>
            </a:r>
            <a:r>
              <a:rPr lang="en-US" dirty="0" smtClean="0"/>
              <a:t> that are relevant</a:t>
            </a:r>
            <a:endParaRPr lang="en-US" dirty="0"/>
          </a:p>
          <a:p>
            <a:r>
              <a:rPr lang="en-US" b="1" dirty="0" smtClean="0">
                <a:solidFill>
                  <a:srgbClr val="008000"/>
                </a:solidFill>
              </a:rPr>
              <a:t>Relevance:</a:t>
            </a:r>
            <a:r>
              <a:rPr lang="en-US" dirty="0" smtClean="0"/>
              <a:t> Share </a:t>
            </a:r>
            <a:r>
              <a:rPr lang="en-US" dirty="0"/>
              <a:t>with them the </a:t>
            </a:r>
            <a:r>
              <a:rPr lang="en-US" dirty="0">
                <a:solidFill>
                  <a:schemeClr val="accent3"/>
                </a:solidFill>
              </a:rPr>
              <a:t>accomplishments</a:t>
            </a:r>
            <a:r>
              <a:rPr lang="en-US" dirty="0"/>
              <a:t> of people in CS (make sure to </a:t>
            </a:r>
            <a:r>
              <a:rPr lang="en-US" i="1" u="sng" dirty="0">
                <a:solidFill>
                  <a:srgbClr val="008000"/>
                </a:solidFill>
              </a:rPr>
              <a:t>include diversity</a:t>
            </a:r>
            <a:r>
              <a:rPr lang="en-US" dirty="0"/>
              <a:t>: women, other </a:t>
            </a:r>
            <a:r>
              <a:rPr lang="en-US" dirty="0" smtClean="0"/>
              <a:t>minorities, and </a:t>
            </a:r>
            <a:r>
              <a:rPr lang="en-US" i="1" u="sng" dirty="0" smtClean="0">
                <a:solidFill>
                  <a:srgbClr val="008000"/>
                </a:solidFill>
              </a:rPr>
              <a:t>culturally-relevant</a:t>
            </a:r>
            <a:r>
              <a:rPr lang="en-US" dirty="0" smtClean="0"/>
              <a:t> environment)</a:t>
            </a:r>
            <a:endParaRPr lang="en-US" dirty="0" smtClean="0"/>
          </a:p>
          <a:p>
            <a:r>
              <a:rPr lang="en-US" b="1" dirty="0" smtClean="0">
                <a:solidFill>
                  <a:srgbClr val="3366FF"/>
                </a:solidFill>
              </a:rPr>
              <a:t>Acknowledgment of their prior skills:</a:t>
            </a:r>
            <a:r>
              <a:rPr lang="en-US" dirty="0" smtClean="0"/>
              <a:t> relate the topics to “real-life” common tasks and activities + be casual (show trust)</a:t>
            </a:r>
          </a:p>
          <a:p>
            <a:pPr marL="800100" lvl="1" indent="-342900">
              <a:buFont typeface="Arial"/>
              <a:buChar char="•"/>
            </a:pPr>
            <a:r>
              <a:rPr lang="en-US" b="1" dirty="0" smtClean="0">
                <a:solidFill>
                  <a:schemeClr val="accent4">
                    <a:lumMod val="60000"/>
                    <a:lumOff val="40000"/>
                  </a:schemeClr>
                </a:solidFill>
              </a:rPr>
              <a:t>E.g.,</a:t>
            </a:r>
            <a:r>
              <a:rPr lang="en-US" dirty="0" smtClean="0"/>
              <a:t> algorithms: unplugged activities, robots</a:t>
            </a:r>
          </a:p>
          <a:p>
            <a:pPr marL="800100" lvl="1" indent="-342900">
              <a:buFont typeface="Arial"/>
              <a:buChar char="•"/>
            </a:pPr>
            <a:r>
              <a:rPr lang="en-US" dirty="0"/>
              <a:t>R</a:t>
            </a:r>
            <a:r>
              <a:rPr lang="en-US" dirty="0" smtClean="0"/>
              <a:t>ecursion, repetitions: CS unplugged</a:t>
            </a:r>
          </a:p>
          <a:p>
            <a:pPr marL="800100" lvl="1" indent="-342900">
              <a:buFont typeface="Arial"/>
              <a:buChar char="•"/>
            </a:pPr>
            <a:r>
              <a:rPr lang="en-US" dirty="0" smtClean="0"/>
              <a:t>Arrays and Linked-lists: rows of houses </a:t>
            </a:r>
            <a:r>
              <a:rPr lang="en-US" dirty="0" err="1" smtClean="0"/>
              <a:t>vs</a:t>
            </a:r>
            <a:r>
              <a:rPr lang="en-US" dirty="0" smtClean="0"/>
              <a:t> Treasure Hunt, Monkeys in a barrel</a:t>
            </a:r>
          </a:p>
          <a:p>
            <a:pPr marL="800100" lvl="1" indent="-342900">
              <a:buFont typeface="Arial"/>
              <a:buChar char="•"/>
            </a:pPr>
            <a:r>
              <a:rPr lang="en-US" dirty="0" smtClean="0"/>
              <a:t>Etc.</a:t>
            </a:r>
          </a:p>
          <a:p>
            <a:pPr marL="800100" lvl="1" indent="-342900">
              <a:buFont typeface="Arial"/>
              <a:buChar char="•"/>
            </a:pPr>
            <a:endParaRPr lang="en-US" dirty="0" smtClean="0"/>
          </a:p>
          <a:p>
            <a:pPr marL="342900" indent="-342900">
              <a:buFont typeface="Arial"/>
              <a:buChar char="•"/>
            </a:pPr>
            <a:endParaRPr lang="en-US" dirty="0"/>
          </a:p>
          <a:p>
            <a:endParaRPr lang="en-US" dirty="0"/>
          </a:p>
        </p:txBody>
      </p:sp>
    </p:spTree>
    <p:extLst>
      <p:ext uri="{BB962C8B-B14F-4D97-AF65-F5344CB8AC3E}">
        <p14:creationId xmlns:p14="http://schemas.microsoft.com/office/powerpoint/2010/main" val="206379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Activities</a:t>
            </a:r>
            <a:endParaRPr lang="en-US" dirty="0"/>
          </a:p>
        </p:txBody>
      </p:sp>
      <p:sp>
        <p:nvSpPr>
          <p:cNvPr id="3" name="Content Placeholder 2"/>
          <p:cNvSpPr>
            <a:spLocks noGrp="1"/>
          </p:cNvSpPr>
          <p:nvPr>
            <p:ph idx="1"/>
          </p:nvPr>
        </p:nvSpPr>
        <p:spPr/>
        <p:txBody>
          <a:bodyPr>
            <a:normAutofit/>
          </a:bodyPr>
          <a:lstStyle/>
          <a:p>
            <a:r>
              <a:rPr lang="en-US" dirty="0"/>
              <a:t>Activities to do together in the classroom:</a:t>
            </a:r>
            <a:endParaRPr lang="en-US" dirty="0"/>
          </a:p>
          <a:p>
            <a:pPr lvl="1"/>
            <a:r>
              <a:rPr lang="en-US" dirty="0" smtClean="0"/>
              <a:t>1. </a:t>
            </a:r>
            <a:r>
              <a:rPr lang="en-US" b="1" dirty="0" smtClean="0">
                <a:solidFill>
                  <a:srgbClr val="FF0000"/>
                </a:solidFill>
              </a:rPr>
              <a:t>Robot </a:t>
            </a:r>
            <a:r>
              <a:rPr lang="en-US" b="1" dirty="0" smtClean="0">
                <a:solidFill>
                  <a:srgbClr val="FF0000"/>
                </a:solidFill>
              </a:rPr>
              <a:t>activity:</a:t>
            </a:r>
            <a:r>
              <a:rPr lang="en-US" dirty="0" smtClean="0"/>
              <a:t> it makes them stretch and work in teams</a:t>
            </a:r>
            <a:endParaRPr lang="en-US" dirty="0" smtClean="0"/>
          </a:p>
          <a:p>
            <a:pPr lvl="1"/>
            <a:r>
              <a:rPr lang="en-US" dirty="0" smtClean="0"/>
              <a:t>2. </a:t>
            </a:r>
            <a:r>
              <a:rPr lang="en-US" b="1" dirty="0" smtClean="0">
                <a:solidFill>
                  <a:srgbClr val="008000"/>
                </a:solidFill>
              </a:rPr>
              <a:t>Recursion:</a:t>
            </a:r>
            <a:r>
              <a:rPr lang="en-US" dirty="0" smtClean="0"/>
              <a:t> </a:t>
            </a:r>
            <a:r>
              <a:rPr lang="en-US" i="1" dirty="0" smtClean="0"/>
              <a:t>counting together</a:t>
            </a:r>
            <a:endParaRPr lang="en-US" i="1" dirty="0" smtClean="0"/>
          </a:p>
          <a:p>
            <a:pPr lvl="1"/>
            <a:r>
              <a:rPr lang="en-US" dirty="0" smtClean="0"/>
              <a:t>3. </a:t>
            </a:r>
            <a:r>
              <a:rPr lang="en-US" b="1" dirty="0" smtClean="0">
                <a:solidFill>
                  <a:srgbClr val="3366FF"/>
                </a:solidFill>
              </a:rPr>
              <a:t>Looking for an element in an array </a:t>
            </a:r>
            <a:r>
              <a:rPr lang="en-US" dirty="0" smtClean="0"/>
              <a:t>(logic &amp; storage</a:t>
            </a:r>
            <a:r>
              <a:rPr lang="en-US" dirty="0" smtClean="0"/>
              <a:t>): </a:t>
            </a:r>
            <a:r>
              <a:rPr lang="en-US" i="1" dirty="0" smtClean="0"/>
              <a:t>looking for an image on a computer screen for instance</a:t>
            </a:r>
            <a:endParaRPr lang="en-US" i="1" dirty="0" smtClean="0"/>
          </a:p>
          <a:p>
            <a:pPr lvl="1"/>
            <a:r>
              <a:rPr lang="en-US" dirty="0" smtClean="0"/>
              <a:t>4. </a:t>
            </a:r>
            <a:r>
              <a:rPr lang="en-US" b="1" dirty="0" smtClean="0">
                <a:solidFill>
                  <a:srgbClr val="FF0000"/>
                </a:solidFill>
              </a:rPr>
              <a:t>Linked-lists </a:t>
            </a:r>
            <a:r>
              <a:rPr lang="en-US" b="1" dirty="0" smtClean="0">
                <a:solidFill>
                  <a:srgbClr val="FF0000"/>
                </a:solidFill>
              </a:rPr>
              <a:t>manipulations: </a:t>
            </a:r>
            <a:r>
              <a:rPr lang="en-US" dirty="0" smtClean="0"/>
              <a:t>monkeys in a barrel, balloons, etc.</a:t>
            </a:r>
            <a:endParaRPr lang="en-US" dirty="0" smtClean="0"/>
          </a:p>
          <a:p>
            <a:r>
              <a:rPr lang="en-US" dirty="0" smtClean="0"/>
              <a:t>And you can come up with many more</a:t>
            </a:r>
            <a:r>
              <a:rPr lang="en-US" dirty="0" smtClean="0"/>
              <a:t>!</a:t>
            </a:r>
            <a:endParaRPr lang="en-US" dirty="0" smtClean="0"/>
          </a:p>
          <a:p>
            <a:pPr marL="0" indent="0">
              <a:buNone/>
            </a:pPr>
            <a:r>
              <a:rPr lang="en-US" i="1" dirty="0" smtClean="0">
                <a:solidFill>
                  <a:srgbClr val="3366FF"/>
                </a:solidFill>
              </a:rPr>
              <a:t>Computer Science rests on computational thinking (algorithms, problem-solving). You can teach mostly without computers!</a:t>
            </a:r>
            <a:endParaRPr lang="en-US" i="1" dirty="0">
              <a:solidFill>
                <a:srgbClr val="3366FF"/>
              </a:solidFill>
            </a:endParaRPr>
          </a:p>
        </p:txBody>
      </p:sp>
    </p:spTree>
    <p:extLst>
      <p:ext uri="{BB962C8B-B14F-4D97-AF65-F5344CB8AC3E}">
        <p14:creationId xmlns:p14="http://schemas.microsoft.com/office/powerpoint/2010/main" val="3929834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76309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you started?</a:t>
            </a:r>
            <a:endParaRPr lang="en-US" dirty="0"/>
          </a:p>
        </p:txBody>
      </p:sp>
      <p:sp>
        <p:nvSpPr>
          <p:cNvPr id="3" name="Content Placeholder 2"/>
          <p:cNvSpPr>
            <a:spLocks noGrp="1"/>
          </p:cNvSpPr>
          <p:nvPr>
            <p:ph idx="1"/>
          </p:nvPr>
        </p:nvSpPr>
        <p:spPr/>
        <p:txBody>
          <a:bodyPr/>
          <a:lstStyle/>
          <a:p>
            <a:r>
              <a:rPr lang="en-US" dirty="0" smtClean="0"/>
              <a:t>Visit the resources mentioned in this presentation</a:t>
            </a:r>
          </a:p>
          <a:p>
            <a:r>
              <a:rPr lang="en-US" dirty="0" smtClean="0"/>
              <a:t>But I am also happy to: </a:t>
            </a:r>
          </a:p>
          <a:p>
            <a:pPr lvl="1"/>
            <a:r>
              <a:rPr lang="en-US" b="1" dirty="0">
                <a:solidFill>
                  <a:srgbClr val="FF0000"/>
                </a:solidFill>
              </a:rPr>
              <a:t>H</a:t>
            </a:r>
            <a:r>
              <a:rPr lang="en-US" b="1" dirty="0" smtClean="0">
                <a:solidFill>
                  <a:srgbClr val="FF0000"/>
                </a:solidFill>
              </a:rPr>
              <a:t>elp you design activities</a:t>
            </a:r>
            <a:r>
              <a:rPr lang="en-US" dirty="0" smtClean="0"/>
              <a:t> to get you started on your individual courses</a:t>
            </a:r>
          </a:p>
          <a:p>
            <a:pPr lvl="1"/>
            <a:r>
              <a:rPr lang="en-US" dirty="0" smtClean="0"/>
              <a:t>Provide </a:t>
            </a:r>
            <a:r>
              <a:rPr lang="en-US" b="1" dirty="0" smtClean="0">
                <a:solidFill>
                  <a:srgbClr val="008000"/>
                </a:solidFill>
              </a:rPr>
              <a:t>tutorials on tools you can use</a:t>
            </a:r>
          </a:p>
          <a:p>
            <a:pPr lvl="1"/>
            <a:r>
              <a:rPr lang="en-US" dirty="0" smtClean="0"/>
              <a:t>Provide </a:t>
            </a:r>
            <a:r>
              <a:rPr lang="en-US" b="1" dirty="0" smtClean="0">
                <a:solidFill>
                  <a:srgbClr val="3366FF"/>
                </a:solidFill>
              </a:rPr>
              <a:t>workshops on how to design class activities</a:t>
            </a:r>
            <a:r>
              <a:rPr lang="en-US" dirty="0" smtClean="0"/>
              <a:t> around computational thinking</a:t>
            </a:r>
          </a:p>
          <a:p>
            <a:pPr lvl="1"/>
            <a:r>
              <a:rPr lang="en-US" dirty="0" smtClean="0"/>
              <a:t>Build an </a:t>
            </a:r>
            <a:r>
              <a:rPr lang="en-US" b="1" dirty="0" smtClean="0">
                <a:solidFill>
                  <a:srgbClr val="FF0000"/>
                </a:solidFill>
              </a:rPr>
              <a:t>interest group of teachers</a:t>
            </a:r>
          </a:p>
          <a:p>
            <a:pPr lvl="1"/>
            <a:r>
              <a:rPr lang="en-US" dirty="0" smtClean="0"/>
              <a:t>Let me know: contact me (</a:t>
            </a:r>
            <a:r>
              <a:rPr lang="en-US" dirty="0" smtClean="0">
                <a:hlinkClick r:id="rId2"/>
              </a:rPr>
              <a:t>mceberio@utep.edu</a:t>
            </a:r>
            <a:r>
              <a:rPr lang="en-US" dirty="0" smtClean="0"/>
              <a:t>) </a:t>
            </a:r>
          </a:p>
        </p:txBody>
      </p:sp>
    </p:spTree>
    <p:extLst>
      <p:ext uri="{BB962C8B-B14F-4D97-AF65-F5344CB8AC3E}">
        <p14:creationId xmlns:p14="http://schemas.microsoft.com/office/powerpoint/2010/main" val="2537557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else we </a:t>
            </a:r>
            <a:r>
              <a:rPr lang="en-US" dirty="0" smtClean="0"/>
              <a:t>can do	</a:t>
            </a:r>
            <a:endParaRPr lang="en-US" dirty="0"/>
          </a:p>
        </p:txBody>
      </p:sp>
      <p:sp>
        <p:nvSpPr>
          <p:cNvPr id="3" name="Content Placeholder 2"/>
          <p:cNvSpPr>
            <a:spLocks noGrp="1"/>
          </p:cNvSpPr>
          <p:nvPr>
            <p:ph idx="1"/>
          </p:nvPr>
        </p:nvSpPr>
        <p:spPr/>
        <p:txBody>
          <a:bodyPr/>
          <a:lstStyle/>
          <a:p>
            <a:r>
              <a:rPr lang="en-US" b="1" dirty="0" smtClean="0">
                <a:solidFill>
                  <a:srgbClr val="008000"/>
                </a:solidFill>
              </a:rPr>
              <a:t>Visit your </a:t>
            </a:r>
            <a:r>
              <a:rPr lang="en-US" b="1" dirty="0" smtClean="0">
                <a:solidFill>
                  <a:srgbClr val="008000"/>
                </a:solidFill>
              </a:rPr>
              <a:t>classes</a:t>
            </a:r>
            <a:r>
              <a:rPr lang="en-US" dirty="0" smtClean="0"/>
              <a:t> (more on this in a few slides)</a:t>
            </a:r>
            <a:endParaRPr lang="en-US" dirty="0" smtClean="0"/>
          </a:p>
          <a:p>
            <a:r>
              <a:rPr lang="en-US" dirty="0" smtClean="0"/>
              <a:t>Give </a:t>
            </a:r>
            <a:r>
              <a:rPr lang="en-US" b="1" dirty="0" smtClean="0">
                <a:solidFill>
                  <a:srgbClr val="3366FF"/>
                </a:solidFill>
              </a:rPr>
              <a:t>tours and workshops</a:t>
            </a:r>
            <a:r>
              <a:rPr lang="en-US" dirty="0" smtClean="0"/>
              <a:t> </a:t>
            </a:r>
            <a:r>
              <a:rPr lang="en-US" dirty="0" smtClean="0"/>
              <a:t>at UTEP to </a:t>
            </a:r>
            <a:r>
              <a:rPr lang="en-US" dirty="0" smtClean="0"/>
              <a:t>your </a:t>
            </a:r>
            <a:r>
              <a:rPr lang="en-US" dirty="0" smtClean="0"/>
              <a:t>students</a:t>
            </a:r>
          </a:p>
          <a:p>
            <a:pPr marL="0" indent="0">
              <a:buNone/>
            </a:pPr>
            <a:endParaRPr lang="en-US" dirty="0" smtClean="0"/>
          </a:p>
          <a:p>
            <a:r>
              <a:rPr lang="en-US" dirty="0" smtClean="0"/>
              <a:t>But </a:t>
            </a:r>
            <a:r>
              <a:rPr lang="en-US" dirty="0"/>
              <a:t>there are also </a:t>
            </a:r>
            <a:r>
              <a:rPr lang="en-US" b="1" dirty="0">
                <a:solidFill>
                  <a:srgbClr val="FF0000"/>
                </a:solidFill>
              </a:rPr>
              <a:t>plenty of other existing opportunities</a:t>
            </a:r>
            <a:r>
              <a:rPr lang="en-US" dirty="0"/>
              <a:t> for you and your students already</a:t>
            </a:r>
          </a:p>
          <a:p>
            <a:pPr marL="0" indent="0">
              <a:buNone/>
            </a:pPr>
            <a:endParaRPr lang="en-US" dirty="0"/>
          </a:p>
        </p:txBody>
      </p:sp>
    </p:spTree>
    <p:extLst>
      <p:ext uri="{BB962C8B-B14F-4D97-AF65-F5344CB8AC3E}">
        <p14:creationId xmlns:p14="http://schemas.microsoft.com/office/powerpoint/2010/main" val="3533600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Existing Opportunities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00"/>
                </a:solidFill>
              </a:rPr>
              <a:t>School Districts can partner</a:t>
            </a:r>
            <a:r>
              <a:rPr lang="en-US" dirty="0" smtClean="0"/>
              <a:t> </a:t>
            </a:r>
            <a:r>
              <a:rPr lang="en-US" dirty="0" smtClean="0"/>
              <a:t>with </a:t>
            </a:r>
            <a:r>
              <a:rPr lang="en-US" dirty="0" err="1" smtClean="0"/>
              <a:t>Code.org</a:t>
            </a:r>
            <a:endParaRPr lang="en-US" dirty="0" smtClean="0"/>
          </a:p>
          <a:p>
            <a:r>
              <a:rPr lang="en-US" b="1" dirty="0" smtClean="0">
                <a:solidFill>
                  <a:srgbClr val="3366FF"/>
                </a:solidFill>
              </a:rPr>
              <a:t>Exploring CS</a:t>
            </a:r>
            <a:r>
              <a:rPr lang="en-US" dirty="0"/>
              <a:t>: summer professional </a:t>
            </a:r>
            <a:r>
              <a:rPr lang="en-US" dirty="0" smtClean="0"/>
              <a:t>development </a:t>
            </a:r>
          </a:p>
          <a:p>
            <a:r>
              <a:rPr lang="en-US" b="1" dirty="0" err="1" smtClean="0">
                <a:solidFill>
                  <a:srgbClr val="008000"/>
                </a:solidFill>
              </a:rPr>
              <a:t>EngageCSEdu</a:t>
            </a:r>
            <a:r>
              <a:rPr lang="en-US" dirty="0" smtClean="0"/>
              <a:t>: a </a:t>
            </a:r>
            <a:r>
              <a:rPr lang="en-US" dirty="0"/>
              <a:t>Google and NCWIT initiative </a:t>
            </a:r>
            <a:r>
              <a:rPr lang="en-US" dirty="0">
                <a:sym typeface="Wingdings"/>
              </a:rPr>
              <a:t> resources for the classroom</a:t>
            </a:r>
            <a:r>
              <a:rPr lang="en-US" dirty="0"/>
              <a:t> </a:t>
            </a:r>
            <a:endParaRPr lang="en-US" dirty="0" smtClean="0"/>
          </a:p>
          <a:p>
            <a:r>
              <a:rPr lang="en-US" dirty="0" smtClean="0"/>
              <a:t>The </a:t>
            </a:r>
            <a:r>
              <a:rPr lang="en-US" b="1" dirty="0" smtClean="0">
                <a:solidFill>
                  <a:srgbClr val="FF0000"/>
                </a:solidFill>
              </a:rPr>
              <a:t>Hour of Code</a:t>
            </a:r>
            <a:r>
              <a:rPr lang="en-US" dirty="0" smtClean="0"/>
              <a:t>: First week of December</a:t>
            </a:r>
          </a:p>
          <a:p>
            <a:r>
              <a:rPr lang="en-US" b="1" dirty="0" smtClean="0">
                <a:solidFill>
                  <a:srgbClr val="3366FF"/>
                </a:solidFill>
              </a:rPr>
              <a:t>After-school</a:t>
            </a:r>
            <a:r>
              <a:rPr lang="en-US" dirty="0" smtClean="0"/>
              <a:t> programs</a:t>
            </a:r>
          </a:p>
          <a:p>
            <a:pPr lvl="1"/>
            <a:r>
              <a:rPr lang="en-US" dirty="0" smtClean="0"/>
              <a:t>E.g., </a:t>
            </a:r>
            <a:r>
              <a:rPr lang="en-US" dirty="0"/>
              <a:t>with Little Bits: </a:t>
            </a:r>
            <a:r>
              <a:rPr lang="en-US" dirty="0">
                <a:hlinkClick r:id="rId2"/>
              </a:rPr>
              <a:t>http://littlebits.cc/</a:t>
            </a:r>
            <a:r>
              <a:rPr lang="en-US" dirty="0" smtClean="0">
                <a:hlinkClick r:id="rId2"/>
              </a:rPr>
              <a:t>education</a:t>
            </a:r>
            <a:r>
              <a:rPr lang="en-US" dirty="0" smtClean="0"/>
              <a:t> </a:t>
            </a:r>
            <a:endParaRPr lang="en-US" dirty="0" smtClean="0"/>
          </a:p>
          <a:p>
            <a:pPr lvl="1"/>
            <a:r>
              <a:rPr lang="en-US" dirty="0" smtClean="0"/>
              <a:t>NCWIT </a:t>
            </a:r>
            <a:r>
              <a:rPr lang="en-US" dirty="0" err="1" smtClean="0"/>
              <a:t>AspireIT</a:t>
            </a:r>
            <a:endParaRPr lang="en-US" dirty="0" smtClean="0"/>
          </a:p>
          <a:p>
            <a:r>
              <a:rPr lang="en-US" b="1" dirty="0" err="1" smtClean="0">
                <a:solidFill>
                  <a:srgbClr val="008000"/>
                </a:solidFill>
              </a:rPr>
              <a:t>Code.org</a:t>
            </a:r>
            <a:r>
              <a:rPr lang="en-US" dirty="0" smtClean="0"/>
              <a:t>: curricula and ad-hoc activities available</a:t>
            </a:r>
            <a:endParaRPr lang="en-US" dirty="0" smtClean="0"/>
          </a:p>
          <a:p>
            <a:r>
              <a:rPr lang="en-US" b="1" dirty="0" smtClean="0">
                <a:solidFill>
                  <a:srgbClr val="FF0000"/>
                </a:solidFill>
              </a:rPr>
              <a:t>NCWIT </a:t>
            </a:r>
            <a:r>
              <a:rPr lang="en-US" b="1" dirty="0" err="1" smtClean="0">
                <a:solidFill>
                  <a:srgbClr val="FF0000"/>
                </a:solidFill>
              </a:rPr>
              <a:t>AiC</a:t>
            </a:r>
            <a:endParaRPr lang="en-US" b="1" dirty="0" smtClean="0">
              <a:solidFill>
                <a:srgbClr val="FF0000"/>
              </a:solidFill>
            </a:endParaRPr>
          </a:p>
          <a:p>
            <a:endParaRPr lang="en-US" dirty="0"/>
          </a:p>
        </p:txBody>
      </p:sp>
    </p:spTree>
    <p:extLst>
      <p:ext uri="{BB962C8B-B14F-4D97-AF65-F5344CB8AC3E}">
        <p14:creationId xmlns:p14="http://schemas.microsoft.com/office/powerpoint/2010/main" val="2453664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take a closer look at some of these programs</a:t>
            </a:r>
            <a:r>
              <a:rPr lang="mr-IN" dirty="0" smtClean="0"/>
              <a:t>…</a:t>
            </a:r>
            <a:endParaRPr lang="en-US" dirty="0"/>
          </a:p>
        </p:txBody>
      </p:sp>
      <p:sp>
        <p:nvSpPr>
          <p:cNvPr id="4" name="Text Placeholder 3"/>
          <p:cNvSpPr>
            <a:spLocks noGrp="1"/>
          </p:cNvSpPr>
          <p:nvPr>
            <p:ph type="body" idx="1"/>
          </p:nvPr>
        </p:nvSpPr>
        <p:spPr/>
        <p:txBody>
          <a:bodyPr/>
          <a:lstStyle/>
          <a:p>
            <a:r>
              <a:rPr lang="en-US" dirty="0" smtClean="0"/>
              <a:t>NCWIT </a:t>
            </a:r>
            <a:r>
              <a:rPr lang="en-US" dirty="0" err="1" smtClean="0"/>
              <a:t>AiC</a:t>
            </a:r>
            <a:endParaRPr lang="en-US" dirty="0" smtClean="0"/>
          </a:p>
          <a:p>
            <a:r>
              <a:rPr lang="en-US" dirty="0" smtClean="0"/>
              <a:t>Summer Nexus Internships</a:t>
            </a:r>
          </a:p>
          <a:p>
            <a:r>
              <a:rPr lang="en-US" dirty="0" smtClean="0"/>
              <a:t>Excites Summer Camps</a:t>
            </a:r>
          </a:p>
          <a:p>
            <a:r>
              <a:rPr lang="en-US" dirty="0" smtClean="0"/>
              <a:t>The Hour of Code</a:t>
            </a:r>
          </a:p>
          <a:p>
            <a:r>
              <a:rPr lang="en-US" dirty="0"/>
              <a:t>Google </a:t>
            </a:r>
            <a:r>
              <a:rPr lang="en-US" dirty="0" err="1"/>
              <a:t>IgniteCS</a:t>
            </a:r>
            <a:endParaRPr lang="en-US" dirty="0"/>
          </a:p>
          <a:p>
            <a:endParaRPr lang="en-US" dirty="0"/>
          </a:p>
        </p:txBody>
      </p:sp>
    </p:spTree>
    <p:extLst>
      <p:ext uri="{BB962C8B-B14F-4D97-AF65-F5344CB8AC3E}">
        <p14:creationId xmlns:p14="http://schemas.microsoft.com/office/powerpoint/2010/main" val="3593517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NCWIT Aspirations in Computing</a:t>
            </a:r>
            <a:br>
              <a:rPr lang="en-US" dirty="0" smtClean="0"/>
            </a:br>
            <a:r>
              <a:rPr lang="en-US" dirty="0" smtClean="0"/>
              <a:t>NCWIT </a:t>
            </a:r>
            <a:r>
              <a:rPr lang="en-US" dirty="0" err="1" smtClean="0"/>
              <a:t>AiC</a:t>
            </a:r>
            <a:r>
              <a:rPr lang="en-US" dirty="0" smtClean="0"/>
              <a:t> </a:t>
            </a:r>
            <a:r>
              <a:rPr lang="en-US" sz="1600" dirty="0"/>
              <a:t>(see: </a:t>
            </a:r>
            <a:r>
              <a:rPr lang="en-US" sz="1600" dirty="0">
                <a:hlinkClick r:id="rId2"/>
              </a:rPr>
              <a:t>http://aspirations.org</a:t>
            </a:r>
            <a:r>
              <a:rPr lang="en-US" sz="1600" dirty="0"/>
              <a:t>)</a:t>
            </a:r>
            <a:endParaRPr lang="en-US" dirty="0"/>
          </a:p>
        </p:txBody>
      </p:sp>
      <p:sp>
        <p:nvSpPr>
          <p:cNvPr id="3" name="Content Placeholder 2"/>
          <p:cNvSpPr>
            <a:spLocks noGrp="1"/>
          </p:cNvSpPr>
          <p:nvPr>
            <p:ph idx="1"/>
          </p:nvPr>
        </p:nvSpPr>
        <p:spPr>
          <a:xfrm>
            <a:off x="377603" y="1913323"/>
            <a:ext cx="8393085" cy="4298991"/>
          </a:xfrm>
        </p:spPr>
        <p:txBody>
          <a:bodyPr>
            <a:noAutofit/>
          </a:bodyPr>
          <a:lstStyle/>
          <a:p>
            <a:r>
              <a:rPr lang="en-US" sz="1900" dirty="0"/>
              <a:t>For </a:t>
            </a:r>
            <a:r>
              <a:rPr lang="en-US" sz="1900" b="1" dirty="0">
                <a:solidFill>
                  <a:srgbClr val="FF0000"/>
                </a:solidFill>
              </a:rPr>
              <a:t>young women in high-school</a:t>
            </a:r>
            <a:r>
              <a:rPr lang="en-US" sz="1900" dirty="0"/>
              <a:t> with interest in </a:t>
            </a:r>
            <a:r>
              <a:rPr lang="en-US" sz="1900" dirty="0" smtClean="0"/>
              <a:t>Computing</a:t>
            </a:r>
            <a:endParaRPr lang="en-US" sz="1900" dirty="0"/>
          </a:p>
          <a:p>
            <a:r>
              <a:rPr lang="en-US" sz="1900" b="1" dirty="0">
                <a:solidFill>
                  <a:srgbClr val="008000"/>
                </a:solidFill>
              </a:rPr>
              <a:t> When?</a:t>
            </a:r>
            <a:r>
              <a:rPr lang="en-US" sz="1900" dirty="0"/>
              <a:t> </a:t>
            </a:r>
            <a:r>
              <a:rPr lang="en-US" sz="1900" dirty="0" smtClean="0"/>
              <a:t>Opens early </a:t>
            </a:r>
            <a:r>
              <a:rPr lang="en-US" sz="1900" dirty="0"/>
              <a:t>fall annually</a:t>
            </a:r>
          </a:p>
          <a:p>
            <a:r>
              <a:rPr lang="en-US" sz="1900" dirty="0"/>
              <a:t> </a:t>
            </a:r>
            <a:r>
              <a:rPr lang="en-US" sz="1900" b="1" dirty="0">
                <a:solidFill>
                  <a:srgbClr val="3366FF"/>
                </a:solidFill>
              </a:rPr>
              <a:t>What? </a:t>
            </a:r>
            <a:r>
              <a:rPr lang="en-US" sz="1900" dirty="0"/>
              <a:t>Short paragraphs informing us (judges) about their interests, experience, and aspirations </a:t>
            </a:r>
            <a:endParaRPr lang="en-US" sz="1700" dirty="0" smtClean="0"/>
          </a:p>
          <a:p>
            <a:r>
              <a:rPr lang="en-US" sz="1900" dirty="0" smtClean="0"/>
              <a:t> </a:t>
            </a:r>
            <a:r>
              <a:rPr lang="en-US" sz="1900" dirty="0"/>
              <a:t>What else??</a:t>
            </a:r>
          </a:p>
          <a:p>
            <a:pPr lvl="1"/>
            <a:r>
              <a:rPr lang="en-US" sz="1900" dirty="0"/>
              <a:t> </a:t>
            </a:r>
            <a:r>
              <a:rPr lang="en-US" sz="1900" dirty="0"/>
              <a:t>A </a:t>
            </a:r>
            <a:r>
              <a:rPr lang="en-US" sz="1900" b="1" dirty="0">
                <a:solidFill>
                  <a:srgbClr val="FF0000"/>
                </a:solidFill>
              </a:rPr>
              <a:t>parallel program for educators</a:t>
            </a:r>
          </a:p>
          <a:p>
            <a:pPr lvl="1"/>
            <a:r>
              <a:rPr lang="en-US" sz="1900" dirty="0"/>
              <a:t> </a:t>
            </a:r>
            <a:r>
              <a:rPr lang="en-US" sz="1900" dirty="0"/>
              <a:t>Those who support the participation of women in CS</a:t>
            </a:r>
          </a:p>
          <a:p>
            <a:pPr lvl="1"/>
            <a:r>
              <a:rPr lang="en-US" sz="1900" dirty="0"/>
              <a:t> </a:t>
            </a:r>
            <a:r>
              <a:rPr lang="en-US" sz="1900" dirty="0"/>
              <a:t>We need more applicants: I know many do a great job and we do not get a chance to acknowledge </a:t>
            </a:r>
            <a:r>
              <a:rPr lang="en-US" sz="1900" dirty="0" smtClean="0"/>
              <a:t>them</a:t>
            </a:r>
          </a:p>
          <a:p>
            <a:r>
              <a:rPr lang="en-US" sz="2100" dirty="0" smtClean="0"/>
              <a:t>Having </a:t>
            </a:r>
            <a:r>
              <a:rPr lang="en-US" sz="2100" b="1" dirty="0" smtClean="0">
                <a:solidFill>
                  <a:srgbClr val="3366FF"/>
                </a:solidFill>
              </a:rPr>
              <a:t>winners raises awareness and interest about computing </a:t>
            </a:r>
            <a:r>
              <a:rPr lang="en-US" sz="2100" dirty="0" smtClean="0"/>
              <a:t>to your school</a:t>
            </a:r>
            <a:endParaRPr lang="en-US" sz="2100" dirty="0"/>
          </a:p>
        </p:txBody>
      </p:sp>
    </p:spTree>
    <p:extLst>
      <p:ext uri="{BB962C8B-B14F-4D97-AF65-F5344CB8AC3E}">
        <p14:creationId xmlns:p14="http://schemas.microsoft.com/office/powerpoint/2010/main" val="3940507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NCWIT </a:t>
            </a:r>
            <a:r>
              <a:rPr lang="en-US" dirty="0" err="1"/>
              <a:t>AiC</a:t>
            </a:r>
            <a:r>
              <a:rPr lang="en-US" dirty="0"/>
              <a:t>: Students &amp; Educators</a:t>
            </a:r>
            <a:endParaRPr lang="en-US" dirty="0"/>
          </a:p>
        </p:txBody>
      </p:sp>
      <p:sp>
        <p:nvSpPr>
          <p:cNvPr id="3" name="Content Placeholder 2"/>
          <p:cNvSpPr>
            <a:spLocks noGrp="1"/>
          </p:cNvSpPr>
          <p:nvPr>
            <p:ph idx="1"/>
          </p:nvPr>
        </p:nvSpPr>
        <p:spPr>
          <a:xfrm>
            <a:off x="498474" y="1896162"/>
            <a:ext cx="7556313" cy="4556407"/>
          </a:xfrm>
        </p:spPr>
        <p:txBody>
          <a:bodyPr>
            <a:normAutofit fontScale="92500" lnSpcReduction="10000"/>
          </a:bodyPr>
          <a:lstStyle/>
          <a:p>
            <a:r>
              <a:rPr lang="en-US" dirty="0" smtClean="0"/>
              <a:t> </a:t>
            </a:r>
            <a:r>
              <a:rPr lang="en-US" sz="1900" dirty="0"/>
              <a:t>This is a </a:t>
            </a:r>
            <a:r>
              <a:rPr lang="en-US" sz="1900" b="1" dirty="0">
                <a:solidFill>
                  <a:srgbClr val="FF0000"/>
                </a:solidFill>
              </a:rPr>
              <a:t>national &amp; regional program</a:t>
            </a:r>
          </a:p>
          <a:p>
            <a:r>
              <a:rPr lang="en-US" sz="1900" dirty="0"/>
              <a:t> </a:t>
            </a:r>
            <a:r>
              <a:rPr lang="en-US" sz="1900" dirty="0"/>
              <a:t>Entering the competition once:</a:t>
            </a:r>
          </a:p>
          <a:p>
            <a:pPr lvl="1"/>
            <a:r>
              <a:rPr lang="en-US" sz="1900" dirty="0"/>
              <a:t> </a:t>
            </a:r>
            <a:r>
              <a:rPr lang="en-US" sz="1900" dirty="0"/>
              <a:t>automatically entered to the regional competition (if any): there is El Paso</a:t>
            </a:r>
          </a:p>
          <a:p>
            <a:pPr lvl="1"/>
            <a:r>
              <a:rPr lang="en-US" sz="1900" dirty="0"/>
              <a:t> </a:t>
            </a:r>
            <a:r>
              <a:rPr lang="en-US" sz="1900" dirty="0"/>
              <a:t>automatically entered to the national competition </a:t>
            </a:r>
          </a:p>
          <a:p>
            <a:pPr marL="365760" lvl="1" indent="0">
              <a:buNone/>
            </a:pPr>
            <a:endParaRPr lang="en-US" sz="1900" dirty="0"/>
          </a:p>
          <a:p>
            <a:r>
              <a:rPr lang="en-US" sz="1900" dirty="0"/>
              <a:t> </a:t>
            </a:r>
            <a:r>
              <a:rPr lang="en-US" sz="1900" b="1" dirty="0">
                <a:solidFill>
                  <a:srgbClr val="008000"/>
                </a:solidFill>
              </a:rPr>
              <a:t>What’s in </a:t>
            </a:r>
            <a:r>
              <a:rPr lang="en-US" sz="1900" b="1" dirty="0" smtClean="0">
                <a:solidFill>
                  <a:srgbClr val="008000"/>
                </a:solidFill>
              </a:rPr>
              <a:t>it for </a:t>
            </a:r>
            <a:r>
              <a:rPr lang="en-US" sz="1900" b="1" dirty="0">
                <a:solidFill>
                  <a:srgbClr val="008000"/>
                </a:solidFill>
              </a:rPr>
              <a:t>the participants? </a:t>
            </a:r>
          </a:p>
          <a:p>
            <a:pPr lvl="1"/>
            <a:r>
              <a:rPr lang="en-US" sz="1900" dirty="0"/>
              <a:t> </a:t>
            </a:r>
            <a:r>
              <a:rPr lang="en-US" sz="1900" dirty="0"/>
              <a:t>members of a closed group of past participants</a:t>
            </a:r>
          </a:p>
          <a:p>
            <a:pPr lvl="1"/>
            <a:r>
              <a:rPr lang="en-US" sz="1900" dirty="0"/>
              <a:t> </a:t>
            </a:r>
            <a:r>
              <a:rPr lang="en-US" sz="1900" dirty="0"/>
              <a:t>scholarships in some universities</a:t>
            </a:r>
          </a:p>
          <a:p>
            <a:pPr lvl="1"/>
            <a:r>
              <a:rPr lang="en-US" sz="1900" dirty="0"/>
              <a:t> </a:t>
            </a:r>
            <a:r>
              <a:rPr lang="en-US" sz="1900" dirty="0"/>
              <a:t>prestigious award</a:t>
            </a:r>
          </a:p>
          <a:p>
            <a:pPr lvl="1"/>
            <a:r>
              <a:rPr lang="en-US" sz="1900" dirty="0"/>
              <a:t> </a:t>
            </a:r>
            <a:r>
              <a:rPr lang="en-US" sz="1900" dirty="0"/>
              <a:t>monetary prize for educators</a:t>
            </a:r>
          </a:p>
          <a:p>
            <a:pPr lvl="1"/>
            <a:r>
              <a:rPr lang="en-US" sz="1900" dirty="0"/>
              <a:t> </a:t>
            </a:r>
            <a:r>
              <a:rPr lang="en-US" sz="1900" dirty="0"/>
              <a:t>laptops for students</a:t>
            </a:r>
          </a:p>
          <a:p>
            <a:pPr lvl="1"/>
            <a:r>
              <a:rPr lang="en-US" sz="1900" dirty="0"/>
              <a:t> Etc.</a:t>
            </a:r>
          </a:p>
        </p:txBody>
      </p:sp>
    </p:spTree>
    <p:extLst>
      <p:ext uri="{BB962C8B-B14F-4D97-AF65-F5344CB8AC3E}">
        <p14:creationId xmlns:p14="http://schemas.microsoft.com/office/powerpoint/2010/main" val="965246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Nexus Internships</a:t>
            </a:r>
            <a:endParaRPr lang="en-US" dirty="0"/>
          </a:p>
        </p:txBody>
      </p:sp>
      <p:sp>
        <p:nvSpPr>
          <p:cNvPr id="3" name="Content Placeholder 2"/>
          <p:cNvSpPr>
            <a:spLocks noGrp="1"/>
          </p:cNvSpPr>
          <p:nvPr>
            <p:ph idx="1"/>
          </p:nvPr>
        </p:nvSpPr>
        <p:spPr/>
        <p:txBody>
          <a:bodyPr>
            <a:normAutofit/>
          </a:bodyPr>
          <a:lstStyle/>
          <a:p>
            <a:r>
              <a:rPr lang="en-US" dirty="0" smtClean="0"/>
              <a:t> </a:t>
            </a:r>
            <a:r>
              <a:rPr lang="en-US" sz="1800" b="1" dirty="0">
                <a:solidFill>
                  <a:srgbClr val="FF0000"/>
                </a:solidFill>
              </a:rPr>
              <a:t>What?</a:t>
            </a:r>
          </a:p>
          <a:p>
            <a:pPr lvl="1"/>
            <a:r>
              <a:rPr lang="en-US" dirty="0"/>
              <a:t> </a:t>
            </a:r>
            <a:r>
              <a:rPr lang="en-US" dirty="0"/>
              <a:t>Shadowing program in Engineering at UTEP</a:t>
            </a:r>
          </a:p>
          <a:p>
            <a:pPr lvl="1"/>
            <a:r>
              <a:rPr lang="en-US" dirty="0"/>
              <a:t> </a:t>
            </a:r>
            <a:r>
              <a:rPr lang="en-US" b="1" dirty="0">
                <a:solidFill>
                  <a:srgbClr val="008000"/>
                </a:solidFill>
              </a:rPr>
              <a:t>In my lab: </a:t>
            </a:r>
            <a:r>
              <a:rPr lang="en-US" dirty="0"/>
              <a:t>it is </a:t>
            </a:r>
            <a:r>
              <a:rPr lang="en-US" b="1" dirty="0">
                <a:solidFill>
                  <a:srgbClr val="3366FF"/>
                </a:solidFill>
              </a:rPr>
              <a:t>more than shadowing</a:t>
            </a:r>
          </a:p>
          <a:p>
            <a:pPr lvl="2"/>
            <a:r>
              <a:rPr lang="en-US" dirty="0"/>
              <a:t> </a:t>
            </a:r>
            <a:r>
              <a:rPr lang="en-US" dirty="0"/>
              <a:t>coding (incl. scratch, java, </a:t>
            </a:r>
            <a:r>
              <a:rPr lang="en-US" dirty="0" err="1"/>
              <a:t>matlab</a:t>
            </a:r>
            <a:r>
              <a:rPr lang="en-US" dirty="0"/>
              <a:t>), presenting, preparing and pitching 2 projects, command line, research (as running tests for our algorithms), etc.</a:t>
            </a:r>
          </a:p>
          <a:p>
            <a:r>
              <a:rPr lang="en-US" sz="1800" b="1" dirty="0" smtClean="0">
                <a:solidFill>
                  <a:srgbClr val="3366FF"/>
                </a:solidFill>
              </a:rPr>
              <a:t> When?</a:t>
            </a:r>
          </a:p>
          <a:p>
            <a:pPr lvl="1"/>
            <a:r>
              <a:rPr lang="en-US" dirty="0" smtClean="0"/>
              <a:t> </a:t>
            </a:r>
            <a:r>
              <a:rPr lang="en-US" dirty="0"/>
              <a:t>Regular semesters or summer</a:t>
            </a:r>
          </a:p>
          <a:p>
            <a:pPr lvl="1"/>
            <a:r>
              <a:rPr lang="en-US" dirty="0"/>
              <a:t> </a:t>
            </a:r>
            <a:r>
              <a:rPr lang="en-US" b="1" dirty="0">
                <a:solidFill>
                  <a:srgbClr val="FF0000"/>
                </a:solidFill>
              </a:rPr>
              <a:t>In my lab</a:t>
            </a:r>
            <a:r>
              <a:rPr lang="en-US" dirty="0"/>
              <a:t>: only in </a:t>
            </a:r>
            <a:r>
              <a:rPr lang="en-US" b="1" dirty="0">
                <a:solidFill>
                  <a:srgbClr val="008000"/>
                </a:solidFill>
              </a:rPr>
              <a:t>summer</a:t>
            </a:r>
          </a:p>
          <a:p>
            <a:r>
              <a:rPr lang="en-US" sz="1800" b="1" dirty="0">
                <a:solidFill>
                  <a:srgbClr val="008000"/>
                </a:solidFill>
              </a:rPr>
              <a:t>Who?</a:t>
            </a:r>
          </a:p>
          <a:p>
            <a:pPr lvl="1"/>
            <a:r>
              <a:rPr lang="en-US" dirty="0"/>
              <a:t> </a:t>
            </a:r>
            <a:r>
              <a:rPr lang="en-US" b="1" dirty="0">
                <a:solidFill>
                  <a:srgbClr val="3366FF"/>
                </a:solidFill>
              </a:rPr>
              <a:t>High-school </a:t>
            </a:r>
            <a:r>
              <a:rPr lang="en-US" dirty="0"/>
              <a:t>students</a:t>
            </a:r>
            <a:endParaRPr lang="en-US" dirty="0"/>
          </a:p>
        </p:txBody>
      </p:sp>
    </p:spTree>
    <p:extLst>
      <p:ext uri="{BB962C8B-B14F-4D97-AF65-F5344CB8AC3E}">
        <p14:creationId xmlns:p14="http://schemas.microsoft.com/office/powerpoint/2010/main" val="866694312"/>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Thinking</a:t>
            </a:r>
            <a:endParaRPr lang="en-US" dirty="0"/>
          </a:p>
        </p:txBody>
      </p:sp>
      <p:sp>
        <p:nvSpPr>
          <p:cNvPr id="3" name="Text Placeholder 2"/>
          <p:cNvSpPr>
            <a:spLocks noGrp="1"/>
          </p:cNvSpPr>
          <p:nvPr>
            <p:ph type="body" idx="1"/>
          </p:nvPr>
        </p:nvSpPr>
        <p:spPr/>
        <p:txBody>
          <a:bodyPr/>
          <a:lstStyle/>
          <a:p>
            <a:r>
              <a:rPr lang="en-US" dirty="0" smtClean="0"/>
              <a:t>What?</a:t>
            </a:r>
          </a:p>
          <a:p>
            <a:r>
              <a:rPr lang="en-US" dirty="0" smtClean="0"/>
              <a:t>Why?</a:t>
            </a:r>
          </a:p>
          <a:p>
            <a:r>
              <a:rPr lang="en-US" dirty="0" smtClean="0"/>
              <a:t>How?</a:t>
            </a:r>
            <a:endParaRPr lang="en-US" dirty="0"/>
          </a:p>
        </p:txBody>
      </p:sp>
    </p:spTree>
    <p:extLst>
      <p:ext uri="{BB962C8B-B14F-4D97-AF65-F5344CB8AC3E}">
        <p14:creationId xmlns:p14="http://schemas.microsoft.com/office/powerpoint/2010/main" val="304261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Excites Summer Camps</a:t>
            </a:r>
            <a:endParaRPr lang="en-US" dirty="0"/>
          </a:p>
        </p:txBody>
      </p:sp>
      <p:sp>
        <p:nvSpPr>
          <p:cNvPr id="3" name="Content Placeholder 2"/>
          <p:cNvSpPr>
            <a:spLocks noGrp="1"/>
          </p:cNvSpPr>
          <p:nvPr>
            <p:ph idx="1"/>
          </p:nvPr>
        </p:nvSpPr>
        <p:spPr/>
        <p:txBody>
          <a:bodyPr>
            <a:normAutofit/>
          </a:bodyPr>
          <a:lstStyle/>
          <a:p>
            <a:r>
              <a:rPr lang="en-US" sz="1800" dirty="0" smtClean="0">
                <a:solidFill>
                  <a:srgbClr val="465E9C"/>
                </a:solidFill>
                <a:latin typeface="American Typewriter"/>
                <a:cs typeface="American Typewriter"/>
              </a:rPr>
              <a:t> </a:t>
            </a:r>
            <a:r>
              <a:rPr lang="en-US" sz="1800" dirty="0"/>
              <a:t>For </a:t>
            </a:r>
            <a:r>
              <a:rPr lang="en-US" sz="1800" b="1" dirty="0">
                <a:solidFill>
                  <a:srgbClr val="FF0000"/>
                </a:solidFill>
              </a:rPr>
              <a:t>middle to high-school</a:t>
            </a:r>
            <a:r>
              <a:rPr lang="en-US" sz="1800" dirty="0"/>
              <a:t> students</a:t>
            </a:r>
          </a:p>
          <a:p>
            <a:r>
              <a:rPr lang="en-US" sz="1800" dirty="0"/>
              <a:t> </a:t>
            </a:r>
            <a:r>
              <a:rPr lang="en-US" sz="1800" dirty="0"/>
              <a:t>Many </a:t>
            </a:r>
            <a:r>
              <a:rPr lang="en-US" sz="1800" b="1" dirty="0"/>
              <a:t>different engineering topics</a:t>
            </a:r>
          </a:p>
          <a:p>
            <a:r>
              <a:rPr lang="en-US" sz="1800" dirty="0"/>
              <a:t> </a:t>
            </a:r>
            <a:r>
              <a:rPr lang="en-US" sz="1800" b="1" dirty="0">
                <a:solidFill>
                  <a:srgbClr val="3366FF"/>
                </a:solidFill>
              </a:rPr>
              <a:t>Some</a:t>
            </a:r>
            <a:r>
              <a:rPr lang="en-US" sz="1800" dirty="0">
                <a:solidFill>
                  <a:srgbClr val="3366FF"/>
                </a:solidFill>
              </a:rPr>
              <a:t> </a:t>
            </a:r>
            <a:r>
              <a:rPr lang="en-US" sz="1800" dirty="0"/>
              <a:t>camps are </a:t>
            </a:r>
            <a:r>
              <a:rPr lang="en-US" sz="1800" b="1" dirty="0">
                <a:solidFill>
                  <a:srgbClr val="3366FF"/>
                </a:solidFill>
              </a:rPr>
              <a:t>focused on CS</a:t>
            </a:r>
          </a:p>
          <a:p>
            <a:r>
              <a:rPr lang="en-US" sz="1800" dirty="0" smtClean="0"/>
              <a:t>NOTE: We </a:t>
            </a:r>
            <a:r>
              <a:rPr lang="en-US" sz="1800" dirty="0"/>
              <a:t>can design summer camps in </a:t>
            </a:r>
            <a:r>
              <a:rPr lang="en-US" sz="1800" b="1" dirty="0">
                <a:solidFill>
                  <a:srgbClr val="FF0000"/>
                </a:solidFill>
              </a:rPr>
              <a:t>problem solving </a:t>
            </a:r>
            <a:r>
              <a:rPr lang="en-US" sz="1800" dirty="0"/>
              <a:t>for instance, with emphasis on / or synergy with humanities (social studies, languages, etc.)</a:t>
            </a:r>
          </a:p>
        </p:txBody>
      </p:sp>
    </p:spTree>
    <p:extLst>
      <p:ext uri="{BB962C8B-B14F-4D97-AF65-F5344CB8AC3E}">
        <p14:creationId xmlns:p14="http://schemas.microsoft.com/office/powerpoint/2010/main" val="249133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Ignite CS</a:t>
            </a:r>
            <a:endParaRPr lang="en-US" dirty="0"/>
          </a:p>
        </p:txBody>
      </p:sp>
      <p:sp>
        <p:nvSpPr>
          <p:cNvPr id="3" name="Content Placeholder 2"/>
          <p:cNvSpPr>
            <a:spLocks noGrp="1"/>
          </p:cNvSpPr>
          <p:nvPr>
            <p:ph idx="1"/>
          </p:nvPr>
        </p:nvSpPr>
        <p:spPr>
          <a:xfrm>
            <a:off x="498474" y="1801913"/>
            <a:ext cx="7740137" cy="4358917"/>
          </a:xfrm>
        </p:spPr>
        <p:txBody>
          <a:bodyPr>
            <a:noAutofit/>
          </a:bodyPr>
          <a:lstStyle/>
          <a:p>
            <a:r>
              <a:rPr lang="en-US" sz="1900" dirty="0"/>
              <a:t>The </a:t>
            </a:r>
            <a:r>
              <a:rPr lang="en-US" sz="1900" b="1" dirty="0">
                <a:solidFill>
                  <a:srgbClr val="FF0000"/>
                </a:solidFill>
              </a:rPr>
              <a:t>Hour of Code</a:t>
            </a:r>
            <a:r>
              <a:rPr lang="en-US" sz="1900" dirty="0"/>
              <a:t>: </a:t>
            </a:r>
            <a:r>
              <a:rPr lang="en-US" sz="1900" dirty="0">
                <a:hlinkClick r:id="rId2"/>
              </a:rPr>
              <a:t>http://</a:t>
            </a:r>
            <a:r>
              <a:rPr lang="en-US" sz="1900" dirty="0">
                <a:hlinkClick r:id="rId2"/>
              </a:rPr>
              <a:t>hourofcode.org</a:t>
            </a:r>
            <a:r>
              <a:rPr lang="en-US" sz="1900" dirty="0"/>
              <a:t> </a:t>
            </a:r>
            <a:endParaRPr lang="en-US" sz="1900" dirty="0" smtClean="0"/>
          </a:p>
          <a:p>
            <a:pPr lvl="1"/>
            <a:r>
              <a:rPr lang="en-US" sz="1700" dirty="0" smtClean="0"/>
              <a:t>Annual event</a:t>
            </a:r>
          </a:p>
          <a:p>
            <a:pPr lvl="1"/>
            <a:r>
              <a:rPr lang="en-US" sz="1900" dirty="0" smtClean="0"/>
              <a:t>Also </a:t>
            </a:r>
            <a:r>
              <a:rPr lang="en-US" sz="1900" dirty="0"/>
              <a:t>available all year long </a:t>
            </a:r>
          </a:p>
          <a:p>
            <a:pPr marL="228600" lvl="1">
              <a:spcBef>
                <a:spcPts val="2000"/>
              </a:spcBef>
              <a:buClr>
                <a:schemeClr val="accent1"/>
              </a:buClr>
            </a:pPr>
            <a:r>
              <a:rPr lang="en-US" sz="1900" b="1" dirty="0" smtClean="0">
                <a:solidFill>
                  <a:srgbClr val="3366FF"/>
                </a:solidFill>
              </a:rPr>
              <a:t>Easy </a:t>
            </a:r>
            <a:r>
              <a:rPr lang="en-US" sz="1900" b="1" dirty="0">
                <a:solidFill>
                  <a:srgbClr val="3366FF"/>
                </a:solidFill>
              </a:rPr>
              <a:t>to organize</a:t>
            </a:r>
          </a:p>
          <a:p>
            <a:pPr marL="228600" lvl="1">
              <a:spcBef>
                <a:spcPts val="2000"/>
              </a:spcBef>
              <a:buClr>
                <a:schemeClr val="accent1"/>
              </a:buClr>
            </a:pPr>
            <a:r>
              <a:rPr lang="en-US" sz="1900" b="1" dirty="0" smtClean="0">
                <a:solidFill>
                  <a:srgbClr val="008000"/>
                </a:solidFill>
              </a:rPr>
              <a:t>We </a:t>
            </a:r>
            <a:r>
              <a:rPr lang="en-US" sz="1900" b="1" dirty="0">
                <a:solidFill>
                  <a:srgbClr val="008000"/>
                </a:solidFill>
              </a:rPr>
              <a:t>can help!</a:t>
            </a:r>
          </a:p>
          <a:p>
            <a:endParaRPr lang="en-US" sz="1900" dirty="0"/>
          </a:p>
        </p:txBody>
      </p:sp>
    </p:spTree>
    <p:extLst>
      <p:ext uri="{BB962C8B-B14F-4D97-AF65-F5344CB8AC3E}">
        <p14:creationId xmlns:p14="http://schemas.microsoft.com/office/powerpoint/2010/main" val="369218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Ways to Ignite CS</a:t>
            </a:r>
            <a:endParaRPr lang="en-US" dirty="0"/>
          </a:p>
        </p:txBody>
      </p:sp>
      <p:sp>
        <p:nvSpPr>
          <p:cNvPr id="3" name="Content Placeholder 2"/>
          <p:cNvSpPr>
            <a:spLocks noGrp="1"/>
          </p:cNvSpPr>
          <p:nvPr>
            <p:ph idx="1"/>
          </p:nvPr>
        </p:nvSpPr>
        <p:spPr>
          <a:xfrm>
            <a:off x="498474" y="1673965"/>
            <a:ext cx="7431189" cy="4848602"/>
          </a:xfrm>
        </p:spPr>
        <p:txBody>
          <a:bodyPr>
            <a:normAutofit/>
          </a:bodyPr>
          <a:lstStyle/>
          <a:p>
            <a:pPr marL="114300"/>
            <a:r>
              <a:rPr lang="en-US" sz="1900" dirty="0"/>
              <a:t>Google </a:t>
            </a:r>
            <a:r>
              <a:rPr lang="en-US" sz="1900" dirty="0" err="1"/>
              <a:t>IgniteCS</a:t>
            </a:r>
            <a:r>
              <a:rPr lang="en-US" sz="1900" dirty="0"/>
              <a:t>:</a:t>
            </a:r>
          </a:p>
          <a:p>
            <a:pPr lvl="1"/>
            <a:r>
              <a:rPr lang="en-US" sz="1900" dirty="0"/>
              <a:t> </a:t>
            </a:r>
            <a:r>
              <a:rPr lang="en-US" sz="1900" dirty="0"/>
              <a:t>College students offering CS programs in K-12 schools </a:t>
            </a:r>
          </a:p>
          <a:p>
            <a:pPr lvl="1"/>
            <a:r>
              <a:rPr lang="en-US" sz="1900" dirty="0"/>
              <a:t> </a:t>
            </a:r>
            <a:r>
              <a:rPr lang="en-US" sz="1900" dirty="0"/>
              <a:t>UTEP’s ACM-W chapter has run </a:t>
            </a:r>
            <a:r>
              <a:rPr lang="en-US" sz="1900" dirty="0" err="1"/>
              <a:t>IgniteCS</a:t>
            </a:r>
            <a:r>
              <a:rPr lang="en-US" sz="1900" dirty="0"/>
              <a:t> programs since January 2015</a:t>
            </a:r>
          </a:p>
          <a:p>
            <a:pPr lvl="1"/>
            <a:r>
              <a:rPr lang="en-US" sz="1900" dirty="0"/>
              <a:t> </a:t>
            </a:r>
            <a:r>
              <a:rPr lang="en-US" sz="1900" dirty="0"/>
              <a:t>Let us know if you are interested </a:t>
            </a:r>
            <a:endParaRPr lang="en-US" sz="1900" dirty="0"/>
          </a:p>
        </p:txBody>
      </p:sp>
    </p:spTree>
    <p:extLst>
      <p:ext uri="{BB962C8B-B14F-4D97-AF65-F5344CB8AC3E}">
        <p14:creationId xmlns:p14="http://schemas.microsoft.com/office/powerpoint/2010/main" val="3392892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Line"/>
          <p:cNvSpPr/>
          <p:nvPr/>
        </p:nvSpPr>
        <p:spPr>
          <a:xfrm flipH="1" flipV="1">
            <a:off x="358672" y="124338"/>
            <a:ext cx="11747" cy="448459"/>
          </a:xfrm>
          <a:prstGeom prst="line">
            <a:avLst/>
          </a:prstGeom>
          <a:ln w="101600">
            <a:solidFill>
              <a:schemeClr val="accent1"/>
            </a:solidFill>
            <a:miter/>
          </a:ln>
        </p:spPr>
        <p:txBody>
          <a:bodyPr lIns="45719" rIns="45719"/>
          <a:lstStyle/>
          <a:p>
            <a:endParaRPr/>
          </a:p>
        </p:txBody>
      </p:sp>
      <p:pic>
        <p:nvPicPr>
          <p:cNvPr id="287" name="CLiO_logo_PNG.png" descr="CLiO_logo_PNG.png"/>
          <p:cNvPicPr>
            <a:picLocks noChangeAspect="1"/>
          </p:cNvPicPr>
          <p:nvPr/>
        </p:nvPicPr>
        <p:blipFill rotWithShape="1">
          <a:blip r:embed="rId2">
            <a:extLst/>
          </a:blip>
          <a:srcRect t="30359"/>
          <a:stretch/>
        </p:blipFill>
        <p:spPr>
          <a:xfrm>
            <a:off x="1436847" y="1138422"/>
            <a:ext cx="6159707" cy="5719578"/>
          </a:xfrm>
          <a:prstGeom prst="rect">
            <a:avLst/>
          </a:prstGeom>
          <a:ln w="12700">
            <a:miter lim="400000"/>
          </a:ln>
        </p:spPr>
      </p:pic>
    </p:spTree>
    <p:extLst>
      <p:ext uri="{BB962C8B-B14F-4D97-AF65-F5344CB8AC3E}">
        <p14:creationId xmlns:p14="http://schemas.microsoft.com/office/powerpoint/2010/main" val="336001410"/>
      </p:ext>
    </p:extLst>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p:cNvGrpSpPr/>
          <p:nvPr/>
        </p:nvGrpSpPr>
        <p:grpSpPr>
          <a:xfrm>
            <a:off x="2352840" y="3779097"/>
            <a:ext cx="1313260" cy="359151"/>
            <a:chOff x="0" y="0"/>
            <a:chExt cx="1751011" cy="359150"/>
          </a:xfrm>
        </p:grpSpPr>
        <p:sp>
          <p:nvSpPr>
            <p:cNvPr id="294" name="Matthew Montoya"/>
            <p:cNvSpPr txBox="1"/>
            <p:nvPr/>
          </p:nvSpPr>
          <p:spPr>
            <a:xfrm>
              <a:off x="24045" y="0"/>
              <a:ext cx="1726966" cy="179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400" b="1">
                  <a:latin typeface="Montserrat ExtraBold"/>
                  <a:ea typeface="Montserrat ExtraBold"/>
                  <a:cs typeface="Montserrat ExtraBold"/>
                  <a:sym typeface="Montserrat ExtraBold"/>
                </a:defRPr>
              </a:lvl1pPr>
            </a:lstStyle>
            <a:p>
              <a:r>
                <a:rPr lang="en-US" dirty="0">
                  <a:latin typeface="Helvetica Neue" panose="02000503000000020004" pitchFamily="2" charset="0"/>
                </a:rPr>
                <a:t>Kevin Apodaca</a:t>
              </a:r>
              <a:endParaRPr dirty="0">
                <a:latin typeface="Helvetica Neue" panose="02000503000000020004" pitchFamily="2" charset="0"/>
              </a:endParaRPr>
            </a:p>
          </p:txBody>
        </p:sp>
        <p:sp>
          <p:nvSpPr>
            <p:cNvPr id="295" name="Project Lead"/>
            <p:cNvSpPr txBox="1"/>
            <p:nvPr/>
          </p:nvSpPr>
          <p:spPr>
            <a:xfrm>
              <a:off x="0" y="230910"/>
              <a:ext cx="1384993" cy="12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000">
                  <a:solidFill>
                    <a:srgbClr val="000000">
                      <a:alpha val="60000"/>
                    </a:srgbClr>
                  </a:solidFill>
                </a:defRPr>
              </a:lvl1pPr>
            </a:lstStyle>
            <a:p>
              <a:r>
                <a:rPr lang="en-US" dirty="0">
                  <a:latin typeface="Helvetica Neue" panose="02000503000000020004" pitchFamily="2" charset="0"/>
                </a:rPr>
                <a:t>Program Manager</a:t>
              </a:r>
              <a:endParaRPr dirty="0">
                <a:latin typeface="Helvetica Neue" panose="02000503000000020004" pitchFamily="2" charset="0"/>
              </a:endParaRPr>
            </a:p>
          </p:txBody>
        </p:sp>
      </p:grpSp>
      <p:grpSp>
        <p:nvGrpSpPr>
          <p:cNvPr id="299" name="Group"/>
          <p:cNvGrpSpPr/>
          <p:nvPr/>
        </p:nvGrpSpPr>
        <p:grpSpPr>
          <a:xfrm>
            <a:off x="3888383" y="3779097"/>
            <a:ext cx="1569741" cy="359151"/>
            <a:chOff x="0" y="0"/>
            <a:chExt cx="2092987" cy="359150"/>
          </a:xfrm>
        </p:grpSpPr>
        <p:sp>
          <p:nvSpPr>
            <p:cNvPr id="297" name="Kevin Apodaca"/>
            <p:cNvSpPr txBox="1"/>
            <p:nvPr/>
          </p:nvSpPr>
          <p:spPr>
            <a:xfrm>
              <a:off x="24045" y="0"/>
              <a:ext cx="2068942" cy="179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400" b="1">
                  <a:latin typeface="Montserrat ExtraBold"/>
                  <a:ea typeface="Montserrat ExtraBold"/>
                  <a:cs typeface="Montserrat ExtraBold"/>
                  <a:sym typeface="Montserrat ExtraBold"/>
                </a:defRPr>
              </a:lvl1pPr>
            </a:lstStyle>
            <a:p>
              <a:r>
                <a:rPr lang="en-US" dirty="0">
                  <a:latin typeface="Helvetica Neue" panose="02000503000000020004" pitchFamily="2" charset="0"/>
                </a:rPr>
                <a:t>Matthew Montoya</a:t>
              </a:r>
              <a:endParaRPr dirty="0">
                <a:latin typeface="Helvetica Neue" panose="02000503000000020004" pitchFamily="2" charset="0"/>
              </a:endParaRPr>
            </a:p>
          </p:txBody>
        </p:sp>
        <p:sp>
          <p:nvSpPr>
            <p:cNvPr id="298" name="Project Co-Lead"/>
            <p:cNvSpPr txBox="1"/>
            <p:nvPr/>
          </p:nvSpPr>
          <p:spPr>
            <a:xfrm>
              <a:off x="0" y="230910"/>
              <a:ext cx="965886" cy="12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000">
                  <a:solidFill>
                    <a:srgbClr val="000000">
                      <a:alpha val="60000"/>
                    </a:srgbClr>
                  </a:solidFill>
                </a:defRPr>
              </a:lvl1pPr>
            </a:lstStyle>
            <a:p>
              <a:r>
                <a:rPr lang="en-US" dirty="0">
                  <a:latin typeface="Helvetica Neue" panose="02000503000000020004" pitchFamily="2" charset="0"/>
                </a:rPr>
                <a:t>Project Lead</a:t>
              </a:r>
            </a:p>
          </p:txBody>
        </p:sp>
      </p:grpSp>
      <p:grpSp>
        <p:nvGrpSpPr>
          <p:cNvPr id="302" name="Group"/>
          <p:cNvGrpSpPr/>
          <p:nvPr/>
        </p:nvGrpSpPr>
        <p:grpSpPr>
          <a:xfrm>
            <a:off x="5421986" y="3779097"/>
            <a:ext cx="1626475" cy="359151"/>
            <a:chOff x="0" y="0"/>
            <a:chExt cx="2168632" cy="359150"/>
          </a:xfrm>
        </p:grpSpPr>
        <p:sp>
          <p:nvSpPr>
            <p:cNvPr id="300" name="Alejandro Villarreal"/>
            <p:cNvSpPr txBox="1"/>
            <p:nvPr/>
          </p:nvSpPr>
          <p:spPr>
            <a:xfrm>
              <a:off x="24045" y="0"/>
              <a:ext cx="2144587" cy="179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400" b="1">
                  <a:latin typeface="Montserrat ExtraBold"/>
                  <a:ea typeface="Montserrat ExtraBold"/>
                  <a:cs typeface="Montserrat ExtraBold"/>
                  <a:sym typeface="Montserrat ExtraBold"/>
                </a:defRPr>
              </a:lvl1pPr>
            </a:lstStyle>
            <a:p>
              <a:r>
                <a:rPr dirty="0">
                  <a:latin typeface="Helvetica Neue" panose="02000503000000020004" pitchFamily="2" charset="0"/>
                </a:rPr>
                <a:t>Alejandro Villarreal </a:t>
              </a:r>
            </a:p>
          </p:txBody>
        </p:sp>
        <p:sp>
          <p:nvSpPr>
            <p:cNvPr id="301" name="Program Secretary"/>
            <p:cNvSpPr txBox="1"/>
            <p:nvPr/>
          </p:nvSpPr>
          <p:spPr>
            <a:xfrm>
              <a:off x="0" y="230910"/>
              <a:ext cx="2137336" cy="12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000">
                  <a:solidFill>
                    <a:srgbClr val="000000">
                      <a:alpha val="60000"/>
                    </a:srgbClr>
                  </a:solidFill>
                </a:defRPr>
              </a:lvl1pPr>
            </a:lstStyle>
            <a:p>
              <a:r>
                <a:rPr dirty="0">
                  <a:latin typeface="Helvetica Neue" panose="02000503000000020004" pitchFamily="2" charset="0"/>
                </a:rPr>
                <a:t>Secretary</a:t>
              </a:r>
              <a:r>
                <a:rPr lang="en-US" dirty="0">
                  <a:latin typeface="Helvetica Neue" panose="02000503000000020004" pitchFamily="2" charset="0"/>
                </a:rPr>
                <a:t> / Public Relations</a:t>
              </a:r>
              <a:endParaRPr dirty="0">
                <a:latin typeface="Helvetica Neue" panose="02000503000000020004" pitchFamily="2" charset="0"/>
              </a:endParaRPr>
            </a:p>
          </p:txBody>
        </p:sp>
      </p:grpSp>
      <p:grpSp>
        <p:nvGrpSpPr>
          <p:cNvPr id="308" name="Group"/>
          <p:cNvGrpSpPr/>
          <p:nvPr/>
        </p:nvGrpSpPr>
        <p:grpSpPr>
          <a:xfrm>
            <a:off x="2352841" y="5934998"/>
            <a:ext cx="1251429" cy="359151"/>
            <a:chOff x="0" y="0"/>
            <a:chExt cx="1668572" cy="359150"/>
          </a:xfrm>
        </p:grpSpPr>
        <p:sp>
          <p:nvSpPr>
            <p:cNvPr id="306" name="Nicholas Venecia"/>
            <p:cNvSpPr txBox="1"/>
            <p:nvPr/>
          </p:nvSpPr>
          <p:spPr>
            <a:xfrm>
              <a:off x="24045" y="0"/>
              <a:ext cx="1644527" cy="179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400" b="1">
                  <a:latin typeface="Montserrat ExtraBold"/>
                  <a:ea typeface="Montserrat ExtraBold"/>
                  <a:cs typeface="Montserrat ExtraBold"/>
                  <a:sym typeface="Montserrat ExtraBold"/>
                </a:defRPr>
              </a:lvl1pPr>
            </a:lstStyle>
            <a:p>
              <a:r>
                <a:rPr lang="en-US" dirty="0">
                  <a:latin typeface="Helvetica Neue" panose="02000503000000020004" pitchFamily="2" charset="0"/>
                </a:rPr>
                <a:t>Hernan Garcia</a:t>
              </a:r>
              <a:endParaRPr dirty="0">
                <a:latin typeface="Helvetica Neue" panose="02000503000000020004" pitchFamily="2" charset="0"/>
              </a:endParaRPr>
            </a:p>
          </p:txBody>
        </p:sp>
        <p:sp>
          <p:nvSpPr>
            <p:cNvPr id="307" name="Videographer / Designer"/>
            <p:cNvSpPr txBox="1"/>
            <p:nvPr/>
          </p:nvSpPr>
          <p:spPr>
            <a:xfrm>
              <a:off x="0" y="230910"/>
              <a:ext cx="564257" cy="12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000">
                  <a:solidFill>
                    <a:srgbClr val="000000">
                      <a:alpha val="60000"/>
                    </a:srgbClr>
                  </a:solidFill>
                </a:defRPr>
              </a:lvl1pPr>
            </a:lstStyle>
            <a:p>
              <a:r>
                <a:rPr lang="en-US" dirty="0">
                  <a:latin typeface="Helvetica Neue" panose="02000503000000020004" pitchFamily="2" charset="0"/>
                </a:rPr>
                <a:t>Mentor</a:t>
              </a:r>
              <a:endParaRPr dirty="0">
                <a:latin typeface="Helvetica Neue" panose="02000503000000020004" pitchFamily="2" charset="0"/>
              </a:endParaRPr>
            </a:p>
          </p:txBody>
        </p:sp>
      </p:grpSp>
      <p:grpSp>
        <p:nvGrpSpPr>
          <p:cNvPr id="311" name="Group"/>
          <p:cNvGrpSpPr/>
          <p:nvPr/>
        </p:nvGrpSpPr>
        <p:grpSpPr>
          <a:xfrm>
            <a:off x="3888383" y="5934998"/>
            <a:ext cx="1287878" cy="359151"/>
            <a:chOff x="0" y="0"/>
            <a:chExt cx="1717169" cy="359150"/>
          </a:xfrm>
        </p:grpSpPr>
        <p:sp>
          <p:nvSpPr>
            <p:cNvPr id="309" name="Wan Koo"/>
            <p:cNvSpPr txBox="1"/>
            <p:nvPr/>
          </p:nvSpPr>
          <p:spPr>
            <a:xfrm>
              <a:off x="24045" y="0"/>
              <a:ext cx="1693124" cy="179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400" b="1">
                  <a:latin typeface="Montserrat ExtraBold"/>
                  <a:ea typeface="Montserrat ExtraBold"/>
                  <a:cs typeface="Montserrat ExtraBold"/>
                  <a:sym typeface="Montserrat ExtraBold"/>
                </a:defRPr>
              </a:lvl1pPr>
            </a:lstStyle>
            <a:p>
              <a:r>
                <a:rPr lang="en-US" dirty="0">
                  <a:latin typeface="Helvetica Neue" panose="02000503000000020004" pitchFamily="2" charset="0"/>
                </a:rPr>
                <a:t>Carlo Alvarado</a:t>
              </a:r>
              <a:endParaRPr dirty="0">
                <a:latin typeface="Helvetica Neue" panose="02000503000000020004" pitchFamily="2" charset="0"/>
              </a:endParaRPr>
            </a:p>
          </p:txBody>
        </p:sp>
        <p:sp>
          <p:nvSpPr>
            <p:cNvPr id="310" name="Mentor"/>
            <p:cNvSpPr txBox="1"/>
            <p:nvPr/>
          </p:nvSpPr>
          <p:spPr>
            <a:xfrm>
              <a:off x="0" y="230910"/>
              <a:ext cx="564257" cy="12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000">
                  <a:solidFill>
                    <a:srgbClr val="000000">
                      <a:alpha val="60000"/>
                    </a:srgbClr>
                  </a:solidFill>
                </a:defRPr>
              </a:lvl1pPr>
            </a:lstStyle>
            <a:p>
              <a:r>
                <a:rPr dirty="0">
                  <a:latin typeface="Helvetica Neue" panose="02000503000000020004" pitchFamily="2" charset="0"/>
                </a:rPr>
                <a:t>Mentor</a:t>
              </a:r>
            </a:p>
          </p:txBody>
        </p:sp>
      </p:grpSp>
      <p:grpSp>
        <p:nvGrpSpPr>
          <p:cNvPr id="314" name="Group"/>
          <p:cNvGrpSpPr/>
          <p:nvPr/>
        </p:nvGrpSpPr>
        <p:grpSpPr>
          <a:xfrm>
            <a:off x="5421986" y="5934998"/>
            <a:ext cx="789310" cy="359151"/>
            <a:chOff x="0" y="0"/>
            <a:chExt cx="1052412" cy="359150"/>
          </a:xfrm>
        </p:grpSpPr>
        <p:sp>
          <p:nvSpPr>
            <p:cNvPr id="312" name="Robert Evans"/>
            <p:cNvSpPr txBox="1"/>
            <p:nvPr/>
          </p:nvSpPr>
          <p:spPr>
            <a:xfrm>
              <a:off x="24045" y="0"/>
              <a:ext cx="1028367" cy="1795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400" b="1">
                  <a:latin typeface="Montserrat ExtraBold"/>
                  <a:ea typeface="Montserrat ExtraBold"/>
                  <a:cs typeface="Montserrat ExtraBold"/>
                  <a:sym typeface="Montserrat ExtraBold"/>
                </a:defRPr>
              </a:lvl1pPr>
            </a:lstStyle>
            <a:p>
              <a:r>
                <a:rPr lang="en-US" dirty="0">
                  <a:latin typeface="Helvetica Neue" panose="02000503000000020004" pitchFamily="2" charset="0"/>
                </a:rPr>
                <a:t>Wan Koo</a:t>
              </a:r>
              <a:endParaRPr dirty="0">
                <a:latin typeface="Helvetica Neue" panose="02000503000000020004" pitchFamily="2" charset="0"/>
              </a:endParaRPr>
            </a:p>
          </p:txBody>
        </p:sp>
        <p:sp>
          <p:nvSpPr>
            <p:cNvPr id="313" name="Mentor"/>
            <p:cNvSpPr txBox="1"/>
            <p:nvPr/>
          </p:nvSpPr>
          <p:spPr>
            <a:xfrm>
              <a:off x="0" y="230910"/>
              <a:ext cx="564257" cy="12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t">
              <a:spAutoFit/>
            </a:bodyPr>
            <a:lstStyle>
              <a:lvl1pPr>
                <a:lnSpc>
                  <a:spcPct val="80000"/>
                </a:lnSpc>
                <a:defRPr sz="1000">
                  <a:solidFill>
                    <a:srgbClr val="000000">
                      <a:alpha val="60000"/>
                    </a:srgbClr>
                  </a:solidFill>
                </a:defRPr>
              </a:lvl1pPr>
            </a:lstStyle>
            <a:p>
              <a:r>
                <a:rPr>
                  <a:latin typeface="Helvetica Neue" panose="02000503000000020004" pitchFamily="2" charset="0"/>
                </a:rPr>
                <a:t>Mentor</a:t>
              </a:r>
            </a:p>
          </p:txBody>
        </p:sp>
      </p:grpSp>
      <p:sp>
        <p:nvSpPr>
          <p:cNvPr id="318" name="Our Team"/>
          <p:cNvSpPr txBox="1"/>
          <p:nvPr/>
        </p:nvSpPr>
        <p:spPr>
          <a:xfrm>
            <a:off x="606562" y="334819"/>
            <a:ext cx="2997708" cy="1206484"/>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nSpc>
                <a:spcPct val="80000"/>
              </a:lnSpc>
              <a:defRPr sz="4800" b="1">
                <a:latin typeface="Montserrat ExtraBold"/>
                <a:ea typeface="Montserrat ExtraBold"/>
                <a:cs typeface="Montserrat ExtraBold"/>
                <a:sym typeface="Montserrat ExtraBold"/>
              </a:defRPr>
            </a:pPr>
            <a:r>
              <a:rPr dirty="0">
                <a:latin typeface="Helvetica Neue" panose="02000503000000020004" pitchFamily="2" charset="0"/>
              </a:rPr>
              <a:t>Our </a:t>
            </a:r>
            <a:r>
              <a:rPr dirty="0">
                <a:solidFill>
                  <a:schemeClr val="accent1"/>
                </a:solidFill>
                <a:latin typeface="Helvetica Neue" panose="02000503000000020004" pitchFamily="2" charset="0"/>
              </a:rPr>
              <a:t>Team</a:t>
            </a:r>
            <a:r>
              <a:rPr lang="en-US" dirty="0">
                <a:solidFill>
                  <a:schemeClr val="accent1"/>
                </a:solidFill>
                <a:latin typeface="Helvetica Neue" panose="02000503000000020004" pitchFamily="2" charset="0"/>
              </a:rPr>
              <a:t>:</a:t>
            </a:r>
            <a:endParaRPr lang="en-US" dirty="0"/>
          </a:p>
          <a:p>
            <a:pPr>
              <a:lnSpc>
                <a:spcPct val="80000"/>
              </a:lnSpc>
              <a:defRPr sz="4800" b="1">
                <a:latin typeface="Montserrat ExtraBold"/>
                <a:ea typeface="Montserrat ExtraBold"/>
                <a:cs typeface="Montserrat ExtraBold"/>
                <a:sym typeface="Montserrat ExtraBold"/>
              </a:defRPr>
            </a:pPr>
            <a:endParaRPr dirty="0">
              <a:solidFill>
                <a:schemeClr val="accent1"/>
              </a:solidFill>
              <a:latin typeface="Helvetica Neue" panose="02000503000000020004" pitchFamily="2" charset="0"/>
            </a:endParaRPr>
          </a:p>
        </p:txBody>
      </p:sp>
      <p:pic>
        <p:nvPicPr>
          <p:cNvPr id="319" name="Image" descr="Image"/>
          <p:cNvPicPr>
            <a:picLocks noGrp="1" noChangeAspect="1"/>
          </p:cNvPicPr>
          <p:nvPr>
            <p:ph type="pic" idx="13"/>
          </p:nvPr>
        </p:nvPicPr>
        <p:blipFill>
          <a:blip r:embed="rId2">
            <a:extLst/>
          </a:blip>
          <a:stretch>
            <a:fillRect/>
          </a:stretch>
        </p:blipFill>
        <p:spPr>
          <a:xfrm>
            <a:off x="2354778" y="2325595"/>
            <a:ext cx="1384289" cy="1351512"/>
          </a:xfrm>
          <a:prstGeom prst="rect">
            <a:avLst/>
          </a:prstGeom>
        </p:spPr>
      </p:pic>
      <p:pic>
        <p:nvPicPr>
          <p:cNvPr id="320" name="Image" descr="Image"/>
          <p:cNvPicPr>
            <a:picLocks noGrp="1" noChangeAspect="1"/>
          </p:cNvPicPr>
          <p:nvPr>
            <p:ph type="pic" idx="14"/>
          </p:nvPr>
        </p:nvPicPr>
        <p:blipFill>
          <a:blip r:embed="rId2">
            <a:extLst/>
          </a:blip>
          <a:stretch>
            <a:fillRect/>
          </a:stretch>
        </p:blipFill>
        <p:spPr>
          <a:xfrm>
            <a:off x="3888383" y="2325595"/>
            <a:ext cx="1384288" cy="1351512"/>
          </a:xfrm>
          <a:prstGeom prst="rect">
            <a:avLst/>
          </a:prstGeom>
        </p:spPr>
      </p:pic>
      <p:pic>
        <p:nvPicPr>
          <p:cNvPr id="321" name="Image" descr="Image"/>
          <p:cNvPicPr>
            <a:picLocks noGrp="1" noChangeAspect="1"/>
          </p:cNvPicPr>
          <p:nvPr>
            <p:ph type="pic" idx="15"/>
          </p:nvPr>
        </p:nvPicPr>
        <p:blipFill>
          <a:blip r:embed="rId2">
            <a:extLst/>
          </a:blip>
          <a:stretch>
            <a:fillRect/>
          </a:stretch>
        </p:blipFill>
        <p:spPr>
          <a:xfrm>
            <a:off x="5421987" y="2325595"/>
            <a:ext cx="1384288" cy="1351512"/>
          </a:xfrm>
          <a:prstGeom prst="rect">
            <a:avLst/>
          </a:prstGeom>
        </p:spPr>
      </p:pic>
      <p:pic>
        <p:nvPicPr>
          <p:cNvPr id="324" name="Image" descr="Image"/>
          <p:cNvPicPr>
            <a:picLocks noGrp="1" noChangeAspect="1"/>
          </p:cNvPicPr>
          <p:nvPr>
            <p:ph type="pic" idx="19"/>
          </p:nvPr>
        </p:nvPicPr>
        <p:blipFill>
          <a:blip r:embed="rId2">
            <a:extLst/>
          </a:blip>
          <a:stretch>
            <a:fillRect/>
          </a:stretch>
        </p:blipFill>
        <p:spPr>
          <a:xfrm>
            <a:off x="5421987" y="4470278"/>
            <a:ext cx="1384288" cy="1351512"/>
          </a:xfrm>
          <a:prstGeom prst="rect">
            <a:avLst/>
          </a:prstGeom>
        </p:spPr>
      </p:pic>
      <p:pic>
        <p:nvPicPr>
          <p:cNvPr id="325" name="Image" descr="Image"/>
          <p:cNvPicPr>
            <a:picLocks noGrp="1" noChangeAspect="1"/>
          </p:cNvPicPr>
          <p:nvPr>
            <p:ph type="pic" idx="18"/>
          </p:nvPr>
        </p:nvPicPr>
        <p:blipFill>
          <a:blip r:embed="rId2">
            <a:extLst/>
          </a:blip>
          <a:stretch>
            <a:fillRect/>
          </a:stretch>
        </p:blipFill>
        <p:spPr>
          <a:xfrm>
            <a:off x="3888383" y="4470278"/>
            <a:ext cx="1384288" cy="1351512"/>
          </a:xfrm>
          <a:prstGeom prst="rect">
            <a:avLst/>
          </a:prstGeom>
        </p:spPr>
      </p:pic>
      <p:pic>
        <p:nvPicPr>
          <p:cNvPr id="326" name="Image" descr="Image"/>
          <p:cNvPicPr>
            <a:picLocks noGrp="1" noChangeAspect="1"/>
          </p:cNvPicPr>
          <p:nvPr>
            <p:ph type="pic" idx="17"/>
          </p:nvPr>
        </p:nvPicPr>
        <p:blipFill>
          <a:blip r:embed="rId2">
            <a:extLst/>
          </a:blip>
          <a:stretch>
            <a:fillRect/>
          </a:stretch>
        </p:blipFill>
        <p:spPr>
          <a:xfrm>
            <a:off x="2354778" y="4470278"/>
            <a:ext cx="1384289" cy="1351512"/>
          </a:xfrm>
          <a:prstGeom prst="rect">
            <a:avLst/>
          </a:prstGeom>
        </p:spPr>
      </p:pic>
      <p:sp>
        <p:nvSpPr>
          <p:cNvPr id="3" name="Rectangle 2">
            <a:extLst>
              <a:ext uri="{FF2B5EF4-FFF2-40B4-BE49-F238E27FC236}">
                <a16:creationId xmlns:a16="http://schemas.microsoft.com/office/drawing/2014/main" xmlns="" id="{3DA7AE8E-C257-ED4B-8B80-9999BF2EE299}"/>
              </a:ext>
            </a:extLst>
          </p:cNvPr>
          <p:cNvSpPr/>
          <p:nvPr/>
        </p:nvSpPr>
        <p:spPr>
          <a:xfrm>
            <a:off x="1914099" y="1137183"/>
            <a:ext cx="5208172" cy="1077218"/>
          </a:xfrm>
          <a:prstGeom prst="rect">
            <a:avLst/>
          </a:prstGeom>
        </p:spPr>
        <p:txBody>
          <a:bodyPr wrap="square">
            <a:spAutoFit/>
          </a:bodyPr>
          <a:lstStyle/>
          <a:p>
            <a:pPr algn="ctr"/>
            <a:r>
              <a:rPr lang="en-US" sz="3200" dirty="0"/>
              <a:t>A group of passionate UTEP CS students</a:t>
            </a:r>
          </a:p>
        </p:txBody>
      </p:sp>
      <p:sp>
        <p:nvSpPr>
          <p:cNvPr id="46" name="Line">
            <a:extLst>
              <a:ext uri="{FF2B5EF4-FFF2-40B4-BE49-F238E27FC236}">
                <a16:creationId xmlns:a16="http://schemas.microsoft.com/office/drawing/2014/main" xmlns="" id="{9B915642-8B0C-854C-BAED-750399AC0657}"/>
              </a:ext>
            </a:extLst>
          </p:cNvPr>
          <p:cNvSpPr/>
          <p:nvPr/>
        </p:nvSpPr>
        <p:spPr>
          <a:xfrm flipH="1" flipV="1">
            <a:off x="358672" y="124336"/>
            <a:ext cx="365" cy="488850"/>
          </a:xfrm>
          <a:prstGeom prst="line">
            <a:avLst/>
          </a:prstGeom>
          <a:ln w="101600">
            <a:solidFill>
              <a:schemeClr val="accent1"/>
            </a:solidFill>
            <a:miter/>
          </a:ln>
        </p:spPr>
        <p:txBody>
          <a:bodyPr lIns="45719" rIns="45719"/>
          <a:lstStyle/>
          <a:p>
            <a:endParaRPr/>
          </a:p>
        </p:txBody>
      </p:sp>
      <p:pic>
        <p:nvPicPr>
          <p:cNvPr id="7" name="Picture 6">
            <a:extLst>
              <a:ext uri="{FF2B5EF4-FFF2-40B4-BE49-F238E27FC236}">
                <a16:creationId xmlns:a16="http://schemas.microsoft.com/office/drawing/2014/main" xmlns="" id="{AF78639B-5A11-0D4A-AC07-1B1BFE3B6F1D}"/>
              </a:ext>
            </a:extLst>
          </p:cNvPr>
          <p:cNvPicPr>
            <a:picLocks noChangeAspect="1"/>
          </p:cNvPicPr>
          <p:nvPr/>
        </p:nvPicPr>
        <p:blipFill rotWithShape="1">
          <a:blip r:embed="rId3">
            <a:extLst>
              <a:ext uri="{28A0092B-C50C-407E-A947-70E740481C1C}">
                <a14:useLocalDpi xmlns:a14="http://schemas.microsoft.com/office/drawing/2010/main" val="0"/>
              </a:ext>
            </a:extLst>
          </a:blip>
          <a:srcRect l="17881" t="21172" r="19330" b="44503"/>
          <a:stretch/>
        </p:blipFill>
        <p:spPr>
          <a:xfrm>
            <a:off x="3906416" y="2325595"/>
            <a:ext cx="1366254" cy="1325744"/>
          </a:xfrm>
          <a:prstGeom prst="rect">
            <a:avLst/>
          </a:prstGeom>
        </p:spPr>
      </p:pic>
      <p:pic>
        <p:nvPicPr>
          <p:cNvPr id="9" name="Picture 8">
            <a:extLst>
              <a:ext uri="{FF2B5EF4-FFF2-40B4-BE49-F238E27FC236}">
                <a16:creationId xmlns:a16="http://schemas.microsoft.com/office/drawing/2014/main" xmlns="" id="{A566C508-A0B4-1140-9C04-82CE292451B5}"/>
              </a:ext>
            </a:extLst>
          </p:cNvPr>
          <p:cNvPicPr>
            <a:picLocks noChangeAspect="1"/>
          </p:cNvPicPr>
          <p:nvPr/>
        </p:nvPicPr>
        <p:blipFill rotWithShape="1">
          <a:blip r:embed="rId4">
            <a:extLst>
              <a:ext uri="{28A0092B-C50C-407E-A947-70E740481C1C}">
                <a14:useLocalDpi xmlns:a14="http://schemas.microsoft.com/office/drawing/2010/main" val="0"/>
              </a:ext>
            </a:extLst>
          </a:blip>
          <a:srcRect t="7251" b="39888"/>
          <a:stretch/>
        </p:blipFill>
        <p:spPr>
          <a:xfrm>
            <a:off x="2341551" y="2325595"/>
            <a:ext cx="1410743" cy="1325744"/>
          </a:xfrm>
          <a:prstGeom prst="rect">
            <a:avLst/>
          </a:prstGeom>
        </p:spPr>
      </p:pic>
      <p:pic>
        <p:nvPicPr>
          <p:cNvPr id="11" name="Picture 10">
            <a:extLst>
              <a:ext uri="{FF2B5EF4-FFF2-40B4-BE49-F238E27FC236}">
                <a16:creationId xmlns:a16="http://schemas.microsoft.com/office/drawing/2014/main" xmlns="" id="{CA3FDBFE-CD8F-FA4D-BB5D-0DAF6112AF31}"/>
              </a:ext>
            </a:extLst>
          </p:cNvPr>
          <p:cNvPicPr>
            <a:picLocks noChangeAspect="1"/>
          </p:cNvPicPr>
          <p:nvPr/>
        </p:nvPicPr>
        <p:blipFill rotWithShape="1">
          <a:blip r:embed="rId5">
            <a:extLst>
              <a:ext uri="{28A0092B-C50C-407E-A947-70E740481C1C}">
                <a14:useLocalDpi xmlns:a14="http://schemas.microsoft.com/office/drawing/2010/main" val="0"/>
              </a:ext>
            </a:extLst>
          </a:blip>
          <a:srcRect b="44948"/>
          <a:stretch/>
        </p:blipFill>
        <p:spPr>
          <a:xfrm>
            <a:off x="5416354" y="2293137"/>
            <a:ext cx="1389920" cy="1358203"/>
          </a:xfrm>
          <a:prstGeom prst="rect">
            <a:avLst/>
          </a:prstGeom>
        </p:spPr>
      </p:pic>
      <p:pic>
        <p:nvPicPr>
          <p:cNvPr id="13" name="Picture 12">
            <a:extLst>
              <a:ext uri="{FF2B5EF4-FFF2-40B4-BE49-F238E27FC236}">
                <a16:creationId xmlns:a16="http://schemas.microsoft.com/office/drawing/2014/main" xmlns="" id="{5B25D88C-BB8E-DF4F-A85F-0E983DABAF4C}"/>
              </a:ext>
            </a:extLst>
          </p:cNvPr>
          <p:cNvPicPr>
            <a:picLocks noChangeAspect="1"/>
          </p:cNvPicPr>
          <p:nvPr/>
        </p:nvPicPr>
        <p:blipFill rotWithShape="1">
          <a:blip r:embed="rId6">
            <a:extLst>
              <a:ext uri="{28A0092B-C50C-407E-A947-70E740481C1C}">
                <a14:useLocalDpi xmlns:a14="http://schemas.microsoft.com/office/drawing/2010/main" val="0"/>
              </a:ext>
            </a:extLst>
          </a:blip>
          <a:srcRect t="10067" b="35697"/>
          <a:stretch/>
        </p:blipFill>
        <p:spPr>
          <a:xfrm>
            <a:off x="2370763" y="4491789"/>
            <a:ext cx="1381531" cy="1330002"/>
          </a:xfrm>
          <a:prstGeom prst="rect">
            <a:avLst/>
          </a:prstGeom>
        </p:spPr>
      </p:pic>
      <p:pic>
        <p:nvPicPr>
          <p:cNvPr id="15" name="Picture 14">
            <a:extLst>
              <a:ext uri="{FF2B5EF4-FFF2-40B4-BE49-F238E27FC236}">
                <a16:creationId xmlns:a16="http://schemas.microsoft.com/office/drawing/2014/main" xmlns="" id="{804F6EB2-46AB-644C-9B14-B915E89C21AF}"/>
              </a:ext>
            </a:extLst>
          </p:cNvPr>
          <p:cNvPicPr>
            <a:picLocks noChangeAspect="1"/>
          </p:cNvPicPr>
          <p:nvPr/>
        </p:nvPicPr>
        <p:blipFill rotWithShape="1">
          <a:blip r:embed="rId7">
            <a:extLst>
              <a:ext uri="{28A0092B-C50C-407E-A947-70E740481C1C}">
                <a14:useLocalDpi xmlns:a14="http://schemas.microsoft.com/office/drawing/2010/main" val="0"/>
              </a:ext>
            </a:extLst>
          </a:blip>
          <a:srcRect t="8507" b="36944"/>
          <a:stretch/>
        </p:blipFill>
        <p:spPr>
          <a:xfrm>
            <a:off x="3893724" y="4491790"/>
            <a:ext cx="1373605" cy="1330001"/>
          </a:xfrm>
          <a:prstGeom prst="rect">
            <a:avLst/>
          </a:prstGeom>
        </p:spPr>
      </p:pic>
      <p:pic>
        <p:nvPicPr>
          <p:cNvPr id="17" name="Picture 16">
            <a:extLst>
              <a:ext uri="{FF2B5EF4-FFF2-40B4-BE49-F238E27FC236}">
                <a16:creationId xmlns:a16="http://schemas.microsoft.com/office/drawing/2014/main" xmlns="" id="{1F041735-1C74-A54E-9F6F-3BFAC4A2C063}"/>
              </a:ext>
            </a:extLst>
          </p:cNvPr>
          <p:cNvPicPr>
            <a:picLocks noChangeAspect="1"/>
          </p:cNvPicPr>
          <p:nvPr/>
        </p:nvPicPr>
        <p:blipFill rotWithShape="1">
          <a:blip r:embed="rId8">
            <a:extLst>
              <a:ext uri="{28A0092B-C50C-407E-A947-70E740481C1C}">
                <a14:useLocalDpi xmlns:a14="http://schemas.microsoft.com/office/drawing/2010/main" val="0"/>
              </a:ext>
            </a:extLst>
          </a:blip>
          <a:srcRect l="3018" t="18790" r="18706" b="38281"/>
          <a:stretch/>
        </p:blipFill>
        <p:spPr>
          <a:xfrm>
            <a:off x="5440020" y="4491790"/>
            <a:ext cx="1366254" cy="1330001"/>
          </a:xfrm>
          <a:prstGeom prst="rect">
            <a:avLst/>
          </a:prstGeom>
        </p:spPr>
      </p:pic>
    </p:spTree>
    <p:extLst>
      <p:ext uri="{BB962C8B-B14F-4D97-AF65-F5344CB8AC3E}">
        <p14:creationId xmlns:p14="http://schemas.microsoft.com/office/powerpoint/2010/main" val="3453846546"/>
      </p:ext>
    </p:extLst>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mSecJnk.gif" descr="mSecJnk.gif"/>
          <p:cNvPicPr>
            <a:picLocks/>
          </p:cNvPicPr>
          <p:nvPr/>
        </p:nvPicPr>
        <p:blipFill>
          <a:blip r:embed="rId2">
            <a:extLst/>
          </a:blip>
          <a:stretch>
            <a:fillRect/>
          </a:stretch>
        </p:blipFill>
        <p:spPr>
          <a:xfrm>
            <a:off x="3266094" y="4471186"/>
            <a:ext cx="2611812" cy="1958859"/>
          </a:xfrm>
          <a:prstGeom prst="rect">
            <a:avLst/>
          </a:prstGeom>
          <a:ln w="12700">
            <a:miter lim="400000"/>
          </a:ln>
        </p:spPr>
      </p:pic>
      <p:sp>
        <p:nvSpPr>
          <p:cNvPr id="289" name="Line"/>
          <p:cNvSpPr/>
          <p:nvPr/>
        </p:nvSpPr>
        <p:spPr>
          <a:xfrm flipH="1" flipV="1">
            <a:off x="358672" y="124336"/>
            <a:ext cx="365" cy="488850"/>
          </a:xfrm>
          <a:prstGeom prst="line">
            <a:avLst/>
          </a:prstGeom>
          <a:ln w="101600">
            <a:solidFill>
              <a:schemeClr val="accent1"/>
            </a:solidFill>
            <a:miter/>
          </a:ln>
        </p:spPr>
        <p:txBody>
          <a:bodyPr lIns="45719" rIns="45719"/>
          <a:lstStyle/>
          <a:p>
            <a:endParaRPr/>
          </a:p>
        </p:txBody>
      </p:sp>
      <p:sp>
        <p:nvSpPr>
          <p:cNvPr id="290" name="We are a group of mentors of predominately computer science majors from the UTEP aiming to take what we have learned throughout our semesters of college and present it to a community of younger students in the hopes of inspiring them and motivating them to join the field of Computer Science"/>
          <p:cNvSpPr txBox="1"/>
          <p:nvPr/>
        </p:nvSpPr>
        <p:spPr>
          <a:xfrm>
            <a:off x="1365238" y="2326122"/>
            <a:ext cx="6413525" cy="25360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lnSpc>
                <a:spcPct val="130000"/>
              </a:lnSpc>
              <a:defRPr sz="2300">
                <a:latin typeface="Helvetica Neue"/>
                <a:ea typeface="Helvetica Neue"/>
                <a:cs typeface="Helvetica Neue"/>
                <a:sym typeface="Helvetica Neue"/>
              </a:defRPr>
            </a:lvl1pPr>
          </a:lstStyle>
          <a:p>
            <a:r>
              <a:rPr lang="en-US" sz="3200" dirty="0"/>
              <a:t>Spark a passion for computer science in young students in the El Paso community </a:t>
            </a:r>
          </a:p>
          <a:p>
            <a:r>
              <a:rPr lang="en-US" sz="3200" i="1" dirty="0"/>
              <a:t>through mentorship</a:t>
            </a:r>
            <a:r>
              <a:rPr lang="en-US" sz="3200" dirty="0"/>
              <a:t>.</a:t>
            </a:r>
          </a:p>
        </p:txBody>
      </p:sp>
      <p:sp>
        <p:nvSpPr>
          <p:cNvPr id="6" name="Our Team">
            <a:extLst>
              <a:ext uri="{FF2B5EF4-FFF2-40B4-BE49-F238E27FC236}">
                <a16:creationId xmlns:a16="http://schemas.microsoft.com/office/drawing/2014/main" xmlns="" id="{4A8C1796-4C37-EA4B-8173-174D37711427}"/>
              </a:ext>
            </a:extLst>
          </p:cNvPr>
          <p:cNvSpPr txBox="1"/>
          <p:nvPr/>
        </p:nvSpPr>
        <p:spPr>
          <a:xfrm>
            <a:off x="688753" y="1143734"/>
            <a:ext cx="2609911" cy="6155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nSpc>
                <a:spcPct val="80000"/>
              </a:lnSpc>
              <a:defRPr sz="4800" b="1">
                <a:latin typeface="Montserrat ExtraBold"/>
                <a:ea typeface="Montserrat ExtraBold"/>
                <a:cs typeface="Montserrat ExtraBold"/>
                <a:sym typeface="Montserrat ExtraBold"/>
              </a:defRPr>
            </a:pPr>
            <a:r>
              <a:rPr dirty="0">
                <a:latin typeface="Helvetica Neue" panose="02000503000000020004" pitchFamily="2" charset="0"/>
              </a:rPr>
              <a:t>Our </a:t>
            </a:r>
            <a:r>
              <a:rPr lang="en-US" dirty="0">
                <a:solidFill>
                  <a:schemeClr val="accent1"/>
                </a:solidFill>
                <a:latin typeface="Helvetica Neue" panose="02000503000000020004" pitchFamily="2" charset="0"/>
              </a:rPr>
              <a:t>Goal</a:t>
            </a:r>
            <a:endParaRPr dirty="0">
              <a:solidFill>
                <a:schemeClr val="accent1"/>
              </a:solidFill>
              <a:latin typeface="Helvetica Neue" panose="02000503000000020004" pitchFamily="2" charset="0"/>
            </a:endParaRPr>
          </a:p>
        </p:txBody>
      </p:sp>
    </p:spTree>
    <p:extLst>
      <p:ext uri="{BB962C8B-B14F-4D97-AF65-F5344CB8AC3E}">
        <p14:creationId xmlns:p14="http://schemas.microsoft.com/office/powerpoint/2010/main" val="3634643008"/>
      </p:ext>
    </p:extLst>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Our program focuses on teaching the fundamentals of Computer Science in a way that engages students and encourages them to pursue a career in CS, through lessons including:"/>
          <p:cNvSpPr txBox="1"/>
          <p:nvPr/>
        </p:nvSpPr>
        <p:spPr>
          <a:xfrm>
            <a:off x="0" y="1921759"/>
            <a:ext cx="9144000" cy="116544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nSpc>
                <a:spcPct val="120000"/>
              </a:lnSpc>
              <a:defRPr sz="2000">
                <a:latin typeface="Montserrat-Medium"/>
                <a:ea typeface="Montserrat-Medium"/>
                <a:cs typeface="Montserrat-Medium"/>
                <a:sym typeface="Montserrat-Medium"/>
              </a:defRPr>
            </a:lvl1pPr>
          </a:lstStyle>
          <a:p>
            <a:pPr algn="ctr"/>
            <a:r>
              <a:rPr lang="en-US" sz="3200" dirty="0">
                <a:latin typeface="Helvetica Neue" panose="02000503000000020004" pitchFamily="2" charset="0"/>
              </a:rPr>
              <a:t>F</a:t>
            </a:r>
            <a:r>
              <a:rPr sz="3200" dirty="0">
                <a:latin typeface="Helvetica Neue" panose="02000503000000020004" pitchFamily="2" charset="0"/>
              </a:rPr>
              <a:t>ocus</a:t>
            </a:r>
            <a:r>
              <a:rPr lang="en-US" sz="3200" dirty="0">
                <a:latin typeface="Helvetica Neue" panose="02000503000000020004" pitchFamily="2" charset="0"/>
              </a:rPr>
              <a:t>ed on engaging students through</a:t>
            </a:r>
          </a:p>
          <a:p>
            <a:pPr algn="ctr"/>
            <a:r>
              <a:rPr lang="en-US" sz="3200" dirty="0">
                <a:latin typeface="Helvetica Neue" panose="02000503000000020004" pitchFamily="2" charset="0"/>
              </a:rPr>
              <a:t>unique activities involving:</a:t>
            </a:r>
          </a:p>
        </p:txBody>
      </p:sp>
      <p:sp>
        <p:nvSpPr>
          <p:cNvPr id="329" name="Computational Thinking"/>
          <p:cNvSpPr txBox="1"/>
          <p:nvPr/>
        </p:nvSpPr>
        <p:spPr>
          <a:xfrm>
            <a:off x="932697" y="4859232"/>
            <a:ext cx="1409236" cy="4584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1600">
                <a:latin typeface="Montserrat"/>
                <a:ea typeface="Montserrat"/>
                <a:cs typeface="Montserrat"/>
                <a:sym typeface="Montserrat"/>
              </a:defRPr>
            </a:lvl1pPr>
          </a:lstStyle>
          <a:p>
            <a:pPr algn="ctr"/>
            <a:r>
              <a:rPr dirty="0">
                <a:latin typeface="Helvetica Neue" panose="02000503000000020004" pitchFamily="2" charset="0"/>
              </a:rPr>
              <a:t>Computational Thinking</a:t>
            </a:r>
          </a:p>
        </p:txBody>
      </p:sp>
      <p:sp>
        <p:nvSpPr>
          <p:cNvPr id="331" name="Problem Solving"/>
          <p:cNvSpPr txBox="1"/>
          <p:nvPr/>
        </p:nvSpPr>
        <p:spPr>
          <a:xfrm>
            <a:off x="3021885" y="4948970"/>
            <a:ext cx="1384843" cy="44730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1600">
                <a:latin typeface="Montserrat"/>
                <a:ea typeface="Montserrat"/>
                <a:cs typeface="Montserrat"/>
                <a:sym typeface="Montserrat"/>
              </a:defRPr>
            </a:lvl1pPr>
          </a:lstStyle>
          <a:p>
            <a:pPr algn="ctr"/>
            <a:r>
              <a:rPr dirty="0">
                <a:latin typeface="Helvetica Neue" panose="02000503000000020004" pitchFamily="2" charset="0"/>
              </a:rPr>
              <a:t>Problem Solving</a:t>
            </a:r>
          </a:p>
        </p:txBody>
      </p:sp>
      <p:sp>
        <p:nvSpPr>
          <p:cNvPr id="333" name="HTML &amp; CSS"/>
          <p:cNvSpPr txBox="1"/>
          <p:nvPr/>
        </p:nvSpPr>
        <p:spPr>
          <a:xfrm>
            <a:off x="4879061" y="4980786"/>
            <a:ext cx="1384843" cy="22570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1600">
                <a:latin typeface="Montserrat"/>
                <a:ea typeface="Montserrat"/>
                <a:cs typeface="Montserrat"/>
                <a:sym typeface="Montserrat"/>
              </a:defRPr>
            </a:lvl1pPr>
          </a:lstStyle>
          <a:p>
            <a:r>
              <a:rPr dirty="0">
                <a:latin typeface="Helvetica Neue" panose="02000503000000020004" pitchFamily="2" charset="0"/>
              </a:rPr>
              <a:t>HTML &amp; CSS</a:t>
            </a:r>
          </a:p>
        </p:txBody>
      </p:sp>
      <p:sp>
        <p:nvSpPr>
          <p:cNvPr id="335" name="Python Programming"/>
          <p:cNvSpPr txBox="1"/>
          <p:nvPr/>
        </p:nvSpPr>
        <p:spPr>
          <a:xfrm>
            <a:off x="6440633" y="4944760"/>
            <a:ext cx="1384843" cy="45847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1600">
                <a:latin typeface="Montserrat"/>
                <a:ea typeface="Montserrat"/>
                <a:cs typeface="Montserrat"/>
                <a:sym typeface="Montserrat"/>
              </a:defRPr>
            </a:lvl1pPr>
          </a:lstStyle>
          <a:p>
            <a:pPr algn="ctr"/>
            <a:r>
              <a:rPr dirty="0">
                <a:latin typeface="Helvetica Neue" panose="02000503000000020004" pitchFamily="2" charset="0"/>
              </a:rPr>
              <a:t>Python Programming</a:t>
            </a:r>
          </a:p>
        </p:txBody>
      </p:sp>
      <p:pic>
        <p:nvPicPr>
          <p:cNvPr id="337" name="science_icon.png" descr="science_icon.png"/>
          <p:cNvPicPr>
            <a:picLocks noGrp="1" noChangeAspect="1"/>
          </p:cNvPicPr>
          <p:nvPr>
            <p:ph type="pic" idx="13"/>
          </p:nvPr>
        </p:nvPicPr>
        <p:blipFill>
          <a:blip r:embed="rId3">
            <a:extLst/>
          </a:blip>
          <a:srcRect t="5411" b="5411"/>
          <a:stretch>
            <a:fillRect/>
          </a:stretch>
        </p:blipFill>
        <p:spPr>
          <a:xfrm>
            <a:off x="1200337" y="3722599"/>
            <a:ext cx="873956" cy="1035684"/>
          </a:xfrm>
          <a:prstGeom prst="rect">
            <a:avLst/>
          </a:prstGeom>
        </p:spPr>
      </p:pic>
      <p:pic>
        <p:nvPicPr>
          <p:cNvPr id="338" name="Coding-Html-icon.png" descr="Coding-Html-icon.png"/>
          <p:cNvPicPr>
            <a:picLocks noChangeAspect="1"/>
          </p:cNvPicPr>
          <p:nvPr/>
        </p:nvPicPr>
        <p:blipFill>
          <a:blip r:embed="rId4">
            <a:extLst/>
          </a:blip>
          <a:stretch>
            <a:fillRect/>
          </a:stretch>
        </p:blipFill>
        <p:spPr>
          <a:xfrm>
            <a:off x="5053957" y="3821440"/>
            <a:ext cx="767716" cy="1023621"/>
          </a:xfrm>
          <a:prstGeom prst="rect">
            <a:avLst/>
          </a:prstGeom>
          <a:ln w="12700">
            <a:miter lim="400000"/>
          </a:ln>
        </p:spPr>
      </p:pic>
      <p:pic>
        <p:nvPicPr>
          <p:cNvPr id="339" name="opengraph-icon-200x200.png" descr="opengraph-icon-200x200.png"/>
          <p:cNvPicPr>
            <a:picLocks noChangeAspect="1"/>
          </p:cNvPicPr>
          <p:nvPr/>
        </p:nvPicPr>
        <p:blipFill>
          <a:blip r:embed="rId5">
            <a:extLst/>
          </a:blip>
          <a:stretch>
            <a:fillRect/>
          </a:stretch>
        </p:blipFill>
        <p:spPr>
          <a:xfrm>
            <a:off x="6659947" y="3719165"/>
            <a:ext cx="946216" cy="1261621"/>
          </a:xfrm>
          <a:prstGeom prst="rect">
            <a:avLst/>
          </a:prstGeom>
          <a:ln w="12700">
            <a:miter lim="400000"/>
          </a:ln>
        </p:spPr>
      </p:pic>
      <p:pic>
        <p:nvPicPr>
          <p:cNvPr id="340" name="sqyobvzplkfpooedmcrt.png" descr="sqyobvzplkfpooedmcrt.png"/>
          <p:cNvPicPr>
            <a:picLocks noChangeAspect="1"/>
          </p:cNvPicPr>
          <p:nvPr/>
        </p:nvPicPr>
        <p:blipFill>
          <a:blip r:embed="rId6">
            <a:extLst/>
          </a:blip>
          <a:stretch>
            <a:fillRect/>
          </a:stretch>
        </p:blipFill>
        <p:spPr>
          <a:xfrm>
            <a:off x="3194726" y="3728477"/>
            <a:ext cx="859437" cy="1145915"/>
          </a:xfrm>
          <a:prstGeom prst="rect">
            <a:avLst/>
          </a:prstGeom>
          <a:ln w="12700">
            <a:miter lim="400000"/>
          </a:ln>
        </p:spPr>
      </p:pic>
      <p:sp>
        <p:nvSpPr>
          <p:cNvPr id="15" name="Line">
            <a:extLst>
              <a:ext uri="{FF2B5EF4-FFF2-40B4-BE49-F238E27FC236}">
                <a16:creationId xmlns:a16="http://schemas.microsoft.com/office/drawing/2014/main" xmlns="" id="{2D4E4787-B5A7-AD48-AC4C-AE6E01566C6D}"/>
              </a:ext>
            </a:extLst>
          </p:cNvPr>
          <p:cNvSpPr/>
          <p:nvPr/>
        </p:nvSpPr>
        <p:spPr>
          <a:xfrm flipH="1" flipV="1">
            <a:off x="358672" y="124336"/>
            <a:ext cx="365" cy="488850"/>
          </a:xfrm>
          <a:prstGeom prst="line">
            <a:avLst/>
          </a:prstGeom>
          <a:ln w="101600">
            <a:solidFill>
              <a:schemeClr val="accent1"/>
            </a:solidFill>
            <a:miter/>
          </a:ln>
        </p:spPr>
        <p:txBody>
          <a:bodyPr lIns="45719" rIns="45719"/>
          <a:lstStyle/>
          <a:p>
            <a:endParaRPr/>
          </a:p>
        </p:txBody>
      </p:sp>
      <p:sp>
        <p:nvSpPr>
          <p:cNvPr id="16" name="Our Team">
            <a:extLst>
              <a:ext uri="{FF2B5EF4-FFF2-40B4-BE49-F238E27FC236}">
                <a16:creationId xmlns:a16="http://schemas.microsoft.com/office/drawing/2014/main" xmlns="" id="{CC7EA588-E67E-2540-A34F-3F4F5730FFE7}"/>
              </a:ext>
            </a:extLst>
          </p:cNvPr>
          <p:cNvSpPr txBox="1"/>
          <p:nvPr/>
        </p:nvSpPr>
        <p:spPr>
          <a:xfrm>
            <a:off x="688753" y="1143734"/>
            <a:ext cx="3796067" cy="6155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nSpc>
                <a:spcPct val="80000"/>
              </a:lnSpc>
              <a:defRPr sz="4800" b="1">
                <a:latin typeface="Montserrat ExtraBold"/>
                <a:ea typeface="Montserrat ExtraBold"/>
                <a:cs typeface="Montserrat ExtraBold"/>
                <a:sym typeface="Montserrat ExtraBold"/>
              </a:defRPr>
            </a:pPr>
            <a:r>
              <a:rPr dirty="0">
                <a:latin typeface="Helvetica Neue" panose="02000503000000020004" pitchFamily="2" charset="0"/>
              </a:rPr>
              <a:t>Our </a:t>
            </a:r>
            <a:r>
              <a:rPr lang="en-US" dirty="0">
                <a:solidFill>
                  <a:schemeClr val="accent1"/>
                </a:solidFill>
                <a:latin typeface="Helvetica Neue" panose="02000503000000020004" pitchFamily="2" charset="0"/>
              </a:rPr>
              <a:t>Program</a:t>
            </a:r>
            <a:endParaRPr dirty="0">
              <a:solidFill>
                <a:schemeClr val="accent1"/>
              </a:solidFill>
              <a:latin typeface="Helvetica Neue" panose="02000503000000020004" pitchFamily="2" charset="0"/>
            </a:endParaRPr>
          </a:p>
        </p:txBody>
      </p:sp>
    </p:spTree>
    <p:extLst>
      <p:ext uri="{BB962C8B-B14F-4D97-AF65-F5344CB8AC3E}">
        <p14:creationId xmlns:p14="http://schemas.microsoft.com/office/powerpoint/2010/main" val="2103945108"/>
      </p:ext>
    </p:extLst>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We are looking to expand our program"/>
          <p:cNvSpPr txBox="1">
            <a:spLocks noGrp="1"/>
          </p:cNvSpPr>
          <p:nvPr>
            <p:ph type="title" idx="4294967295"/>
          </p:nvPr>
        </p:nvSpPr>
        <p:spPr>
          <a:xfrm>
            <a:off x="506628" y="622502"/>
            <a:ext cx="5552184" cy="2852218"/>
          </a:xfrm>
          <a:prstGeom prst="rect">
            <a:avLst/>
          </a:prstGeom>
        </p:spPr>
        <p:txBody>
          <a:bodyPr anchor="t">
            <a:normAutofit/>
          </a:bodyPr>
          <a:lstStyle>
            <a:lvl1pPr defTabSz="704087">
              <a:defRPr sz="3464" b="1">
                <a:latin typeface="Helvetica Neue"/>
                <a:ea typeface="Helvetica Neue"/>
                <a:cs typeface="Helvetica Neue"/>
                <a:sym typeface="Helvetica Neue"/>
              </a:defRPr>
            </a:lvl1pPr>
          </a:lstStyle>
          <a:p>
            <a:r>
              <a:rPr sz="3200" dirty="0"/>
              <a:t>We are looking to expand </a:t>
            </a:r>
            <a:r>
              <a:rPr lang="en-US" sz="3200" dirty="0"/>
              <a:t>for the 2018-2019 academic year</a:t>
            </a:r>
            <a:endParaRPr sz="3200" dirty="0"/>
          </a:p>
        </p:txBody>
      </p:sp>
      <p:sp>
        <p:nvSpPr>
          <p:cNvPr id="343" name="We want to branch out to different schools and try to extend our program to them in order to reach different demographics of students and work with them under different learning environments. In order to better collaborate with different districts and schools around the city, we ask for the following things…"/>
          <p:cNvSpPr txBox="1"/>
          <p:nvPr/>
        </p:nvSpPr>
        <p:spPr>
          <a:xfrm>
            <a:off x="506628" y="2454743"/>
            <a:ext cx="6427536" cy="377847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defTabSz="914318">
              <a:lnSpc>
                <a:spcPct val="145000"/>
              </a:lnSpc>
              <a:spcBef>
                <a:spcPts val="1000"/>
              </a:spcBef>
              <a:defRPr sz="1700">
                <a:solidFill>
                  <a:srgbClr val="000000">
                    <a:alpha val="80000"/>
                  </a:srgbClr>
                </a:solidFill>
                <a:latin typeface="Helvetica Neue"/>
                <a:ea typeface="Helvetica Neue"/>
                <a:cs typeface="Helvetica Neue"/>
                <a:sym typeface="Helvetica Neue"/>
              </a:defRPr>
            </a:lvl1pPr>
          </a:lstStyle>
          <a:p>
            <a:endParaRPr lang="en-US" sz="3200" i="1" dirty="0"/>
          </a:p>
          <a:p>
            <a:r>
              <a:rPr lang="en-US" sz="2800" i="1" dirty="0"/>
              <a:t>2015-2016: St. Patrick’s MS</a:t>
            </a:r>
          </a:p>
          <a:p>
            <a:r>
              <a:rPr lang="en-US" sz="2800" i="1" dirty="0"/>
              <a:t>2017-2018: El Paso HS</a:t>
            </a:r>
          </a:p>
          <a:p>
            <a:r>
              <a:rPr lang="en-US" sz="2800" i="1" dirty="0">
                <a:solidFill>
                  <a:schemeClr val="accent1">
                    <a:alpha val="80000"/>
                  </a:schemeClr>
                </a:solidFill>
              </a:rPr>
              <a:t>2018-2019: Your school could be it!</a:t>
            </a:r>
          </a:p>
          <a:p>
            <a:endParaRPr lang="en-US" sz="3200" i="1" dirty="0"/>
          </a:p>
        </p:txBody>
      </p:sp>
      <p:pic>
        <p:nvPicPr>
          <p:cNvPr id="344" name="map.png" descr="map.png"/>
          <p:cNvPicPr>
            <a:picLocks noChangeAspect="1"/>
          </p:cNvPicPr>
          <p:nvPr/>
        </p:nvPicPr>
        <p:blipFill>
          <a:blip r:embed="rId2">
            <a:extLst/>
          </a:blip>
          <a:stretch>
            <a:fillRect/>
          </a:stretch>
        </p:blipFill>
        <p:spPr>
          <a:xfrm>
            <a:off x="5573215" y="1749666"/>
            <a:ext cx="2519001" cy="3358668"/>
          </a:xfrm>
          <a:prstGeom prst="rect">
            <a:avLst/>
          </a:prstGeom>
          <a:ln w="12700">
            <a:miter lim="400000"/>
          </a:ln>
        </p:spPr>
      </p:pic>
      <p:sp>
        <p:nvSpPr>
          <p:cNvPr id="3" name="TextBox 2">
            <a:extLst>
              <a:ext uri="{FF2B5EF4-FFF2-40B4-BE49-F238E27FC236}">
                <a16:creationId xmlns:a16="http://schemas.microsoft.com/office/drawing/2014/main" xmlns="" id="{FB248564-9C64-FF43-9453-F2B0BE2A2268}"/>
              </a:ext>
            </a:extLst>
          </p:cNvPr>
          <p:cNvSpPr txBox="1"/>
          <p:nvPr/>
        </p:nvSpPr>
        <p:spPr>
          <a:xfrm>
            <a:off x="85821" y="6227044"/>
            <a:ext cx="914399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ontserrat Light"/>
                <a:ea typeface="Montserrat Light"/>
                <a:cs typeface="Montserrat Light"/>
                <a:sym typeface="Montserrat Light"/>
              </a:rPr>
              <a:t>Elementary, Middle, or High</a:t>
            </a:r>
          </a:p>
        </p:txBody>
      </p:sp>
    </p:spTree>
    <p:extLst>
      <p:ext uri="{BB962C8B-B14F-4D97-AF65-F5344CB8AC3E}">
        <p14:creationId xmlns:p14="http://schemas.microsoft.com/office/powerpoint/2010/main" val="1098094579"/>
      </p:ext>
    </p:extLst>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Image" descr="Image"/>
          <p:cNvPicPr>
            <a:picLocks noGrp="1" noChangeAspect="1"/>
          </p:cNvPicPr>
          <p:nvPr>
            <p:ph type="pic" idx="13"/>
          </p:nvPr>
        </p:nvPicPr>
        <p:blipFill>
          <a:blip r:embed="rId2">
            <a:extLst/>
          </a:blip>
          <a:stretch>
            <a:fillRect/>
          </a:stretch>
        </p:blipFill>
        <p:spPr>
          <a:prstGeom prst="rect">
            <a:avLst/>
          </a:prstGeom>
        </p:spPr>
      </p:pic>
      <p:sp>
        <p:nvSpPr>
          <p:cNvPr id="347" name="Rectangle"/>
          <p:cNvSpPr/>
          <p:nvPr/>
        </p:nvSpPr>
        <p:spPr>
          <a:xfrm>
            <a:off x="112669" y="1"/>
            <a:ext cx="9144001" cy="6858001"/>
          </a:xfrm>
          <a:prstGeom prst="rect">
            <a:avLst/>
          </a:prstGeom>
          <a:solidFill>
            <a:srgbClr val="FFFFFF">
              <a:alpha val="70000"/>
            </a:srgbClr>
          </a:solidFill>
          <a:ln w="12700">
            <a:miter lim="400000"/>
          </a:ln>
        </p:spPr>
        <p:txBody>
          <a:bodyPr lIns="45719" rIns="45719" anchor="ctr"/>
          <a:lstStyle/>
          <a:p>
            <a:pPr algn="ctr">
              <a:defRPr sz="1900">
                <a:solidFill>
                  <a:srgbClr val="FFFFFF"/>
                </a:solidFill>
              </a:defRPr>
            </a:pPr>
            <a:endParaRPr/>
          </a:p>
        </p:txBody>
      </p:sp>
      <p:sp>
        <p:nvSpPr>
          <p:cNvPr id="348" name="Committed Students"/>
          <p:cNvSpPr txBox="1"/>
          <p:nvPr/>
        </p:nvSpPr>
        <p:spPr>
          <a:xfrm>
            <a:off x="491596" y="1521489"/>
            <a:ext cx="2466139" cy="670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500">
                <a:latin typeface="Helvetica Neue"/>
                <a:ea typeface="Helvetica Neue"/>
                <a:cs typeface="Helvetica Neue"/>
                <a:sym typeface="Helvetica Neue"/>
              </a:defRPr>
            </a:lvl1pPr>
          </a:lstStyle>
          <a:p>
            <a:r>
              <a:rPr sz="2400" dirty="0"/>
              <a:t>Committed Students</a:t>
            </a:r>
          </a:p>
        </p:txBody>
      </p:sp>
      <p:sp>
        <p:nvSpPr>
          <p:cNvPr id="349" name="Dedicated students willing to learn the basics and essentials of the field of computer science."/>
          <p:cNvSpPr txBox="1"/>
          <p:nvPr/>
        </p:nvSpPr>
        <p:spPr>
          <a:xfrm>
            <a:off x="601365" y="2083043"/>
            <a:ext cx="2246602" cy="13683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ts val="4900"/>
              </a:lnSpc>
              <a:defRPr sz="2000">
                <a:solidFill>
                  <a:srgbClr val="0D0D0D"/>
                </a:solidFill>
                <a:latin typeface="Helvetica Neue Light"/>
                <a:ea typeface="Helvetica Neue Light"/>
                <a:cs typeface="Helvetica Neue Light"/>
                <a:sym typeface="Helvetica Neue Light"/>
              </a:defRPr>
            </a:lvl1pPr>
          </a:lstStyle>
          <a:p>
            <a:pPr>
              <a:lnSpc>
                <a:spcPts val="2700"/>
              </a:lnSpc>
            </a:pPr>
            <a:r>
              <a:rPr sz="1600" dirty="0"/>
              <a:t>Dedicated students willing to learn the basics and essentials of the field of computer science.</a:t>
            </a:r>
          </a:p>
        </p:txBody>
      </p:sp>
      <p:sp>
        <p:nvSpPr>
          <p:cNvPr id="350" name="Afternoon Sessions"/>
          <p:cNvSpPr txBox="1"/>
          <p:nvPr/>
        </p:nvSpPr>
        <p:spPr>
          <a:xfrm>
            <a:off x="690517" y="4716546"/>
            <a:ext cx="2258123" cy="2821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500">
                <a:latin typeface="Helvetica Neue"/>
                <a:ea typeface="Helvetica Neue"/>
                <a:cs typeface="Helvetica Neue"/>
                <a:sym typeface="Helvetica Neue"/>
              </a:defRPr>
            </a:lvl1pPr>
          </a:lstStyle>
          <a:p>
            <a:r>
              <a:rPr sz="2000" dirty="0"/>
              <a:t>Afternoon Sessions</a:t>
            </a:r>
          </a:p>
        </p:txBody>
      </p:sp>
      <p:sp>
        <p:nvSpPr>
          <p:cNvPr id="351" name="Admin Support"/>
          <p:cNvSpPr txBox="1"/>
          <p:nvPr/>
        </p:nvSpPr>
        <p:spPr>
          <a:xfrm>
            <a:off x="3272857" y="1521489"/>
            <a:ext cx="2258123" cy="33855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500">
                <a:latin typeface="Helvetica Neue"/>
                <a:ea typeface="Helvetica Neue"/>
                <a:cs typeface="Helvetica Neue"/>
                <a:sym typeface="Helvetica Neue"/>
              </a:defRPr>
            </a:lvl1pPr>
          </a:lstStyle>
          <a:p>
            <a:r>
              <a:rPr sz="2400" dirty="0"/>
              <a:t>Admin Support</a:t>
            </a:r>
          </a:p>
        </p:txBody>
      </p:sp>
      <p:sp>
        <p:nvSpPr>
          <p:cNvPr id="352" name="Instructor Support"/>
          <p:cNvSpPr txBox="1"/>
          <p:nvPr/>
        </p:nvSpPr>
        <p:spPr>
          <a:xfrm>
            <a:off x="3272857" y="4716546"/>
            <a:ext cx="2258123" cy="2821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500">
                <a:latin typeface="Helvetica Neue"/>
                <a:ea typeface="Helvetica Neue"/>
                <a:cs typeface="Helvetica Neue"/>
                <a:sym typeface="Helvetica Neue"/>
              </a:defRPr>
            </a:lvl1pPr>
          </a:lstStyle>
          <a:p>
            <a:r>
              <a:rPr sz="2000" dirty="0"/>
              <a:t>Instructor Support</a:t>
            </a:r>
          </a:p>
        </p:txBody>
      </p:sp>
      <p:sp>
        <p:nvSpPr>
          <p:cNvPr id="353" name="Campus Technologists Support"/>
          <p:cNvSpPr txBox="1"/>
          <p:nvPr/>
        </p:nvSpPr>
        <p:spPr>
          <a:xfrm>
            <a:off x="5610625" y="1546889"/>
            <a:ext cx="3464682" cy="2821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500">
                <a:latin typeface="Helvetica Neue"/>
                <a:ea typeface="Helvetica Neue"/>
                <a:cs typeface="Helvetica Neue"/>
                <a:sym typeface="Helvetica Neue"/>
              </a:defRPr>
            </a:lvl1pPr>
          </a:lstStyle>
          <a:p>
            <a:r>
              <a:rPr lang="en-US" sz="2000" dirty="0"/>
              <a:t>Campus Technologist </a:t>
            </a:r>
            <a:r>
              <a:rPr sz="2000" dirty="0"/>
              <a:t>Support</a:t>
            </a:r>
          </a:p>
        </p:txBody>
      </p:sp>
      <p:sp>
        <p:nvSpPr>
          <p:cNvPr id="354" name="Clear, Consistent Communication"/>
          <p:cNvSpPr txBox="1"/>
          <p:nvPr/>
        </p:nvSpPr>
        <p:spPr>
          <a:xfrm>
            <a:off x="5466108" y="4716546"/>
            <a:ext cx="3855217" cy="2821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defRPr sz="2500">
                <a:latin typeface="Helvetica Neue"/>
                <a:ea typeface="Helvetica Neue"/>
                <a:cs typeface="Helvetica Neue"/>
                <a:sym typeface="Helvetica Neue"/>
              </a:defRPr>
            </a:lvl1pPr>
          </a:lstStyle>
          <a:p>
            <a:pPr algn="ctr"/>
            <a:r>
              <a:rPr sz="2000" dirty="0"/>
              <a:t>Clear, Consistent Communication</a:t>
            </a:r>
          </a:p>
        </p:txBody>
      </p:sp>
      <p:pic>
        <p:nvPicPr>
          <p:cNvPr id="355" name="person-flat.png" descr="person-flat.png"/>
          <p:cNvPicPr>
            <a:picLocks noChangeAspect="1"/>
          </p:cNvPicPr>
          <p:nvPr/>
        </p:nvPicPr>
        <p:blipFill>
          <a:blip r:embed="rId3">
            <a:extLst/>
          </a:blip>
          <a:stretch>
            <a:fillRect/>
          </a:stretch>
        </p:blipFill>
        <p:spPr>
          <a:xfrm>
            <a:off x="1230033" y="489322"/>
            <a:ext cx="767716" cy="1023621"/>
          </a:xfrm>
          <a:prstGeom prst="rect">
            <a:avLst/>
          </a:prstGeom>
          <a:ln w="12700">
            <a:miter lim="400000"/>
          </a:ln>
        </p:spPr>
      </p:pic>
      <p:pic>
        <p:nvPicPr>
          <p:cNvPr id="356" name="868319_people_512x512.png" descr="868319_people_512x512.png"/>
          <p:cNvPicPr>
            <a:picLocks noChangeAspect="1"/>
          </p:cNvPicPr>
          <p:nvPr/>
        </p:nvPicPr>
        <p:blipFill>
          <a:blip r:embed="rId4">
            <a:extLst/>
          </a:blip>
          <a:stretch>
            <a:fillRect/>
          </a:stretch>
        </p:blipFill>
        <p:spPr>
          <a:xfrm>
            <a:off x="3755764" y="489322"/>
            <a:ext cx="767716" cy="1023621"/>
          </a:xfrm>
          <a:prstGeom prst="rect">
            <a:avLst/>
          </a:prstGeom>
          <a:ln w="12700">
            <a:miter lim="400000"/>
          </a:ln>
        </p:spPr>
      </p:pic>
      <p:pic>
        <p:nvPicPr>
          <p:cNvPr id="357" name="tv.png" descr="tv.png"/>
          <p:cNvPicPr>
            <a:picLocks noChangeAspect="1"/>
          </p:cNvPicPr>
          <p:nvPr/>
        </p:nvPicPr>
        <p:blipFill>
          <a:blip r:embed="rId5">
            <a:extLst/>
          </a:blip>
          <a:stretch>
            <a:fillRect/>
          </a:stretch>
        </p:blipFill>
        <p:spPr>
          <a:xfrm>
            <a:off x="6704031" y="463860"/>
            <a:ext cx="805909" cy="1074544"/>
          </a:xfrm>
          <a:prstGeom prst="rect">
            <a:avLst/>
          </a:prstGeom>
          <a:ln w="12700">
            <a:miter lim="400000"/>
          </a:ln>
        </p:spPr>
      </p:pic>
      <p:pic>
        <p:nvPicPr>
          <p:cNvPr id="358" name="clock-flat.png" descr="clock-flat.png"/>
          <p:cNvPicPr>
            <a:picLocks noChangeAspect="1"/>
          </p:cNvPicPr>
          <p:nvPr/>
        </p:nvPicPr>
        <p:blipFill>
          <a:blip r:embed="rId6">
            <a:extLst/>
          </a:blip>
          <a:stretch>
            <a:fillRect/>
          </a:stretch>
        </p:blipFill>
        <p:spPr>
          <a:xfrm>
            <a:off x="1230415" y="3714717"/>
            <a:ext cx="766952" cy="1022603"/>
          </a:xfrm>
          <a:prstGeom prst="rect">
            <a:avLst/>
          </a:prstGeom>
          <a:ln w="12700">
            <a:miter lim="400000"/>
          </a:ln>
        </p:spPr>
      </p:pic>
      <p:sp>
        <p:nvSpPr>
          <p:cNvPr id="359" name="Faculty would help out reinforce our ideas, carry out our lesson plans."/>
          <p:cNvSpPr txBox="1"/>
          <p:nvPr/>
        </p:nvSpPr>
        <p:spPr>
          <a:xfrm>
            <a:off x="3278618" y="2010330"/>
            <a:ext cx="2246602" cy="10220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ts val="4900"/>
              </a:lnSpc>
              <a:defRPr sz="2000">
                <a:solidFill>
                  <a:srgbClr val="0D0D0D"/>
                </a:solidFill>
                <a:latin typeface="Helvetica Neue Light"/>
                <a:ea typeface="Helvetica Neue Light"/>
                <a:cs typeface="Helvetica Neue Light"/>
                <a:sym typeface="Helvetica Neue Light"/>
              </a:defRPr>
            </a:lvl1pPr>
          </a:lstStyle>
          <a:p>
            <a:pPr>
              <a:lnSpc>
                <a:spcPts val="2700"/>
              </a:lnSpc>
            </a:pPr>
            <a:r>
              <a:rPr sz="1600" dirty="0"/>
              <a:t>Faculty would help out reinforce our ideas, carry out our lesson plans.  </a:t>
            </a:r>
          </a:p>
        </p:txBody>
      </p:sp>
      <p:sp>
        <p:nvSpPr>
          <p:cNvPr id="360" name="Campus technologists would help us with installing temporary software, allowing passthrough for certain web servers or applications."/>
          <p:cNvSpPr txBox="1"/>
          <p:nvPr/>
        </p:nvSpPr>
        <p:spPr>
          <a:xfrm>
            <a:off x="5766247" y="1889853"/>
            <a:ext cx="2681476" cy="17145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ts val="4900"/>
              </a:lnSpc>
              <a:defRPr sz="2000">
                <a:solidFill>
                  <a:srgbClr val="0D0D0D"/>
                </a:solidFill>
                <a:latin typeface="Helvetica Neue Light"/>
                <a:ea typeface="Helvetica Neue Light"/>
                <a:cs typeface="Helvetica Neue Light"/>
                <a:sym typeface="Helvetica Neue Light"/>
              </a:defRPr>
            </a:lvl1pPr>
          </a:lstStyle>
          <a:p>
            <a:pPr>
              <a:lnSpc>
                <a:spcPts val="2700"/>
              </a:lnSpc>
            </a:pPr>
            <a:r>
              <a:rPr sz="1600" dirty="0"/>
              <a:t>Campus technologists would help us with installing temporary software, allowing </a:t>
            </a:r>
            <a:r>
              <a:rPr lang="en-US" sz="1600" dirty="0"/>
              <a:t>pass-through</a:t>
            </a:r>
            <a:r>
              <a:rPr sz="1600" dirty="0"/>
              <a:t> for certain web servers or applications.</a:t>
            </a:r>
          </a:p>
        </p:txBody>
      </p:sp>
      <p:sp>
        <p:nvSpPr>
          <p:cNvPr id="361" name="Instructors would help us reinforce ideas, successfully implement our lesson plans."/>
          <p:cNvSpPr txBox="1"/>
          <p:nvPr/>
        </p:nvSpPr>
        <p:spPr>
          <a:xfrm>
            <a:off x="3219506" y="5071143"/>
            <a:ext cx="2246602" cy="136832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ts val="4900"/>
              </a:lnSpc>
              <a:defRPr sz="2000">
                <a:solidFill>
                  <a:srgbClr val="0D0D0D"/>
                </a:solidFill>
                <a:latin typeface="Helvetica Neue Light"/>
                <a:ea typeface="Helvetica Neue Light"/>
                <a:cs typeface="Helvetica Neue Light"/>
                <a:sym typeface="Helvetica Neue Light"/>
              </a:defRPr>
            </a:lvl1pPr>
          </a:lstStyle>
          <a:p>
            <a:pPr>
              <a:lnSpc>
                <a:spcPts val="2700"/>
              </a:lnSpc>
            </a:pPr>
            <a:r>
              <a:rPr sz="1600" dirty="0"/>
              <a:t>Instructors would help us reinforce ideas, successfully implement our lesson plans.</a:t>
            </a:r>
          </a:p>
        </p:txBody>
      </p:sp>
      <p:pic>
        <p:nvPicPr>
          <p:cNvPr id="362" name="classexplanation.png" descr="classexplanation.png"/>
          <p:cNvPicPr>
            <a:picLocks noChangeAspect="1"/>
          </p:cNvPicPr>
          <p:nvPr/>
        </p:nvPicPr>
        <p:blipFill>
          <a:blip r:embed="rId7">
            <a:extLst/>
          </a:blip>
          <a:stretch>
            <a:fillRect/>
          </a:stretch>
        </p:blipFill>
        <p:spPr>
          <a:xfrm>
            <a:off x="3736667" y="3605276"/>
            <a:ext cx="805908" cy="1074544"/>
          </a:xfrm>
          <a:prstGeom prst="rect">
            <a:avLst/>
          </a:prstGeom>
          <a:ln w="12700">
            <a:miter lim="400000"/>
          </a:ln>
        </p:spPr>
      </p:pic>
      <p:sp>
        <p:nvSpPr>
          <p:cNvPr id="363" name="Afternoon in-class sessions to accommodate our mentor’s schedules."/>
          <p:cNvSpPr txBox="1"/>
          <p:nvPr/>
        </p:nvSpPr>
        <p:spPr>
          <a:xfrm>
            <a:off x="759899" y="5071143"/>
            <a:ext cx="2246602" cy="137858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457200">
              <a:lnSpc>
                <a:spcPts val="4900"/>
              </a:lnSpc>
              <a:defRPr sz="2000">
                <a:solidFill>
                  <a:srgbClr val="0D0D0D"/>
                </a:solidFill>
                <a:latin typeface="Helvetica Neue Light"/>
                <a:ea typeface="Helvetica Neue Light"/>
                <a:cs typeface="Helvetica Neue Light"/>
                <a:sym typeface="Helvetica Neue Light"/>
              </a:defRPr>
            </a:lvl1pPr>
          </a:lstStyle>
          <a:p>
            <a:pPr>
              <a:lnSpc>
                <a:spcPts val="2700"/>
              </a:lnSpc>
            </a:pPr>
            <a:r>
              <a:rPr sz="1600" dirty="0"/>
              <a:t>Afternoon in-class sessions to accommodate our mentor’s schedules.</a:t>
            </a:r>
          </a:p>
        </p:txBody>
      </p:sp>
      <p:pic>
        <p:nvPicPr>
          <p:cNvPr id="364" name="306431.png" descr="306431.png"/>
          <p:cNvPicPr>
            <a:picLocks noChangeAspect="1"/>
          </p:cNvPicPr>
          <p:nvPr/>
        </p:nvPicPr>
        <p:blipFill>
          <a:blip r:embed="rId8">
            <a:extLst/>
          </a:blip>
          <a:stretch>
            <a:fillRect/>
          </a:stretch>
        </p:blipFill>
        <p:spPr>
          <a:xfrm>
            <a:off x="6704031" y="3583530"/>
            <a:ext cx="805909" cy="1074545"/>
          </a:xfrm>
          <a:prstGeom prst="rect">
            <a:avLst/>
          </a:prstGeom>
          <a:ln w="12700">
            <a:miter lim="400000"/>
          </a:ln>
        </p:spPr>
      </p:pic>
      <p:sp>
        <p:nvSpPr>
          <p:cNvPr id="365" name="For a successful program, we want to always be on the same page as faculty, staff, and students."/>
          <p:cNvSpPr txBox="1"/>
          <p:nvPr/>
        </p:nvSpPr>
        <p:spPr>
          <a:xfrm>
            <a:off x="5983684" y="5071143"/>
            <a:ext cx="2769840" cy="136832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defTabSz="457200">
              <a:lnSpc>
                <a:spcPts val="4900"/>
              </a:lnSpc>
              <a:defRPr sz="2000">
                <a:solidFill>
                  <a:srgbClr val="0D0D0D"/>
                </a:solidFill>
                <a:latin typeface="Helvetica Neue Light"/>
                <a:ea typeface="Helvetica Neue Light"/>
                <a:cs typeface="Helvetica Neue Light"/>
                <a:sym typeface="Helvetica Neue Light"/>
              </a:defRPr>
            </a:lvl1pPr>
          </a:lstStyle>
          <a:p>
            <a:pPr>
              <a:lnSpc>
                <a:spcPts val="2700"/>
              </a:lnSpc>
            </a:pPr>
            <a:r>
              <a:rPr sz="1600" dirty="0"/>
              <a:t>For a successful program, we want to always be on the same page </a:t>
            </a:r>
            <a:r>
              <a:rPr lang="en-US" sz="1600" dirty="0"/>
              <a:t>with</a:t>
            </a:r>
            <a:r>
              <a:rPr sz="1600" dirty="0"/>
              <a:t> </a:t>
            </a:r>
            <a:r>
              <a:rPr lang="en-US" sz="1600" dirty="0"/>
              <a:t>admin, faculty, &amp; students</a:t>
            </a:r>
            <a:endParaRPr sz="1600" dirty="0"/>
          </a:p>
        </p:txBody>
      </p:sp>
    </p:spTree>
    <p:extLst>
      <p:ext uri="{BB962C8B-B14F-4D97-AF65-F5344CB8AC3E}">
        <p14:creationId xmlns:p14="http://schemas.microsoft.com/office/powerpoint/2010/main" val="4261410617"/>
      </p:ext>
    </p:extLst>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a:extLst>
              <a:ext uri="{FF2B5EF4-FFF2-40B4-BE49-F238E27FC236}">
                <a16:creationId xmlns:a16="http://schemas.microsoft.com/office/drawing/2014/main" xmlns="" id="{2D4E4787-B5A7-AD48-AC4C-AE6E01566C6D}"/>
              </a:ext>
            </a:extLst>
          </p:cNvPr>
          <p:cNvSpPr/>
          <p:nvPr/>
        </p:nvSpPr>
        <p:spPr>
          <a:xfrm flipH="1" flipV="1">
            <a:off x="358672" y="124336"/>
            <a:ext cx="365" cy="488850"/>
          </a:xfrm>
          <a:prstGeom prst="line">
            <a:avLst/>
          </a:prstGeom>
          <a:ln w="101600">
            <a:solidFill>
              <a:schemeClr val="accent1"/>
            </a:solidFill>
            <a:miter/>
          </a:ln>
        </p:spPr>
        <p:txBody>
          <a:bodyPr lIns="45719" rIns="45719"/>
          <a:lstStyle/>
          <a:p>
            <a:endParaRPr/>
          </a:p>
        </p:txBody>
      </p:sp>
      <p:sp>
        <p:nvSpPr>
          <p:cNvPr id="16" name="Our Team">
            <a:extLst>
              <a:ext uri="{FF2B5EF4-FFF2-40B4-BE49-F238E27FC236}">
                <a16:creationId xmlns:a16="http://schemas.microsoft.com/office/drawing/2014/main" xmlns="" id="{CC7EA588-E67E-2540-A34F-3F4F5730FFE7}"/>
              </a:ext>
            </a:extLst>
          </p:cNvPr>
          <p:cNvSpPr txBox="1"/>
          <p:nvPr/>
        </p:nvSpPr>
        <p:spPr>
          <a:xfrm>
            <a:off x="688753" y="1143734"/>
            <a:ext cx="3295007" cy="61555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a:lnSpc>
                <a:spcPct val="80000"/>
              </a:lnSpc>
              <a:defRPr sz="4800" b="1">
                <a:latin typeface="Montserrat ExtraBold"/>
                <a:ea typeface="Montserrat ExtraBold"/>
                <a:cs typeface="Montserrat ExtraBold"/>
                <a:sym typeface="Montserrat ExtraBold"/>
              </a:defRPr>
            </a:pPr>
            <a:r>
              <a:rPr lang="en-US" dirty="0">
                <a:latin typeface="Helvetica Neue" panose="02000503000000020004" pitchFamily="2" charset="0"/>
              </a:rPr>
              <a:t>Contact </a:t>
            </a:r>
            <a:r>
              <a:rPr lang="en-US" dirty="0">
                <a:solidFill>
                  <a:schemeClr val="accent1"/>
                </a:solidFill>
                <a:latin typeface="Helvetica Neue" panose="02000503000000020004" pitchFamily="2" charset="0"/>
              </a:rPr>
              <a:t>Us</a:t>
            </a:r>
            <a:endParaRPr dirty="0">
              <a:solidFill>
                <a:schemeClr val="accent1"/>
              </a:solidFill>
              <a:latin typeface="Helvetica Neue" panose="02000503000000020004" pitchFamily="2" charset="0"/>
            </a:endParaRPr>
          </a:p>
        </p:txBody>
      </p:sp>
      <p:sp>
        <p:nvSpPr>
          <p:cNvPr id="19" name="Our program focuses on teaching the fundamentals of Computer Science in a way that engages students and encourages them to pursue a career in CS, through lessons including:">
            <a:extLst>
              <a:ext uri="{FF2B5EF4-FFF2-40B4-BE49-F238E27FC236}">
                <a16:creationId xmlns:a16="http://schemas.microsoft.com/office/drawing/2014/main" xmlns="" id="{E5A4DC91-BE28-F143-830F-22DBCD79E9FA}"/>
              </a:ext>
            </a:extLst>
          </p:cNvPr>
          <p:cNvSpPr txBox="1"/>
          <p:nvPr/>
        </p:nvSpPr>
        <p:spPr>
          <a:xfrm>
            <a:off x="0" y="2294797"/>
            <a:ext cx="9144000" cy="413651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lvl1pPr>
              <a:lnSpc>
                <a:spcPct val="120000"/>
              </a:lnSpc>
              <a:defRPr sz="2000">
                <a:latin typeface="Montserrat-Medium"/>
                <a:ea typeface="Montserrat-Medium"/>
                <a:cs typeface="Montserrat-Medium"/>
                <a:sym typeface="Montserrat-Medium"/>
              </a:defRPr>
            </a:lvl1pPr>
          </a:lstStyle>
          <a:p>
            <a:pPr algn="ctr"/>
            <a:r>
              <a:rPr lang="en-US" sz="3200" dirty="0">
                <a:latin typeface="Helvetica Neue" panose="02000503000000020004" pitchFamily="2" charset="0"/>
              </a:rPr>
              <a:t>Email: </a:t>
            </a:r>
          </a:p>
          <a:p>
            <a:pPr algn="ctr"/>
            <a:r>
              <a:rPr lang="en-US" sz="3200" dirty="0">
                <a:latin typeface="Helvetica Neue" panose="02000503000000020004" pitchFamily="2" charset="0"/>
                <a:hlinkClick r:id="rId2"/>
              </a:rPr>
              <a:t>members@igniteCS-utep.org</a:t>
            </a:r>
            <a:r>
              <a:rPr lang="en-US" sz="3200" dirty="0">
                <a:latin typeface="Helvetica Neue" panose="02000503000000020004" pitchFamily="2" charset="0"/>
              </a:rPr>
              <a:t> (</a:t>
            </a:r>
            <a:r>
              <a:rPr lang="en-US" sz="3200" b="1" i="1" dirty="0">
                <a:latin typeface="Helvetica Neue" panose="02000503000000020004" pitchFamily="2" charset="0"/>
              </a:rPr>
              <a:t>NOT</a:t>
            </a:r>
            <a:r>
              <a:rPr lang="en-US" sz="3200" i="1" dirty="0">
                <a:latin typeface="Helvetica Neue" panose="02000503000000020004" pitchFamily="2" charset="0"/>
              </a:rPr>
              <a:t> .</a:t>
            </a:r>
            <a:r>
              <a:rPr lang="en-US" sz="3200" i="1" dirty="0" err="1">
                <a:latin typeface="Helvetica Neue" panose="02000503000000020004" pitchFamily="2" charset="0"/>
              </a:rPr>
              <a:t>edu</a:t>
            </a:r>
            <a:r>
              <a:rPr lang="en-US" sz="3200" dirty="0">
                <a:latin typeface="Helvetica Neue" panose="02000503000000020004" pitchFamily="2" charset="0"/>
              </a:rPr>
              <a:t>)</a:t>
            </a:r>
          </a:p>
          <a:p>
            <a:pPr algn="ctr"/>
            <a:endParaRPr lang="en-US" sz="3200" dirty="0">
              <a:latin typeface="Helvetica Neue" panose="02000503000000020004" pitchFamily="2" charset="0"/>
            </a:endParaRPr>
          </a:p>
          <a:p>
            <a:pPr algn="ctr"/>
            <a:endParaRPr lang="en-US" sz="3200" dirty="0">
              <a:latin typeface="Helvetica Neue" panose="02000503000000020004" pitchFamily="2" charset="0"/>
            </a:endParaRPr>
          </a:p>
          <a:p>
            <a:pPr algn="ctr"/>
            <a:r>
              <a:rPr lang="en-US" sz="3200" dirty="0">
                <a:latin typeface="Helvetica Neue" panose="02000503000000020004" pitchFamily="2" charset="0"/>
              </a:rPr>
              <a:t>Voicemail:</a:t>
            </a:r>
          </a:p>
          <a:p>
            <a:pPr algn="ctr"/>
            <a:r>
              <a:rPr lang="en-US" sz="3200" dirty="0">
                <a:solidFill>
                  <a:schemeClr val="accent1"/>
                </a:solidFill>
                <a:latin typeface="Helvetica Neue" panose="02000503000000020004" pitchFamily="2" charset="0"/>
              </a:rPr>
              <a:t>(269) 332-1604</a:t>
            </a:r>
          </a:p>
          <a:p>
            <a:pPr algn="ctr"/>
            <a:r>
              <a:rPr lang="en-US" sz="3200" dirty="0">
                <a:latin typeface="Helvetica Neue" panose="02000503000000020004" pitchFamily="2" charset="0"/>
              </a:rPr>
              <a:t>(</a:t>
            </a:r>
            <a:r>
              <a:rPr lang="en-US" sz="3200" i="1" dirty="0">
                <a:latin typeface="Helvetica Neue" panose="02000503000000020004" pitchFamily="2" charset="0"/>
              </a:rPr>
              <a:t>Leave inquiries &amp; contact information</a:t>
            </a:r>
            <a:r>
              <a:rPr lang="en-US" sz="3200" dirty="0">
                <a:latin typeface="Helvetica Neue" panose="02000503000000020004" pitchFamily="2" charset="0"/>
              </a:rPr>
              <a:t>)</a:t>
            </a:r>
          </a:p>
        </p:txBody>
      </p:sp>
    </p:spTree>
    <p:extLst>
      <p:ext uri="{BB962C8B-B14F-4D97-AF65-F5344CB8AC3E}">
        <p14:creationId xmlns:p14="http://schemas.microsoft.com/office/powerpoint/2010/main" val="1987629183"/>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Thinking?</a:t>
            </a:r>
            <a:endParaRPr lang="en-US" dirty="0"/>
          </a:p>
        </p:txBody>
      </p:sp>
      <p:sp>
        <p:nvSpPr>
          <p:cNvPr id="3" name="Content Placeholder 2"/>
          <p:cNvSpPr>
            <a:spLocks noGrp="1"/>
          </p:cNvSpPr>
          <p:nvPr>
            <p:ph idx="1"/>
          </p:nvPr>
        </p:nvSpPr>
        <p:spPr>
          <a:xfrm>
            <a:off x="779463" y="1949824"/>
            <a:ext cx="7583488" cy="4400940"/>
          </a:xfrm>
        </p:spPr>
        <p:txBody>
          <a:bodyPr>
            <a:normAutofit/>
          </a:bodyPr>
          <a:lstStyle/>
          <a:p>
            <a:r>
              <a:rPr lang="en-US" b="1" dirty="0" smtClean="0"/>
              <a:t>A way of: </a:t>
            </a:r>
          </a:p>
          <a:p>
            <a:pPr lvl="1"/>
            <a:r>
              <a:rPr lang="en-US" dirty="0"/>
              <a:t>S</a:t>
            </a:r>
            <a:r>
              <a:rPr lang="en-US" dirty="0" smtClean="0"/>
              <a:t>olving </a:t>
            </a:r>
            <a:r>
              <a:rPr lang="en-US" dirty="0"/>
              <a:t>problems, </a:t>
            </a:r>
            <a:endParaRPr lang="en-US" dirty="0" smtClean="0"/>
          </a:p>
          <a:p>
            <a:pPr lvl="1"/>
            <a:r>
              <a:rPr lang="en-US" dirty="0"/>
              <a:t>D</a:t>
            </a:r>
            <a:r>
              <a:rPr lang="en-US" dirty="0" smtClean="0"/>
              <a:t>esigning </a:t>
            </a:r>
            <a:r>
              <a:rPr lang="en-US" dirty="0"/>
              <a:t>systems, and </a:t>
            </a:r>
            <a:endParaRPr lang="en-US" dirty="0" smtClean="0"/>
          </a:p>
          <a:p>
            <a:pPr lvl="1"/>
            <a:r>
              <a:rPr lang="en-US" dirty="0"/>
              <a:t>U</a:t>
            </a:r>
            <a:r>
              <a:rPr lang="en-US" dirty="0" smtClean="0"/>
              <a:t>nderstanding </a:t>
            </a:r>
            <a:r>
              <a:rPr lang="en-US" dirty="0"/>
              <a:t>human behavior that draws on concepts fundamental to computer science. </a:t>
            </a:r>
          </a:p>
          <a:p>
            <a:endParaRPr lang="en-US" dirty="0" smtClean="0"/>
          </a:p>
        </p:txBody>
      </p:sp>
    </p:spTree>
    <p:extLst>
      <p:ext uri="{BB962C8B-B14F-4D97-AF65-F5344CB8AC3E}">
        <p14:creationId xmlns:p14="http://schemas.microsoft.com/office/powerpoint/2010/main" val="34506727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all of this important?</a:t>
            </a:r>
            <a:endParaRPr lang="en-US" dirty="0"/>
          </a:p>
        </p:txBody>
      </p:sp>
      <p:sp>
        <p:nvSpPr>
          <p:cNvPr id="3" name="Content Placeholder 2"/>
          <p:cNvSpPr>
            <a:spLocks noGrp="1"/>
          </p:cNvSpPr>
          <p:nvPr>
            <p:ph idx="1"/>
          </p:nvPr>
        </p:nvSpPr>
        <p:spPr/>
        <p:txBody>
          <a:bodyPr>
            <a:normAutofit/>
          </a:bodyPr>
          <a:lstStyle/>
          <a:p>
            <a:r>
              <a:rPr lang="en-US" dirty="0" smtClean="0"/>
              <a:t> </a:t>
            </a:r>
            <a:r>
              <a:rPr lang="en-US" sz="1900" dirty="0"/>
              <a:t>Because: </a:t>
            </a:r>
          </a:p>
          <a:p>
            <a:pPr lvl="1"/>
            <a:r>
              <a:rPr lang="en-US" sz="1900" dirty="0"/>
              <a:t> We need to </a:t>
            </a:r>
            <a:r>
              <a:rPr lang="en-US" sz="1900" b="1" dirty="0">
                <a:solidFill>
                  <a:srgbClr val="FF0000"/>
                </a:solidFill>
              </a:rPr>
              <a:t>inform young students about what CS is</a:t>
            </a:r>
            <a:r>
              <a:rPr lang="en-US" sz="1900" dirty="0"/>
              <a:t>: so they can make informed decisions</a:t>
            </a:r>
          </a:p>
          <a:p>
            <a:pPr lvl="1"/>
            <a:r>
              <a:rPr lang="en-US" sz="1900" dirty="0"/>
              <a:t> </a:t>
            </a:r>
            <a:r>
              <a:rPr lang="en-US" sz="1900" dirty="0"/>
              <a:t>We </a:t>
            </a:r>
            <a:r>
              <a:rPr lang="en-US" sz="1900" b="1" dirty="0">
                <a:solidFill>
                  <a:srgbClr val="008000"/>
                </a:solidFill>
              </a:rPr>
              <a:t>need more people in CS</a:t>
            </a:r>
            <a:r>
              <a:rPr lang="en-US" sz="1900" dirty="0"/>
              <a:t>: many jobs (and even more going forward) will require knowledge of CS, or at the very least strong computational thinking</a:t>
            </a:r>
          </a:p>
          <a:p>
            <a:pPr lvl="1"/>
            <a:r>
              <a:rPr lang="en-US" sz="1900" dirty="0"/>
              <a:t> </a:t>
            </a:r>
            <a:r>
              <a:rPr lang="en-US" sz="1900" dirty="0"/>
              <a:t>We </a:t>
            </a:r>
            <a:r>
              <a:rPr lang="en-US" sz="1900" b="1" dirty="0">
                <a:solidFill>
                  <a:srgbClr val="3366FF"/>
                </a:solidFill>
              </a:rPr>
              <a:t>need diversity in CS</a:t>
            </a:r>
            <a:r>
              <a:rPr lang="en-US" sz="1900" dirty="0"/>
              <a:t> (currently not diverse)</a:t>
            </a:r>
          </a:p>
          <a:p>
            <a:pPr lvl="1"/>
            <a:r>
              <a:rPr lang="en-US" sz="1900" dirty="0"/>
              <a:t> </a:t>
            </a:r>
            <a:r>
              <a:rPr lang="en-US" sz="1900" dirty="0"/>
              <a:t>We </a:t>
            </a:r>
            <a:r>
              <a:rPr lang="en-US" sz="1900" b="1" dirty="0">
                <a:solidFill>
                  <a:srgbClr val="FF0000"/>
                </a:solidFill>
              </a:rPr>
              <a:t>need skilled </a:t>
            </a:r>
            <a:r>
              <a:rPr lang="en-US" sz="1900" b="1" dirty="0" smtClean="0">
                <a:solidFill>
                  <a:srgbClr val="FF0000"/>
                </a:solidFill>
              </a:rPr>
              <a:t>people</a:t>
            </a:r>
          </a:p>
          <a:p>
            <a:r>
              <a:rPr lang="en-US" dirty="0"/>
              <a:t>But </a:t>
            </a:r>
            <a:r>
              <a:rPr lang="en-US" dirty="0" smtClean="0"/>
              <a:t>also: because we need </a:t>
            </a:r>
            <a:r>
              <a:rPr lang="en-US" b="1" dirty="0" smtClean="0">
                <a:solidFill>
                  <a:srgbClr val="008000"/>
                </a:solidFill>
              </a:rPr>
              <a:t>SKILLED THINKERS</a:t>
            </a:r>
            <a:endParaRPr lang="en-US" b="1" dirty="0">
              <a:solidFill>
                <a:srgbClr val="008000"/>
              </a:solidFill>
            </a:endParaRPr>
          </a:p>
        </p:txBody>
      </p:sp>
    </p:spTree>
    <p:extLst>
      <p:ext uri="{BB962C8B-B14F-4D97-AF65-F5344CB8AC3E}">
        <p14:creationId xmlns:p14="http://schemas.microsoft.com/office/powerpoint/2010/main" val="1116325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779463" y="1949824"/>
            <a:ext cx="7583488" cy="4400940"/>
          </a:xfrm>
        </p:spPr>
        <p:txBody>
          <a:bodyPr>
            <a:normAutofit lnSpcReduction="10000"/>
          </a:bodyPr>
          <a:lstStyle/>
          <a:p>
            <a:r>
              <a:rPr lang="en-US" sz="8000" b="1" dirty="0" smtClean="0"/>
              <a:t>Questions?</a:t>
            </a:r>
          </a:p>
          <a:p>
            <a:pPr marL="0" indent="0">
              <a:buNone/>
            </a:pPr>
            <a:endParaRPr lang="en-US" sz="2000" dirty="0" smtClean="0"/>
          </a:p>
          <a:p>
            <a:pPr marL="0" indent="0">
              <a:buNone/>
            </a:pPr>
            <a:endParaRPr lang="en-US" sz="2000" dirty="0"/>
          </a:p>
          <a:p>
            <a:pPr marL="0" indent="0">
              <a:buNone/>
            </a:pPr>
            <a:endParaRPr lang="en-US" sz="1600" dirty="0" smtClean="0"/>
          </a:p>
          <a:p>
            <a:pPr marL="0" indent="0" algn="r">
              <a:buNone/>
            </a:pPr>
            <a:r>
              <a:rPr lang="en-US" sz="1600" dirty="0" smtClean="0"/>
              <a:t>Martine Ceberio</a:t>
            </a:r>
            <a:br>
              <a:rPr lang="en-US" sz="1600" dirty="0" smtClean="0"/>
            </a:br>
            <a:r>
              <a:rPr lang="en-US" sz="1600" dirty="0" smtClean="0"/>
              <a:t>Associate Professor of Computer Science</a:t>
            </a:r>
            <a:r>
              <a:rPr lang="en-US" sz="1600" dirty="0"/>
              <a:t/>
            </a:r>
            <a:br>
              <a:rPr lang="en-US" sz="1600" dirty="0"/>
            </a:br>
            <a:r>
              <a:rPr lang="en-US" sz="1600" dirty="0" smtClean="0"/>
              <a:t>The University of Texas at El Paso</a:t>
            </a:r>
            <a:br>
              <a:rPr lang="en-US" sz="1600" dirty="0" smtClean="0"/>
            </a:br>
            <a:r>
              <a:rPr lang="en-US" sz="1600" dirty="0" smtClean="0">
                <a:hlinkClick r:id="rId2"/>
              </a:rPr>
              <a:t>mceberio@utep.edu</a:t>
            </a:r>
            <a:endParaRPr lang="en-US" sz="1600" dirty="0" smtClean="0"/>
          </a:p>
          <a:p>
            <a:pPr marL="0" indent="0" algn="r">
              <a:buNone/>
            </a:pPr>
            <a:r>
              <a:rPr lang="en-US" sz="1600" dirty="0" smtClean="0">
                <a:hlinkClick r:id="rId3"/>
              </a:rPr>
              <a:t>http://martineceberio.fr</a:t>
            </a:r>
            <a:r>
              <a:rPr lang="en-US" sz="1600" dirty="0" smtClean="0"/>
              <a:t> </a:t>
            </a:r>
          </a:p>
        </p:txBody>
      </p:sp>
    </p:spTree>
    <p:extLst>
      <p:ext uri="{BB962C8B-B14F-4D97-AF65-F5344CB8AC3E}">
        <p14:creationId xmlns:p14="http://schemas.microsoft.com/office/powerpoint/2010/main" val="16185163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Google </a:t>
            </a:r>
            <a:r>
              <a:rPr lang="en-US" dirty="0"/>
              <a:t>for Education: </a:t>
            </a:r>
            <a:r>
              <a:rPr lang="en-US" dirty="0">
                <a:hlinkClick r:id="rId2"/>
              </a:rPr>
              <a:t>https://edu.google.com/resources/programs/exploring-computational-thinking</a:t>
            </a:r>
            <a:r>
              <a:rPr lang="en-US" dirty="0" smtClean="0">
                <a:hlinkClick r:id="rId2"/>
              </a:rPr>
              <a:t>/</a:t>
            </a:r>
            <a:endParaRPr lang="en-US" dirty="0" smtClean="0"/>
          </a:p>
          <a:p>
            <a:r>
              <a:rPr lang="en-US" dirty="0" smtClean="0"/>
              <a:t>Problem </a:t>
            </a:r>
            <a:r>
              <a:rPr lang="en-US" dirty="0"/>
              <a:t>Solving @ UTEP: </a:t>
            </a:r>
            <a:r>
              <a:rPr lang="en-US" dirty="0">
                <a:hlinkClick r:id="rId3"/>
              </a:rPr>
              <a:t>http://martineceberio.fr/blog/problem-solving-computer-</a:t>
            </a:r>
            <a:r>
              <a:rPr lang="en-US" dirty="0" smtClean="0">
                <a:hlinkClick r:id="rId3"/>
              </a:rPr>
              <a:t>scientists</a:t>
            </a:r>
            <a:r>
              <a:rPr lang="en-US" dirty="0" smtClean="0"/>
              <a:t> </a:t>
            </a:r>
          </a:p>
          <a:p>
            <a:r>
              <a:rPr lang="en-US" dirty="0" err="1"/>
              <a:t>Code.org</a:t>
            </a:r>
            <a:r>
              <a:rPr lang="en-US" dirty="0"/>
              <a:t> (</a:t>
            </a:r>
            <a:r>
              <a:rPr lang="en-US" dirty="0">
                <a:hlinkClick r:id="rId4"/>
              </a:rPr>
              <a:t>http://code.org</a:t>
            </a:r>
            <a:r>
              <a:rPr lang="en-US" dirty="0"/>
              <a:t>)    </a:t>
            </a:r>
          </a:p>
          <a:p>
            <a:r>
              <a:rPr lang="en-US" sz="2100" dirty="0"/>
              <a:t>Exploring CS: </a:t>
            </a:r>
            <a:r>
              <a:rPr lang="en-US" dirty="0" smtClean="0">
                <a:hlinkClick r:id="rId5"/>
              </a:rPr>
              <a:t>http</a:t>
            </a:r>
            <a:r>
              <a:rPr lang="en-US" dirty="0">
                <a:hlinkClick r:id="rId5"/>
              </a:rPr>
              <a:t>://www.exploringcs.org/for-teachers-districts</a:t>
            </a:r>
            <a:r>
              <a:rPr lang="en-US" dirty="0"/>
              <a:t> </a:t>
            </a:r>
          </a:p>
          <a:p>
            <a:r>
              <a:rPr lang="en-US" sz="2100" dirty="0" err="1"/>
              <a:t>EngageCSEdu</a:t>
            </a:r>
            <a:r>
              <a:rPr lang="en-US" dirty="0"/>
              <a:t>: </a:t>
            </a:r>
            <a:r>
              <a:rPr lang="en-US" dirty="0">
                <a:hlinkClick r:id="rId6"/>
              </a:rPr>
              <a:t>https://www.engage-</a:t>
            </a:r>
            <a:r>
              <a:rPr lang="en-US" dirty="0" smtClean="0">
                <a:hlinkClick r:id="rId6"/>
              </a:rPr>
              <a:t>csedu.org</a:t>
            </a:r>
            <a:r>
              <a:rPr lang="en-US" dirty="0" smtClean="0"/>
              <a:t> </a:t>
            </a:r>
          </a:p>
          <a:p>
            <a:r>
              <a:rPr lang="en-US" dirty="0" smtClean="0"/>
              <a:t>The </a:t>
            </a:r>
            <a:r>
              <a:rPr lang="en-US" dirty="0"/>
              <a:t>Hour of Code: </a:t>
            </a:r>
            <a:r>
              <a:rPr lang="en-US" dirty="0">
                <a:hlinkClick r:id="rId7"/>
              </a:rPr>
              <a:t>https://hourofcode.com/</a:t>
            </a:r>
            <a:r>
              <a:rPr lang="en-US" dirty="0" smtClean="0">
                <a:hlinkClick r:id="rId7"/>
              </a:rPr>
              <a:t>us</a:t>
            </a:r>
            <a:r>
              <a:rPr lang="en-US" dirty="0" smtClean="0"/>
              <a:t> </a:t>
            </a:r>
            <a:endParaRPr lang="en-US" dirty="0"/>
          </a:p>
          <a:p>
            <a:r>
              <a:rPr lang="en-US" dirty="0"/>
              <a:t>Little </a:t>
            </a:r>
            <a:r>
              <a:rPr lang="en-US" dirty="0" smtClean="0"/>
              <a:t>Bits After-</a:t>
            </a:r>
            <a:r>
              <a:rPr lang="en-US" dirty="0"/>
              <a:t>school </a:t>
            </a:r>
            <a:r>
              <a:rPr lang="en-US" dirty="0" smtClean="0"/>
              <a:t>program: </a:t>
            </a:r>
            <a:r>
              <a:rPr lang="en-US" dirty="0">
                <a:hlinkClick r:id="rId8"/>
              </a:rPr>
              <a:t>http://littlebits.cc/education</a:t>
            </a:r>
            <a:r>
              <a:rPr lang="en-US" dirty="0"/>
              <a:t> </a:t>
            </a:r>
          </a:p>
          <a:p>
            <a:r>
              <a:rPr lang="en-US" dirty="0" smtClean="0"/>
              <a:t>NCWIT </a:t>
            </a:r>
            <a:r>
              <a:rPr lang="en-US" dirty="0" err="1" smtClean="0"/>
              <a:t>AiC</a:t>
            </a:r>
            <a:r>
              <a:rPr lang="en-US" dirty="0" smtClean="0"/>
              <a:t>: </a:t>
            </a:r>
            <a:r>
              <a:rPr lang="en-US" dirty="0" smtClean="0">
                <a:hlinkClick r:id="rId9"/>
              </a:rPr>
              <a:t>http://aspirations.org</a:t>
            </a:r>
            <a:r>
              <a:rPr lang="en-US" dirty="0" smtClean="0"/>
              <a:t> </a:t>
            </a:r>
          </a:p>
          <a:p>
            <a:r>
              <a:rPr lang="en-US" dirty="0" smtClean="0"/>
              <a:t>NCWIT </a:t>
            </a:r>
            <a:r>
              <a:rPr lang="en-US" dirty="0" err="1" smtClean="0"/>
              <a:t>AspireIT</a:t>
            </a:r>
            <a:r>
              <a:rPr lang="en-US" dirty="0"/>
              <a:t>: </a:t>
            </a:r>
            <a:r>
              <a:rPr lang="en-US" dirty="0">
                <a:hlinkClick r:id="rId10"/>
              </a:rPr>
              <a:t>https://www.ncwit.org/project/aspireit-k-12-outreach-</a:t>
            </a:r>
            <a:r>
              <a:rPr lang="en-US" dirty="0" smtClean="0">
                <a:hlinkClick r:id="rId10"/>
              </a:rPr>
              <a:t>program</a:t>
            </a:r>
            <a:r>
              <a:rPr lang="en-US" dirty="0" smtClean="0"/>
              <a:t> </a:t>
            </a:r>
            <a:endParaRPr lang="en-US" dirty="0"/>
          </a:p>
          <a:p>
            <a:endParaRPr lang="en-US" dirty="0" smtClean="0"/>
          </a:p>
          <a:p>
            <a:endParaRPr lang="en-US" dirty="0"/>
          </a:p>
        </p:txBody>
      </p:sp>
    </p:spTree>
    <p:extLst>
      <p:ext uri="{BB962C8B-B14F-4D97-AF65-F5344CB8AC3E}">
        <p14:creationId xmlns:p14="http://schemas.microsoft.com/office/powerpoint/2010/main" val="184479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Thinking [cont’d]</a:t>
            </a:r>
            <a:endParaRPr lang="en-US" dirty="0"/>
          </a:p>
        </p:txBody>
      </p:sp>
      <p:sp>
        <p:nvSpPr>
          <p:cNvPr id="3" name="Content Placeholder 2"/>
          <p:cNvSpPr>
            <a:spLocks noGrp="1"/>
          </p:cNvSpPr>
          <p:nvPr>
            <p:ph idx="1"/>
          </p:nvPr>
        </p:nvSpPr>
        <p:spPr>
          <a:xfrm>
            <a:off x="498474" y="1981200"/>
            <a:ext cx="8289378" cy="4711625"/>
          </a:xfrm>
        </p:spPr>
        <p:txBody>
          <a:bodyPr>
            <a:normAutofit/>
          </a:bodyPr>
          <a:lstStyle/>
          <a:p>
            <a:r>
              <a:rPr lang="en-US" dirty="0">
                <a:hlinkClick r:id="rId2"/>
              </a:rPr>
              <a:t>Computational thinking</a:t>
            </a:r>
            <a:r>
              <a:rPr lang="en-US" dirty="0"/>
              <a:t> (CT) is a </a:t>
            </a:r>
            <a:r>
              <a:rPr lang="en-US" b="1" dirty="0">
                <a:solidFill>
                  <a:srgbClr val="FF0000"/>
                </a:solidFill>
              </a:rPr>
              <a:t>problem solving process</a:t>
            </a:r>
            <a:r>
              <a:rPr lang="en-US" dirty="0"/>
              <a:t> that includes a number of characteristics, such as </a:t>
            </a:r>
            <a:r>
              <a:rPr lang="en-US" b="1" dirty="0">
                <a:solidFill>
                  <a:srgbClr val="008000"/>
                </a:solidFill>
              </a:rPr>
              <a:t>logically ordering and analyzing data</a:t>
            </a:r>
            <a:r>
              <a:rPr lang="en-US" dirty="0"/>
              <a:t> and creating solutions using a series of </a:t>
            </a:r>
            <a:r>
              <a:rPr lang="en-US" b="1" dirty="0">
                <a:solidFill>
                  <a:srgbClr val="008000"/>
                </a:solidFill>
              </a:rPr>
              <a:t>ordered steps</a:t>
            </a:r>
            <a:r>
              <a:rPr lang="en-US" dirty="0"/>
              <a:t> (or algorithms), and dispositions, such as the ability to confidently deal with complexity and </a:t>
            </a:r>
            <a:r>
              <a:rPr lang="en-US" b="1" dirty="0">
                <a:solidFill>
                  <a:srgbClr val="008000"/>
                </a:solidFill>
              </a:rPr>
              <a:t>open-ended problems</a:t>
            </a:r>
            <a:r>
              <a:rPr lang="en-US" dirty="0"/>
              <a:t>. </a:t>
            </a:r>
            <a:endParaRPr lang="en-US" dirty="0" smtClean="0"/>
          </a:p>
          <a:p>
            <a:r>
              <a:rPr lang="en-US" dirty="0" smtClean="0"/>
              <a:t>CT </a:t>
            </a:r>
            <a:r>
              <a:rPr lang="en-US" dirty="0"/>
              <a:t>is essential to the development of computer applications, but it can also be used to support problem solving </a:t>
            </a:r>
            <a:r>
              <a:rPr lang="en-US" b="1" dirty="0">
                <a:solidFill>
                  <a:srgbClr val="3366FF"/>
                </a:solidFill>
              </a:rPr>
              <a:t>across all disciplines</a:t>
            </a:r>
            <a:r>
              <a:rPr lang="en-US" dirty="0"/>
              <a:t>, including math, science, and the </a:t>
            </a:r>
            <a:r>
              <a:rPr lang="en-US" b="1" dirty="0">
                <a:solidFill>
                  <a:srgbClr val="3366FF"/>
                </a:solidFill>
              </a:rPr>
              <a:t>humanities</a:t>
            </a:r>
            <a:r>
              <a:rPr lang="en-US" dirty="0"/>
              <a:t>. Students who learn CT across the curriculum can </a:t>
            </a:r>
            <a:r>
              <a:rPr lang="en-US" u="sng" dirty="0"/>
              <a:t>begin to see a relationship between subjects</a:t>
            </a:r>
            <a:r>
              <a:rPr lang="en-US" dirty="0"/>
              <a:t> as well as between school and life outside of the classroom.</a:t>
            </a:r>
          </a:p>
          <a:p>
            <a:pPr marL="0" indent="0">
              <a:buNone/>
            </a:pPr>
            <a:r>
              <a:rPr lang="en-US" sz="1700" i="1" dirty="0" smtClean="0">
                <a:solidFill>
                  <a:srgbClr val="3366FF"/>
                </a:solidFill>
              </a:rPr>
              <a:t>[from Google </a:t>
            </a:r>
            <a:r>
              <a:rPr lang="en-US" sz="1700" i="1" dirty="0">
                <a:solidFill>
                  <a:srgbClr val="3366FF"/>
                </a:solidFill>
              </a:rPr>
              <a:t>for Education: </a:t>
            </a:r>
            <a:r>
              <a:rPr lang="en-US" sz="1700" i="1" dirty="0">
                <a:solidFill>
                  <a:srgbClr val="3366FF"/>
                </a:solidFill>
                <a:hlinkClick r:id="rId3"/>
              </a:rPr>
              <a:t>https://edu.google.com/resources/programs/exploring-computational-thinking</a:t>
            </a:r>
            <a:r>
              <a:rPr lang="en-US" sz="1700" i="1" dirty="0" smtClean="0">
                <a:solidFill>
                  <a:srgbClr val="3366FF"/>
                </a:solidFill>
                <a:hlinkClick r:id="rId3"/>
              </a:rPr>
              <a:t>/</a:t>
            </a:r>
            <a:r>
              <a:rPr lang="en-US" sz="1700" i="1" dirty="0" smtClean="0">
                <a:solidFill>
                  <a:srgbClr val="3366FF"/>
                </a:solidFill>
              </a:rPr>
              <a:t>]</a:t>
            </a:r>
            <a:endParaRPr lang="en-US" sz="1700" i="1" dirty="0">
              <a:solidFill>
                <a:srgbClr val="3366FF"/>
              </a:solidFill>
            </a:endParaRPr>
          </a:p>
        </p:txBody>
      </p:sp>
    </p:spTree>
    <p:extLst>
      <p:ext uri="{BB962C8B-B14F-4D97-AF65-F5344CB8AC3E}">
        <p14:creationId xmlns:p14="http://schemas.microsoft.com/office/powerpoint/2010/main" val="2749162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a:t>
            </a:r>
            <a:r>
              <a:rPr lang="en-US" dirty="0" smtClean="0"/>
              <a:t>Thinking [cont’d]</a:t>
            </a:r>
            <a:endParaRPr lang="en-US" dirty="0"/>
          </a:p>
        </p:txBody>
      </p:sp>
      <p:sp>
        <p:nvSpPr>
          <p:cNvPr id="3" name="Content Placeholder 2"/>
          <p:cNvSpPr>
            <a:spLocks noGrp="1"/>
          </p:cNvSpPr>
          <p:nvPr>
            <p:ph idx="1"/>
          </p:nvPr>
        </p:nvSpPr>
        <p:spPr>
          <a:xfrm>
            <a:off x="779463" y="1949824"/>
            <a:ext cx="7583488" cy="4400940"/>
          </a:xfrm>
        </p:spPr>
        <p:txBody>
          <a:bodyPr>
            <a:normAutofit/>
          </a:bodyPr>
          <a:lstStyle/>
          <a:p>
            <a:r>
              <a:rPr lang="en-US" dirty="0" smtClean="0"/>
              <a:t>To </a:t>
            </a:r>
            <a:r>
              <a:rPr lang="en-US" dirty="0"/>
              <a:t>flourish in today's world, </a:t>
            </a:r>
            <a:r>
              <a:rPr lang="en-US" b="1" dirty="0"/>
              <a:t>computational thinking</a:t>
            </a:r>
            <a:r>
              <a:rPr lang="en-US" dirty="0"/>
              <a:t> has to be a </a:t>
            </a:r>
            <a:r>
              <a:rPr lang="en-US" b="1" dirty="0">
                <a:solidFill>
                  <a:srgbClr val="FF0000"/>
                </a:solidFill>
              </a:rPr>
              <a:t>fundamental part</a:t>
            </a:r>
            <a:r>
              <a:rPr lang="en-US" dirty="0"/>
              <a:t> of the way people think and understand the world</a:t>
            </a:r>
            <a:r>
              <a:rPr lang="en-US" dirty="0" smtClean="0"/>
              <a:t>.</a:t>
            </a:r>
          </a:p>
          <a:p>
            <a:pPr marL="0" indent="0">
              <a:buNone/>
            </a:pPr>
            <a:endParaRPr lang="en-US" dirty="0"/>
          </a:p>
          <a:p>
            <a:pPr marL="0" indent="0">
              <a:buNone/>
            </a:pPr>
            <a:r>
              <a:rPr lang="en-US" sz="1800" i="1" dirty="0" smtClean="0">
                <a:solidFill>
                  <a:srgbClr val="3366FF"/>
                </a:solidFill>
              </a:rPr>
              <a:t>[from Carnegie Mellon University]</a:t>
            </a:r>
            <a:endParaRPr lang="en-US" sz="1800" i="1" dirty="0">
              <a:solidFill>
                <a:srgbClr val="3366FF"/>
              </a:solidFill>
            </a:endParaRPr>
          </a:p>
        </p:txBody>
      </p:sp>
    </p:spTree>
    <p:extLst>
      <p:ext uri="{BB962C8B-B14F-4D97-AF65-F5344CB8AC3E}">
        <p14:creationId xmlns:p14="http://schemas.microsoft.com/office/powerpoint/2010/main" val="3756457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Computational </a:t>
            </a:r>
            <a:r>
              <a:rPr lang="en-US" dirty="0" smtClean="0"/>
              <a:t>thinking</a:t>
            </a:r>
            <a:r>
              <a:rPr lang="en-US" dirty="0"/>
              <a:t> </a:t>
            </a:r>
            <a:r>
              <a:rPr lang="en-US" dirty="0" smtClean="0"/>
              <a:t>[</a:t>
            </a:r>
            <a:r>
              <a:rPr lang="en-US" dirty="0" smtClean="0"/>
              <a:t>cont’d</a:t>
            </a:r>
            <a:r>
              <a:rPr lang="en-US" dirty="0"/>
              <a:t>]</a:t>
            </a:r>
            <a:endParaRPr lang="en-US" dirty="0"/>
          </a:p>
        </p:txBody>
      </p:sp>
      <p:sp>
        <p:nvSpPr>
          <p:cNvPr id="3" name="Content Placeholder 2"/>
          <p:cNvSpPr>
            <a:spLocks noGrp="1"/>
          </p:cNvSpPr>
          <p:nvPr>
            <p:ph idx="1"/>
          </p:nvPr>
        </p:nvSpPr>
        <p:spPr/>
        <p:txBody>
          <a:bodyPr/>
          <a:lstStyle/>
          <a:p>
            <a:r>
              <a:rPr lang="en-US" dirty="0"/>
              <a:t>Algorithmically solving problems </a:t>
            </a:r>
            <a:endParaRPr lang="en-US" dirty="0" smtClean="0"/>
          </a:p>
          <a:p>
            <a:pPr lvl="1"/>
            <a:r>
              <a:rPr lang="en-US" dirty="0" smtClean="0"/>
              <a:t>Solving problems applies to </a:t>
            </a:r>
            <a:r>
              <a:rPr lang="en-US" b="1" dirty="0" smtClean="0">
                <a:solidFill>
                  <a:srgbClr val="FF0000"/>
                </a:solidFill>
              </a:rPr>
              <a:t>any discipline</a:t>
            </a:r>
            <a:endParaRPr lang="en-US" b="1" dirty="0">
              <a:solidFill>
                <a:srgbClr val="FF0000"/>
              </a:solidFill>
            </a:endParaRPr>
          </a:p>
          <a:p>
            <a:r>
              <a:rPr lang="en-US" dirty="0"/>
              <a:t>Formulating </a:t>
            </a:r>
            <a:r>
              <a:rPr lang="en-US" dirty="0" smtClean="0"/>
              <a:t>problems such that computers can </a:t>
            </a:r>
            <a:r>
              <a:rPr lang="en-US" dirty="0" smtClean="0"/>
              <a:t>assist</a:t>
            </a:r>
          </a:p>
          <a:p>
            <a:pPr lvl="1"/>
            <a:r>
              <a:rPr lang="en-US" dirty="0" smtClean="0"/>
              <a:t>In our digital age, </a:t>
            </a:r>
            <a:r>
              <a:rPr lang="en-US" b="1" dirty="0" smtClean="0">
                <a:solidFill>
                  <a:srgbClr val="008000"/>
                </a:solidFill>
              </a:rPr>
              <a:t>knowing what can, cannot, should, etc. be done</a:t>
            </a:r>
            <a:r>
              <a:rPr lang="en-US" dirty="0" smtClean="0"/>
              <a:t> will be extremely valuable</a:t>
            </a:r>
            <a:endParaRPr lang="en-US" dirty="0" smtClean="0"/>
          </a:p>
          <a:p>
            <a:r>
              <a:rPr lang="en-US" dirty="0"/>
              <a:t>Analyzing and logically </a:t>
            </a:r>
            <a:r>
              <a:rPr lang="en-US" b="1" dirty="0">
                <a:solidFill>
                  <a:srgbClr val="3366FF"/>
                </a:solidFill>
              </a:rPr>
              <a:t>processing data</a:t>
            </a:r>
          </a:p>
          <a:p>
            <a:r>
              <a:rPr lang="en-US" dirty="0"/>
              <a:t>Generalizing and applying this process to other </a:t>
            </a:r>
            <a:r>
              <a:rPr lang="en-US" dirty="0" smtClean="0"/>
              <a:t>problems</a:t>
            </a:r>
          </a:p>
          <a:p>
            <a:pPr lvl="1"/>
            <a:r>
              <a:rPr lang="en-US" sz="1800" b="1" dirty="0" smtClean="0">
                <a:solidFill>
                  <a:srgbClr val="FF0000"/>
                </a:solidFill>
              </a:rPr>
              <a:t>Abstraction</a:t>
            </a:r>
            <a:r>
              <a:rPr lang="en-US" sz="1800" dirty="0"/>
              <a:t>, reusability, versatility</a:t>
            </a:r>
            <a:endParaRPr lang="en-US" sz="1800" dirty="0"/>
          </a:p>
        </p:txBody>
      </p:sp>
    </p:spTree>
    <p:extLst>
      <p:ext uri="{BB962C8B-B14F-4D97-AF65-F5344CB8AC3E}">
        <p14:creationId xmlns:p14="http://schemas.microsoft.com/office/powerpoint/2010/main" val="4155958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Computational Thinking</a:t>
            </a:r>
            <a:r>
              <a:rPr lang="mr-IN" dirty="0" smtClean="0"/>
              <a:t>…</a:t>
            </a:r>
            <a:r>
              <a:rPr lang="en-US" dirty="0" smtClean="0"/>
              <a:t> Why?</a:t>
            </a:r>
            <a:endParaRPr lang="en-US" dirty="0"/>
          </a:p>
        </p:txBody>
      </p:sp>
      <p:sp>
        <p:nvSpPr>
          <p:cNvPr id="3" name="Content Placeholder 2"/>
          <p:cNvSpPr>
            <a:spLocks noGrp="1"/>
          </p:cNvSpPr>
          <p:nvPr>
            <p:ph idx="1"/>
          </p:nvPr>
        </p:nvSpPr>
        <p:spPr/>
        <p:txBody>
          <a:bodyPr>
            <a:normAutofit/>
          </a:bodyPr>
          <a:lstStyle/>
          <a:p>
            <a:r>
              <a:rPr lang="en-US" dirty="0" smtClean="0"/>
              <a:t>Being able to solve problems is </a:t>
            </a:r>
            <a:r>
              <a:rPr lang="en-US" b="1" dirty="0" smtClean="0">
                <a:solidFill>
                  <a:srgbClr val="FF0000"/>
                </a:solidFill>
              </a:rPr>
              <a:t>relevant to many disciplines</a:t>
            </a:r>
          </a:p>
          <a:p>
            <a:pPr lvl="1"/>
            <a:r>
              <a:rPr lang="en-US" dirty="0" smtClean="0"/>
              <a:t>Law, medicine, engineering, etc</a:t>
            </a:r>
            <a:r>
              <a:rPr lang="en-US" dirty="0" smtClean="0"/>
              <a:t>.</a:t>
            </a:r>
            <a:endParaRPr lang="en-US" dirty="0" smtClean="0"/>
          </a:p>
          <a:p>
            <a:r>
              <a:rPr lang="en-US" dirty="0" smtClean="0"/>
              <a:t>Problem-based learning (to some extent at least) has proven to be very </a:t>
            </a:r>
            <a:r>
              <a:rPr lang="en-US" b="1" dirty="0" smtClean="0">
                <a:solidFill>
                  <a:srgbClr val="008000"/>
                </a:solidFill>
              </a:rPr>
              <a:t>successful</a:t>
            </a:r>
          </a:p>
          <a:p>
            <a:r>
              <a:rPr lang="en-US" dirty="0" smtClean="0"/>
              <a:t>Exposing students to problem-solving and possibly computer science will give them </a:t>
            </a:r>
            <a:r>
              <a:rPr lang="en-US" b="1" dirty="0" smtClean="0">
                <a:solidFill>
                  <a:srgbClr val="3366FF"/>
                </a:solidFill>
              </a:rPr>
              <a:t>more options for careers</a:t>
            </a:r>
            <a:endParaRPr lang="en-US" b="1" dirty="0">
              <a:solidFill>
                <a:srgbClr val="3366FF"/>
              </a:solidFill>
            </a:endParaRPr>
          </a:p>
        </p:txBody>
      </p:sp>
    </p:spTree>
    <p:extLst>
      <p:ext uri="{BB962C8B-B14F-4D97-AF65-F5344CB8AC3E}">
        <p14:creationId xmlns:p14="http://schemas.microsoft.com/office/powerpoint/2010/main" val="2773295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Computational </a:t>
            </a:r>
            <a:r>
              <a:rPr lang="en-US" dirty="0" smtClean="0"/>
              <a:t>Thinking</a:t>
            </a:r>
            <a:r>
              <a:rPr lang="mr-IN" dirty="0" smtClean="0"/>
              <a:t>…</a:t>
            </a:r>
            <a:r>
              <a:rPr lang="en-US" dirty="0" smtClean="0"/>
              <a:t> </a:t>
            </a:r>
            <a:r>
              <a:rPr lang="en-US" dirty="0" smtClean="0"/>
              <a:t>How?</a:t>
            </a:r>
            <a:endParaRPr lang="en-US" dirty="0"/>
          </a:p>
        </p:txBody>
      </p:sp>
      <p:sp>
        <p:nvSpPr>
          <p:cNvPr id="3" name="Content Placeholder 2"/>
          <p:cNvSpPr>
            <a:spLocks noGrp="1"/>
          </p:cNvSpPr>
          <p:nvPr>
            <p:ph idx="1"/>
          </p:nvPr>
        </p:nvSpPr>
        <p:spPr/>
        <p:txBody>
          <a:bodyPr/>
          <a:lstStyle/>
          <a:p>
            <a:r>
              <a:rPr lang="en-US" dirty="0" smtClean="0"/>
              <a:t>Obviously, this is central to </a:t>
            </a:r>
            <a:r>
              <a:rPr lang="en-US" b="1" dirty="0" smtClean="0">
                <a:solidFill>
                  <a:srgbClr val="FF0000"/>
                </a:solidFill>
              </a:rPr>
              <a:t>Computer Science </a:t>
            </a:r>
            <a:r>
              <a:rPr lang="en-US" dirty="0" smtClean="0">
                <a:sym typeface="Wingdings"/>
              </a:rPr>
              <a:t></a:t>
            </a:r>
          </a:p>
          <a:p>
            <a:r>
              <a:rPr lang="en-US" b="1" dirty="0" smtClean="0">
                <a:solidFill>
                  <a:srgbClr val="008000"/>
                </a:solidFill>
                <a:sym typeface="Wingdings"/>
              </a:rPr>
              <a:t>Mathematics</a:t>
            </a:r>
            <a:r>
              <a:rPr lang="en-US" dirty="0" smtClean="0">
                <a:sym typeface="Wingdings"/>
              </a:rPr>
              <a:t>: posing problems and using the right tools to solve them</a:t>
            </a:r>
          </a:p>
          <a:p>
            <a:endParaRPr lang="en-US" dirty="0" smtClean="0">
              <a:sym typeface="Wingdings"/>
            </a:endParaRPr>
          </a:p>
          <a:p>
            <a:r>
              <a:rPr lang="en-US" dirty="0" smtClean="0">
                <a:sym typeface="Wingdings"/>
              </a:rPr>
              <a:t>But not only… What else?</a:t>
            </a:r>
          </a:p>
          <a:p>
            <a:r>
              <a:rPr lang="en-US" dirty="0" smtClean="0">
                <a:sym typeface="Wingdings"/>
              </a:rPr>
              <a:t>Tell me what you do in your classes</a:t>
            </a:r>
            <a:endParaRPr lang="en-US" dirty="0"/>
          </a:p>
        </p:txBody>
      </p:sp>
    </p:spTree>
    <p:extLst>
      <p:ext uri="{BB962C8B-B14F-4D97-AF65-F5344CB8AC3E}">
        <p14:creationId xmlns:p14="http://schemas.microsoft.com/office/powerpoint/2010/main" val="3757382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themeOverride>
</file>

<file path=docProps/app.xml><?xml version="1.0" encoding="utf-8"?>
<Properties xmlns="http://schemas.openxmlformats.org/officeDocument/2006/extended-properties" xmlns:vt="http://schemas.openxmlformats.org/officeDocument/2006/docPropsVTypes">
  <Template/>
  <TotalTime>1303</TotalTime>
  <Words>1947</Words>
  <Application>Microsoft Macintosh PowerPoint</Application>
  <PresentationFormat>On-screen Show (4:3)</PresentationFormat>
  <Paragraphs>259</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Advantage</vt:lpstr>
      <vt:lpstr>Computational Thinking  in the Classroom</vt:lpstr>
      <vt:lpstr>Today’s Plan </vt:lpstr>
      <vt:lpstr>Computational Thinking</vt:lpstr>
      <vt:lpstr>Computational Thinking?</vt:lpstr>
      <vt:lpstr>Computational Thinking [cont’d]</vt:lpstr>
      <vt:lpstr>Computational Thinking [cont’d]</vt:lpstr>
      <vt:lpstr>Computational thinking [cont’d]</vt:lpstr>
      <vt:lpstr>Computational Thinking… Why?</vt:lpstr>
      <vt:lpstr>Computational Thinking… How?</vt:lpstr>
      <vt:lpstr>Examples</vt:lpstr>
      <vt:lpstr>PowerPoint Presentation</vt:lpstr>
      <vt:lpstr>PowerPoint Presentation</vt:lpstr>
      <vt:lpstr>PowerPoint Presentation</vt:lpstr>
      <vt:lpstr>PowerPoint Presentation</vt:lpstr>
      <vt:lpstr>Examples outside CS or Math</vt:lpstr>
      <vt:lpstr>Examples outside CS or Math</vt:lpstr>
      <vt:lpstr>My Own Experience</vt:lpstr>
      <vt:lpstr>My own experience </vt:lpstr>
      <vt:lpstr>Main Goals</vt:lpstr>
      <vt:lpstr>How can we do this?</vt:lpstr>
      <vt:lpstr>Examples of Activities</vt:lpstr>
      <vt:lpstr>Getting Started!</vt:lpstr>
      <vt:lpstr>How to get you started?</vt:lpstr>
      <vt:lpstr>What else we can do </vt:lpstr>
      <vt:lpstr>Existing Opportunities</vt:lpstr>
      <vt:lpstr>Let’s take a closer look at some of these programs…</vt:lpstr>
      <vt:lpstr>NCWIT Aspirations in Computing NCWIT AiC (see: http://aspirations.org)</vt:lpstr>
      <vt:lpstr>NCWIT AiC: Students &amp; Educators</vt:lpstr>
      <vt:lpstr>Nexus Internships</vt:lpstr>
      <vt:lpstr>Excites Summer Camps</vt:lpstr>
      <vt:lpstr>Other Ways to Ignite CS</vt:lpstr>
      <vt:lpstr>Other Ways to Ignite CS</vt:lpstr>
      <vt:lpstr>PowerPoint Presentation</vt:lpstr>
      <vt:lpstr>PowerPoint Presentation</vt:lpstr>
      <vt:lpstr>PowerPoint Presentation</vt:lpstr>
      <vt:lpstr>PowerPoint Presentation</vt:lpstr>
      <vt:lpstr>We are looking to expand for the 2018-2019 academic year</vt:lpstr>
      <vt:lpstr>PowerPoint Presentation</vt:lpstr>
      <vt:lpstr>PowerPoint Presentation</vt:lpstr>
      <vt:lpstr>Why is all of this important?</vt:lpstr>
      <vt:lpstr>Thank you!</vt:lpstr>
      <vt:lpstr>References</vt:lpstr>
    </vt:vector>
  </TitlesOfParts>
  <Company>The University of Texas at El Paso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These Programs, and More</dc:title>
  <dc:creator>Martine Ceberio</dc:creator>
  <cp:lastModifiedBy>Martine Ceberio</cp:lastModifiedBy>
  <cp:revision>140</cp:revision>
  <dcterms:created xsi:type="dcterms:W3CDTF">2018-02-18T02:33:10Z</dcterms:created>
  <dcterms:modified xsi:type="dcterms:W3CDTF">2018-02-19T00:16:25Z</dcterms:modified>
</cp:coreProperties>
</file>